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4" r:id="rId2"/>
  </p:sldMasterIdLst>
  <p:notesMasterIdLst>
    <p:notesMasterId r:id="rId18"/>
  </p:notesMasterIdLst>
  <p:sldIdLst>
    <p:sldId id="256" r:id="rId3"/>
    <p:sldId id="280" r:id="rId4"/>
    <p:sldId id="259" r:id="rId5"/>
    <p:sldId id="279" r:id="rId6"/>
    <p:sldId id="271" r:id="rId7"/>
    <p:sldId id="281" r:id="rId8"/>
    <p:sldId id="275" r:id="rId9"/>
    <p:sldId id="277" r:id="rId10"/>
    <p:sldId id="278" r:id="rId11"/>
    <p:sldId id="263" r:id="rId12"/>
    <p:sldId id="282" r:id="rId13"/>
    <p:sldId id="274" r:id="rId14"/>
    <p:sldId id="262" r:id="rId15"/>
    <p:sldId id="261" r:id="rId16"/>
    <p:sldId id="264" r:id="rId17"/>
  </p:sldIdLst>
  <p:sldSz cx="9144000" cy="5143500" type="screen16x9"/>
  <p:notesSz cx="6858000" cy="9144000"/>
  <p:embeddedFontLst>
    <p:embeddedFont>
      <p:font typeface="Gill Sans" panose="020B0604020202020204" charset="0"/>
      <p:regular r:id="rId19"/>
      <p:bold r:id="rId20"/>
    </p:embeddedFont>
    <p:embeddedFont>
      <p:font typeface="Lato" panose="020F0502020204030203" pitchFamily="34" charset="0"/>
      <p:regular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Noto Sans" panose="020B0502040504020204" pitchFamily="34" charset="0"/>
      <p:regular r:id="rId26"/>
    </p:embeddedFont>
    <p:embeddedFont>
      <p:font typeface="Roboto" panose="02000000000000000000" pitchFamily="2" charset="0"/>
      <p:regular r:id="rId27"/>
      <p:bold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s-Daniela Torres" initials="" lastIdx="11" clrIdx="0"/>
  <p:cmAuthor id="1" name="Grace Sly" initials="" lastIdx="3" clrIdx="1"/>
  <p:cmAuthor id="2" name="Xavier Casanova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901C"/>
    <a:srgbClr val="94A721"/>
    <a:srgbClr val="D8E682"/>
    <a:srgbClr val="002736"/>
    <a:srgbClr val="00A3DB"/>
    <a:srgbClr val="0D7AFF"/>
    <a:srgbClr val="61A8FF"/>
    <a:srgbClr val="004494"/>
    <a:srgbClr val="154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9E6566-4997-4F77-93DD-DACE2AAA7CB0}">
  <a:tblStyle styleId="{A49E6566-4997-4F77-93DD-DACE2AAA7C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03" d="100"/>
          <a:sy n="203" d="100"/>
        </p:scale>
        <p:origin x="59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59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customXml" Target="../customXml/item2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commentAuthors" Target="commentAuthors.xml"/><Relationship Id="rId38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0e3136bff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0e3136bff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0e3136bff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0e3136bff2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fdb46541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0fdb46541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1b4af5606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0" name="Google Shape;570;g31b4af5606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1b4af56067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g31b4af56067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rgbClr val="0F24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g31b4af56067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31b4af56067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1" name="Google Shape;721;g31b4af56067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2" name="Google Shape;722;g31b4af56067_0_1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Matchmaking: our approach</a:t>
            </a:r>
            <a:endParaRPr/>
          </a:p>
        </p:txBody>
      </p:sp>
      <p:sp>
        <p:nvSpPr>
          <p:cNvPr id="89" name="Google Shape;8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repository of EU climate-neutral and smart city projects;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hub for those who look to bring climate-neutral and smart city solutions/projects to the market;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matchmaking process to create funding opportunities;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forum for knowledge exchange in dedicated Focus &amp; Discussion groups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174489"/>
                </a:solidFill>
                <a:latin typeface="Arial"/>
                <a:ea typeface="Arial"/>
                <a:cs typeface="Arial"/>
                <a:sym typeface="Arial"/>
              </a:rPr>
              <a:t>Our knowledge HUB </a:t>
            </a:r>
            <a:r>
              <a:rPr lang="en-US" b="1">
                <a:solidFill>
                  <a:srgbClr val="00A3DB"/>
                </a:solidFill>
                <a:latin typeface="Arial"/>
                <a:ea typeface="Arial"/>
                <a:cs typeface="Arial"/>
                <a:sym typeface="Arial"/>
              </a:rPr>
              <a:t>– the website</a:t>
            </a:r>
            <a:endParaRPr/>
          </a:p>
        </p:txBody>
      </p:sp>
      <p:sp>
        <p:nvSpPr>
          <p:cNvPr id="136" name="Google Shape;13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Matchmaking: our approach</a:t>
            </a:r>
            <a:endParaRPr/>
          </a:p>
        </p:txBody>
      </p:sp>
      <p:sp>
        <p:nvSpPr>
          <p:cNvPr id="144" name="Google Shape;14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e3136bff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0e3136bff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377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>
            <a:spLocks noGrp="1"/>
          </p:cNvSpPr>
          <p:nvPr>
            <p:ph type="pic" idx="2"/>
          </p:nvPr>
        </p:nvSpPr>
        <p:spPr>
          <a:xfrm>
            <a:off x="0" y="1325263"/>
            <a:ext cx="3810000" cy="3818237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99000">
                <a:srgbClr val="000000">
                  <a:alpha val="20000"/>
                </a:srgbClr>
              </a:gs>
              <a:gs pos="100000">
                <a:srgbClr val="000000">
                  <a:alpha val="20000"/>
                </a:srgbClr>
              </a:gs>
            </a:gsLst>
            <a:lin ang="5400000" scaled="0"/>
          </a:gradFill>
          <a:ln>
            <a:noFill/>
          </a:ln>
        </p:spPr>
      </p:sp>
      <p:pic>
        <p:nvPicPr>
          <p:cNvPr id="27" name="Google Shape;27;p28" descr="Ein Bild, das Zeichnung enthält.&#10;&#10;Automatisch generierte Beschreibu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21257" y="64505"/>
            <a:ext cx="1026762" cy="114823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594000" y="67500"/>
            <a:ext cx="6750000" cy="88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1425" bIns="900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367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594000" y="67500"/>
            <a:ext cx="6750000" cy="88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1425" bIns="900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430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Title Slide">
  <p:cSld name="45_Title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1"/>
          <p:cNvGrpSpPr/>
          <p:nvPr/>
        </p:nvGrpSpPr>
        <p:grpSpPr>
          <a:xfrm>
            <a:off x="4162833" y="1381110"/>
            <a:ext cx="4981167" cy="2924646"/>
            <a:chOff x="5550444" y="1841480"/>
            <a:chExt cx="6641556" cy="3899528"/>
          </a:xfrm>
        </p:grpSpPr>
        <p:pic>
          <p:nvPicPr>
            <p:cNvPr id="35" name="Google Shape;35;p3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550444" y="1841480"/>
              <a:ext cx="6641556" cy="38995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Google Shape;36;p31"/>
            <p:cNvSpPr/>
            <p:nvPr/>
          </p:nvSpPr>
          <p:spPr>
            <a:xfrm>
              <a:off x="8511993" y="5381156"/>
              <a:ext cx="660400" cy="138910"/>
            </a:xfrm>
            <a:prstGeom prst="rect">
              <a:avLst/>
            </a:prstGeom>
            <a:solidFill>
              <a:srgbClr val="1F1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37" name="Google Shape;37;p31"/>
          <p:cNvSpPr>
            <a:spLocks noGrp="1"/>
          </p:cNvSpPr>
          <p:nvPr>
            <p:ph type="pic" idx="2"/>
          </p:nvPr>
        </p:nvSpPr>
        <p:spPr>
          <a:xfrm>
            <a:off x="4777061" y="1592306"/>
            <a:ext cx="3747219" cy="234032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99000">
                <a:srgbClr val="000000">
                  <a:alpha val="20000"/>
                </a:srgbClr>
              </a:gs>
              <a:gs pos="100000">
                <a:srgbClr val="000000">
                  <a:alpha val="20000"/>
                </a:srgbClr>
              </a:gs>
            </a:gsLst>
            <a:lin ang="5400000" scaled="0"/>
          </a:gradFill>
          <a:ln>
            <a:noFill/>
          </a:ln>
        </p:spPr>
      </p:sp>
      <p:sp>
        <p:nvSpPr>
          <p:cNvPr id="38" name="Google Shape;38;p31"/>
          <p:cNvSpPr txBox="1">
            <a:spLocks noGrp="1"/>
          </p:cNvSpPr>
          <p:nvPr>
            <p:ph type="title"/>
          </p:nvPr>
        </p:nvSpPr>
        <p:spPr>
          <a:xfrm>
            <a:off x="594000" y="67500"/>
            <a:ext cx="6750000" cy="88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1425" bIns="900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2849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l="11102" r="11093"/>
          <a:stretch/>
        </p:blipFill>
        <p:spPr>
          <a:xfrm>
            <a:off x="4219200" y="-110800"/>
            <a:ext cx="4924800" cy="525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9914" y="2986300"/>
            <a:ext cx="4314376" cy="21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14362" t="13024" r="12459" b="14898"/>
          <a:stretch/>
        </p:blipFill>
        <p:spPr>
          <a:xfrm>
            <a:off x="332279" y="168755"/>
            <a:ext cx="1448393" cy="130721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428705" y="2841560"/>
            <a:ext cx="3182983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8441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82749" y="35858"/>
            <a:ext cx="1229043" cy="112617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751"/>
              </a:buClr>
              <a:buSzPts val="3000"/>
              <a:buFont typeface="Lato"/>
              <a:buNone/>
              <a:defRPr sz="2400" b="1">
                <a:solidFill>
                  <a:srgbClr val="00636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457200" y="1051559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063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5943600" y="4983480"/>
            <a:ext cx="2743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3142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1326" y="536889"/>
            <a:ext cx="4152864" cy="4167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0139" y="614087"/>
            <a:ext cx="5113194" cy="397673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/>
          <p:nvPr/>
        </p:nvSpPr>
        <p:spPr>
          <a:xfrm>
            <a:off x="194222" y="4591088"/>
            <a:ext cx="167400" cy="1674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194222" y="4355831"/>
            <a:ext cx="167400" cy="167400"/>
          </a:xfrm>
          <a:prstGeom prst="rect">
            <a:avLst/>
          </a:prstGeom>
          <a:solidFill>
            <a:srgbClr val="B0D7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194222" y="4850009"/>
            <a:ext cx="167400" cy="1674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" name="Google Shape;28;p4"/>
          <p:cNvGrpSpPr/>
          <p:nvPr/>
        </p:nvGrpSpPr>
        <p:grpSpPr>
          <a:xfrm>
            <a:off x="610853" y="2057096"/>
            <a:ext cx="853862" cy="369131"/>
            <a:chOff x="1154324" y="1505193"/>
            <a:chExt cx="1111800" cy="791107"/>
          </a:xfrm>
        </p:grpSpPr>
        <p:sp>
          <p:nvSpPr>
            <p:cNvPr id="29" name="Google Shape;29;p4"/>
            <p:cNvSpPr/>
            <p:nvPr/>
          </p:nvSpPr>
          <p:spPr>
            <a:xfrm>
              <a:off x="1154324" y="1505193"/>
              <a:ext cx="1111800" cy="5358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USA Office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Denver, USA</a:t>
              </a: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4"/>
            <p:cNvSpPr/>
            <p:nvPr/>
          </p:nvSpPr>
          <p:spPr>
            <a:xfrm rot="10800000">
              <a:off x="2042550" y="1994800"/>
              <a:ext cx="223500" cy="301500"/>
            </a:xfrm>
            <a:prstGeom prst="triangle">
              <a:avLst>
                <a:gd name="adj" fmla="val 0"/>
              </a:avLst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1;p4"/>
          <p:cNvSpPr/>
          <p:nvPr/>
        </p:nvSpPr>
        <p:spPr>
          <a:xfrm>
            <a:off x="2055014" y="1702390"/>
            <a:ext cx="989400" cy="2739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Canada Office</a:t>
            </a:r>
            <a:endParaRPr sz="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Toronto, Canada</a:t>
            </a: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"/>
          <p:cNvSpPr/>
          <p:nvPr/>
        </p:nvSpPr>
        <p:spPr>
          <a:xfrm rot="10800000" flipH="1">
            <a:off x="2055014" y="1965292"/>
            <a:ext cx="123300" cy="225300"/>
          </a:xfrm>
          <a:prstGeom prst="triangle">
            <a:avLst>
              <a:gd name="adj" fmla="val 0"/>
            </a:avLst>
          </a:prstGeom>
          <a:solidFill>
            <a:srgbClr val="0063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4"/>
          <p:cNvGrpSpPr/>
          <p:nvPr/>
        </p:nvGrpSpPr>
        <p:grpSpPr>
          <a:xfrm>
            <a:off x="340621" y="2805020"/>
            <a:ext cx="1169519" cy="747322"/>
            <a:chOff x="375233" y="1120048"/>
            <a:chExt cx="1914105" cy="872225"/>
          </a:xfrm>
        </p:grpSpPr>
        <p:sp>
          <p:nvSpPr>
            <p:cNvPr id="34" name="Google Shape;34;p4"/>
            <p:cNvSpPr/>
            <p:nvPr/>
          </p:nvSpPr>
          <p:spPr>
            <a:xfrm>
              <a:off x="375233" y="1387173"/>
              <a:ext cx="1891500" cy="60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1" i="0" u="none" strike="noStrike" cap="none">
                  <a:solidFill>
                    <a:srgbClr val="171717"/>
                  </a:solidFill>
                  <a:latin typeface="Arial"/>
                  <a:ea typeface="Arial"/>
                  <a:cs typeface="Arial"/>
                  <a:sym typeface="Arial"/>
                </a:rPr>
                <a:t>Mexico, Central America &amp; Caribbean Secretariat</a:t>
              </a:r>
              <a:endParaRPr sz="700" b="1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700" b="0" i="0" u="none" strike="noStrike" cap="none">
                  <a:solidFill>
                    <a:srgbClr val="171717"/>
                  </a:solidFill>
                  <a:latin typeface="Arial"/>
                  <a:ea typeface="Arial"/>
                  <a:cs typeface="Arial"/>
                  <a:sym typeface="Arial"/>
                </a:rPr>
                <a:t>Mexico City, Mexico</a:t>
              </a:r>
              <a:endParaRPr sz="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 rot="166885" flipH="1">
              <a:off x="1985913" y="1127082"/>
              <a:ext cx="296750" cy="282323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4"/>
          <p:cNvGrpSpPr/>
          <p:nvPr/>
        </p:nvGrpSpPr>
        <p:grpSpPr>
          <a:xfrm rot="10800000">
            <a:off x="2813292" y="3759766"/>
            <a:ext cx="977748" cy="580607"/>
            <a:chOff x="1249429" y="1548890"/>
            <a:chExt cx="1306800" cy="774763"/>
          </a:xfrm>
        </p:grpSpPr>
        <p:sp>
          <p:nvSpPr>
            <p:cNvPr id="37" name="Google Shape;37;p4"/>
            <p:cNvSpPr/>
            <p:nvPr/>
          </p:nvSpPr>
          <p:spPr>
            <a:xfrm rot="10800000">
              <a:off x="2155264" y="2022153"/>
              <a:ext cx="218700" cy="301500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 rot="10800000">
              <a:off x="1249429" y="1548890"/>
              <a:ext cx="1306800" cy="52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1" i="0" u="none" strike="noStrike" cap="none">
                  <a:solidFill>
                    <a:srgbClr val="171717"/>
                  </a:solidFill>
                  <a:latin typeface="Arial"/>
                  <a:ea typeface="Arial"/>
                  <a:cs typeface="Arial"/>
                  <a:sym typeface="Arial"/>
                </a:rPr>
                <a:t>South America Secretariat</a:t>
              </a:r>
              <a:endParaRPr sz="700" b="1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700" b="0" i="0" u="none" strike="noStrike" cap="none">
                  <a:solidFill>
                    <a:srgbClr val="171717"/>
                  </a:solidFill>
                  <a:latin typeface="Arial"/>
                  <a:ea typeface="Arial"/>
                  <a:cs typeface="Arial"/>
                  <a:sym typeface="Arial"/>
                </a:rPr>
                <a:t>São Paulo, Brazil</a:t>
              </a:r>
              <a:endParaRPr sz="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39;p4"/>
          <p:cNvGrpSpPr/>
          <p:nvPr/>
        </p:nvGrpSpPr>
        <p:grpSpPr>
          <a:xfrm>
            <a:off x="3912156" y="1450192"/>
            <a:ext cx="989331" cy="663593"/>
            <a:chOff x="1194250" y="1555619"/>
            <a:chExt cx="1179600" cy="885499"/>
          </a:xfrm>
        </p:grpSpPr>
        <p:sp>
          <p:nvSpPr>
            <p:cNvPr id="40" name="Google Shape;40;p4"/>
            <p:cNvSpPr/>
            <p:nvPr/>
          </p:nvSpPr>
          <p:spPr>
            <a:xfrm>
              <a:off x="1194250" y="1555619"/>
              <a:ext cx="1179600" cy="485100"/>
            </a:xfrm>
            <a:prstGeom prst="rect">
              <a:avLst/>
            </a:prstGeom>
            <a:solidFill>
              <a:srgbClr val="FEE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1" i="0" u="none" strike="noStrike" cap="none">
                  <a:solidFill>
                    <a:srgbClr val="171717"/>
                  </a:solidFill>
                  <a:latin typeface="Arial"/>
                  <a:ea typeface="Arial"/>
                  <a:cs typeface="Arial"/>
                  <a:sym typeface="Arial"/>
                </a:rPr>
                <a:t>World Secretariat</a:t>
              </a:r>
              <a:endParaRPr sz="700" b="1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700" b="0" i="0" u="none" strike="noStrike" cap="none">
                  <a:solidFill>
                    <a:srgbClr val="171717"/>
                  </a:solidFill>
                  <a:latin typeface="Arial"/>
                  <a:ea typeface="Arial"/>
                  <a:cs typeface="Arial"/>
                  <a:sym typeface="Arial"/>
                </a:rPr>
                <a:t>Bonn, Germany</a:t>
              </a:r>
              <a:endParaRPr sz="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10800000">
              <a:off x="2145622" y="1994718"/>
              <a:ext cx="226200" cy="446400"/>
            </a:xfrm>
            <a:prstGeom prst="triangle">
              <a:avLst>
                <a:gd name="adj" fmla="val 0"/>
              </a:avLst>
            </a:prstGeom>
            <a:solidFill>
              <a:srgbClr val="FEE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5017714" y="1388949"/>
            <a:ext cx="949429" cy="701858"/>
            <a:chOff x="816071" y="1518789"/>
            <a:chExt cx="1250400" cy="1168789"/>
          </a:xfrm>
        </p:grpSpPr>
        <p:sp>
          <p:nvSpPr>
            <p:cNvPr id="43" name="Google Shape;43;p4"/>
            <p:cNvSpPr/>
            <p:nvPr/>
          </p:nvSpPr>
          <p:spPr>
            <a:xfrm>
              <a:off x="816071" y="1518789"/>
              <a:ext cx="1250400" cy="5223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Berlin Office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Berlin, Germany</a:t>
              </a: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 rot="10800000" flipH="1">
              <a:off x="816072" y="1994878"/>
              <a:ext cx="207600" cy="692700"/>
            </a:xfrm>
            <a:prstGeom prst="triangle">
              <a:avLst>
                <a:gd name="adj" fmla="val 0"/>
              </a:avLst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" name="Google Shape;45;p4"/>
          <p:cNvGrpSpPr/>
          <p:nvPr/>
        </p:nvGrpSpPr>
        <p:grpSpPr>
          <a:xfrm>
            <a:off x="3822698" y="2108500"/>
            <a:ext cx="1025243" cy="528961"/>
            <a:chOff x="3431000" y="2410975"/>
            <a:chExt cx="1252588" cy="722723"/>
          </a:xfrm>
        </p:grpSpPr>
        <p:sp>
          <p:nvSpPr>
            <p:cNvPr id="46" name="Google Shape;46;p4"/>
            <p:cNvSpPr/>
            <p:nvPr/>
          </p:nvSpPr>
          <p:spPr>
            <a:xfrm>
              <a:off x="3431000" y="2636898"/>
              <a:ext cx="1252500" cy="4968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Brussels Office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Brussels, Belgium</a:t>
              </a: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4"/>
            <p:cNvSpPr/>
            <p:nvPr/>
          </p:nvSpPr>
          <p:spPr>
            <a:xfrm flipH="1">
              <a:off x="4516188" y="2410975"/>
              <a:ext cx="167400" cy="268800"/>
            </a:xfrm>
            <a:prstGeom prst="triangle">
              <a:avLst>
                <a:gd name="adj" fmla="val 0"/>
              </a:avLst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48;p4"/>
          <p:cNvGrpSpPr/>
          <p:nvPr/>
        </p:nvGrpSpPr>
        <p:grpSpPr>
          <a:xfrm>
            <a:off x="4959745" y="2125722"/>
            <a:ext cx="1065498" cy="587593"/>
            <a:chOff x="3431008" y="2410975"/>
            <a:chExt cx="1065604" cy="820890"/>
          </a:xfrm>
        </p:grpSpPr>
        <p:sp>
          <p:nvSpPr>
            <p:cNvPr id="49" name="Google Shape;49;p4"/>
            <p:cNvSpPr/>
            <p:nvPr/>
          </p:nvSpPr>
          <p:spPr>
            <a:xfrm>
              <a:off x="3431008" y="2410975"/>
              <a:ext cx="167400" cy="268800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3431012" y="2577265"/>
              <a:ext cx="1065600" cy="654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1" i="0" u="none" strike="noStrike" cap="none">
                  <a:solidFill>
                    <a:srgbClr val="171717"/>
                  </a:solidFill>
                  <a:latin typeface="Arial"/>
                  <a:ea typeface="Arial"/>
                  <a:cs typeface="Arial"/>
                  <a:sym typeface="Arial"/>
                </a:rPr>
                <a:t>European Secretariat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0" i="0" u="none" strike="noStrike" cap="none">
                  <a:solidFill>
                    <a:srgbClr val="171717"/>
                  </a:solidFill>
                  <a:latin typeface="Arial"/>
                  <a:ea typeface="Arial"/>
                  <a:cs typeface="Arial"/>
                  <a:sym typeface="Arial"/>
                </a:rPr>
                <a:t>Freiburg, Germany</a:t>
              </a:r>
              <a:endParaRPr sz="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4"/>
          <p:cNvGrpSpPr/>
          <p:nvPr/>
        </p:nvGrpSpPr>
        <p:grpSpPr>
          <a:xfrm>
            <a:off x="8072136" y="2350714"/>
            <a:ext cx="926770" cy="335168"/>
            <a:chOff x="-312127" y="638291"/>
            <a:chExt cx="1423610" cy="719400"/>
          </a:xfrm>
        </p:grpSpPr>
        <p:sp>
          <p:nvSpPr>
            <p:cNvPr id="52" name="Google Shape;52;p4"/>
            <p:cNvSpPr/>
            <p:nvPr/>
          </p:nvSpPr>
          <p:spPr>
            <a:xfrm>
              <a:off x="-68417" y="638291"/>
              <a:ext cx="1179900" cy="7194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Japan Office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Tokyo, Japan</a:t>
              </a: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-326527" y="763885"/>
              <a:ext cx="290400" cy="261600"/>
            </a:xfrm>
            <a:prstGeom prst="triangle">
              <a:avLst>
                <a:gd name="adj" fmla="val 0"/>
              </a:avLst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4"/>
          <p:cNvSpPr/>
          <p:nvPr/>
        </p:nvSpPr>
        <p:spPr>
          <a:xfrm>
            <a:off x="6087178" y="1952773"/>
            <a:ext cx="1285500" cy="3267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Korea Office</a:t>
            </a:r>
            <a:endParaRPr sz="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Suwon, Republic of  Korea</a:t>
            </a: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" name="Google Shape;55;p4"/>
          <p:cNvGrpSpPr/>
          <p:nvPr/>
        </p:nvGrpSpPr>
        <p:grpSpPr>
          <a:xfrm>
            <a:off x="6387220" y="1520208"/>
            <a:ext cx="1372138" cy="817378"/>
            <a:chOff x="1451218" y="924460"/>
            <a:chExt cx="1776000" cy="1219421"/>
          </a:xfrm>
        </p:grpSpPr>
        <p:sp>
          <p:nvSpPr>
            <p:cNvPr id="56" name="Google Shape;56;p4"/>
            <p:cNvSpPr/>
            <p:nvPr/>
          </p:nvSpPr>
          <p:spPr>
            <a:xfrm>
              <a:off x="1451218" y="924460"/>
              <a:ext cx="1776000" cy="594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1" i="0" u="none" strike="noStrike" cap="none">
                  <a:solidFill>
                    <a:srgbClr val="171717"/>
                  </a:solidFill>
                  <a:latin typeface="Arial"/>
                  <a:ea typeface="Arial"/>
                  <a:cs typeface="Arial"/>
                  <a:sym typeface="Arial"/>
                </a:rPr>
                <a:t>East Asia Secretariat</a:t>
              </a:r>
              <a:endParaRPr sz="700" b="1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700" b="0" i="0" u="none" strike="noStrike" cap="none">
                  <a:solidFill>
                    <a:srgbClr val="171717"/>
                  </a:solidFill>
                  <a:latin typeface="Arial"/>
                  <a:ea typeface="Arial"/>
                  <a:cs typeface="Arial"/>
                  <a:sym typeface="Arial"/>
                </a:rPr>
                <a:t>Seoul, Republic of Korea</a:t>
              </a:r>
              <a:endParaRPr sz="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 rot="10800000">
              <a:off x="2776553" y="1413081"/>
              <a:ext cx="448800" cy="730800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" name="Google Shape;58;p4"/>
          <p:cNvGrpSpPr/>
          <p:nvPr/>
        </p:nvGrpSpPr>
        <p:grpSpPr>
          <a:xfrm>
            <a:off x="5438009" y="2746327"/>
            <a:ext cx="1213132" cy="458414"/>
            <a:chOff x="1029228" y="1182248"/>
            <a:chExt cx="1570195" cy="611708"/>
          </a:xfrm>
        </p:grpSpPr>
        <p:sp>
          <p:nvSpPr>
            <p:cNvPr id="59" name="Google Shape;59;p4"/>
            <p:cNvSpPr/>
            <p:nvPr/>
          </p:nvSpPr>
          <p:spPr>
            <a:xfrm>
              <a:off x="1029228" y="1198156"/>
              <a:ext cx="1228800" cy="595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1" i="0" u="none" strike="noStrike" cap="none">
                  <a:solidFill>
                    <a:srgbClr val="171717"/>
                  </a:solidFill>
                  <a:latin typeface="Arial"/>
                  <a:ea typeface="Arial"/>
                  <a:cs typeface="Arial"/>
                  <a:sym typeface="Arial"/>
                </a:rPr>
                <a:t>South Asia Secretariat</a:t>
              </a:r>
              <a:endParaRPr sz="700" b="1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700" b="0" i="0" u="none" strike="noStrike" cap="none">
                  <a:solidFill>
                    <a:srgbClr val="171717"/>
                  </a:solidFill>
                  <a:latin typeface="Arial"/>
                  <a:ea typeface="Arial"/>
                  <a:cs typeface="Arial"/>
                  <a:sym typeface="Arial"/>
                </a:rPr>
                <a:t>New Delhi, India</a:t>
              </a:r>
              <a:endParaRPr sz="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 rot="10637078" flipH="1">
              <a:off x="2220017" y="1190956"/>
              <a:ext cx="373619" cy="253185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" name="Google Shape;61;p4"/>
          <p:cNvGrpSpPr/>
          <p:nvPr/>
        </p:nvGrpSpPr>
        <p:grpSpPr>
          <a:xfrm>
            <a:off x="3949673" y="3889692"/>
            <a:ext cx="1230508" cy="528822"/>
            <a:chOff x="3062365" y="2410975"/>
            <a:chExt cx="1621223" cy="829525"/>
          </a:xfrm>
        </p:grpSpPr>
        <p:sp>
          <p:nvSpPr>
            <p:cNvPr id="62" name="Google Shape;62;p4"/>
            <p:cNvSpPr/>
            <p:nvPr/>
          </p:nvSpPr>
          <p:spPr>
            <a:xfrm>
              <a:off x="3062365" y="2636900"/>
              <a:ext cx="1621200" cy="603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1" i="0" u="none" strike="noStrike" cap="none">
                  <a:solidFill>
                    <a:srgbClr val="171717"/>
                  </a:solidFill>
                  <a:latin typeface="Arial"/>
                  <a:ea typeface="Arial"/>
                  <a:cs typeface="Arial"/>
                  <a:sym typeface="Arial"/>
                </a:rPr>
                <a:t>Africa Secretariat</a:t>
              </a:r>
              <a:endParaRPr sz="700" b="1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700" b="0" i="0" u="none" strike="noStrike" cap="none">
                  <a:solidFill>
                    <a:srgbClr val="171717"/>
                  </a:solidFill>
                  <a:latin typeface="Arial"/>
                  <a:ea typeface="Arial"/>
                  <a:cs typeface="Arial"/>
                  <a:sym typeface="Arial"/>
                </a:rPr>
                <a:t>Cape Town, South Africa</a:t>
              </a:r>
              <a:endParaRPr sz="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 flipH="1">
              <a:off x="4516188" y="2410975"/>
              <a:ext cx="167400" cy="268800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7150104" y="4101428"/>
            <a:ext cx="1038431" cy="591227"/>
            <a:chOff x="2947073" y="2272106"/>
            <a:chExt cx="1268700" cy="591227"/>
          </a:xfrm>
        </p:grpSpPr>
        <p:sp>
          <p:nvSpPr>
            <p:cNvPr id="65" name="Google Shape;65;p4"/>
            <p:cNvSpPr/>
            <p:nvPr/>
          </p:nvSpPr>
          <p:spPr>
            <a:xfrm flipH="1">
              <a:off x="3963044" y="2272106"/>
              <a:ext cx="249600" cy="333300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947073" y="2511133"/>
              <a:ext cx="1268700" cy="35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1" i="0" u="none" strike="noStrike" cap="none">
                  <a:solidFill>
                    <a:srgbClr val="171717"/>
                  </a:solidFill>
                  <a:latin typeface="Arial"/>
                  <a:ea typeface="Arial"/>
                  <a:cs typeface="Arial"/>
                  <a:sym typeface="Arial"/>
                </a:rPr>
                <a:t>Oceania Secretariat</a:t>
              </a:r>
              <a:endParaRPr sz="700" b="1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700" b="0" i="0" u="none" strike="noStrike" cap="none">
                  <a:solidFill>
                    <a:srgbClr val="171717"/>
                  </a:solidFill>
                  <a:latin typeface="Arial"/>
                  <a:ea typeface="Arial"/>
                  <a:cs typeface="Arial"/>
                  <a:sym typeface="Arial"/>
                </a:rPr>
                <a:t>Melbourne, Australia</a:t>
              </a:r>
              <a:endParaRPr sz="700" b="0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>
            <a:off x="7677989" y="2563894"/>
            <a:ext cx="1256436" cy="603267"/>
            <a:chOff x="-464258" y="695691"/>
            <a:chExt cx="2076411" cy="1065653"/>
          </a:xfrm>
        </p:grpSpPr>
        <p:sp>
          <p:nvSpPr>
            <p:cNvPr id="68" name="Google Shape;68;p4"/>
            <p:cNvSpPr/>
            <p:nvPr/>
          </p:nvSpPr>
          <p:spPr>
            <a:xfrm rot="-3480772">
              <a:off x="-290554" y="687372"/>
              <a:ext cx="299587" cy="575706"/>
            </a:xfrm>
            <a:prstGeom prst="triangle">
              <a:avLst>
                <a:gd name="adj" fmla="val 0"/>
              </a:avLst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-332147" y="971144"/>
              <a:ext cx="1944300" cy="7902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Kaohsiung Capacity Center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Kaohsiung, Chinese Taipei</a:t>
              </a: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70;p4"/>
          <p:cNvGrpSpPr/>
          <p:nvPr/>
        </p:nvGrpSpPr>
        <p:grpSpPr>
          <a:xfrm>
            <a:off x="7726067" y="2899189"/>
            <a:ext cx="1038529" cy="860598"/>
            <a:chOff x="-595651" y="759341"/>
            <a:chExt cx="1335901" cy="1691759"/>
          </a:xfrm>
        </p:grpSpPr>
        <p:sp>
          <p:nvSpPr>
            <p:cNvPr id="71" name="Google Shape;71;p4"/>
            <p:cNvSpPr/>
            <p:nvPr/>
          </p:nvSpPr>
          <p:spPr>
            <a:xfrm>
              <a:off x="-595651" y="759341"/>
              <a:ext cx="136500" cy="977100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-595650" y="1620100"/>
              <a:ext cx="1335900" cy="831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1" i="0" u="none" strike="noStrike" cap="none">
                  <a:solidFill>
                    <a:srgbClr val="171717"/>
                  </a:solidFill>
                  <a:latin typeface="Arial"/>
                  <a:ea typeface="Arial"/>
                  <a:cs typeface="Arial"/>
                  <a:sym typeface="Arial"/>
                </a:rPr>
                <a:t>South East Asia Secretariat</a:t>
              </a:r>
              <a:endParaRPr sz="700" b="1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700" b="0" i="0" u="none" strike="noStrike" cap="none">
                  <a:solidFill>
                    <a:srgbClr val="171717"/>
                  </a:solidFill>
                  <a:latin typeface="Arial"/>
                  <a:ea typeface="Arial"/>
                  <a:cs typeface="Arial"/>
                  <a:sym typeface="Arial"/>
                </a:rPr>
                <a:t>Manila, Philippines</a:t>
              </a:r>
              <a:endParaRPr sz="700" b="1" i="0" u="none" strike="noStrike" cap="non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73;p4"/>
          <p:cNvGrpSpPr/>
          <p:nvPr/>
        </p:nvGrpSpPr>
        <p:grpSpPr>
          <a:xfrm>
            <a:off x="6602373" y="3327674"/>
            <a:ext cx="921425" cy="691008"/>
            <a:chOff x="1684200" y="1116256"/>
            <a:chExt cx="747000" cy="1371591"/>
          </a:xfrm>
        </p:grpSpPr>
        <p:sp>
          <p:nvSpPr>
            <p:cNvPr id="74" name="Google Shape;74;p4"/>
            <p:cNvSpPr/>
            <p:nvPr/>
          </p:nvSpPr>
          <p:spPr>
            <a:xfrm>
              <a:off x="1684200" y="1624147"/>
              <a:ext cx="747000" cy="863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Indonesia Project Office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Jakarta, Indonesia</a:t>
              </a: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 flipH="1">
              <a:off x="2202002" y="1116256"/>
              <a:ext cx="131100" cy="533100"/>
            </a:xfrm>
            <a:prstGeom prst="triangle">
              <a:avLst>
                <a:gd name="adj" fmla="val 640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4"/>
          <p:cNvSpPr txBox="1"/>
          <p:nvPr/>
        </p:nvSpPr>
        <p:spPr>
          <a:xfrm>
            <a:off x="311610" y="4236913"/>
            <a:ext cx="16287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 b="0" i="0" u="none" strike="noStrike" cap="none">
                <a:solidFill>
                  <a:srgbClr val="171717"/>
                </a:solidFill>
                <a:latin typeface="Verdana"/>
                <a:ea typeface="Verdana"/>
                <a:cs typeface="Verdana"/>
                <a:sym typeface="Verdana"/>
              </a:rPr>
              <a:t>Secretariat Office</a:t>
            </a:r>
            <a:endParaRPr sz="800" b="0" i="0" u="none" strike="noStrike" cap="none">
              <a:solidFill>
                <a:srgbClr val="17171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 b="0" i="0" u="none" strike="noStrike" cap="none">
                <a:solidFill>
                  <a:srgbClr val="171717"/>
                </a:solidFill>
                <a:latin typeface="Verdana"/>
                <a:ea typeface="Verdana"/>
                <a:cs typeface="Verdana"/>
                <a:sym typeface="Verdana"/>
              </a:rPr>
              <a:t>Country Office</a:t>
            </a:r>
            <a:endParaRPr sz="800" b="0" i="0" u="none" strike="noStrike" cap="none">
              <a:solidFill>
                <a:srgbClr val="17171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800" b="0" i="0" u="none" strike="noStrike" cap="none">
                <a:solidFill>
                  <a:srgbClr val="171717"/>
                </a:solidFill>
                <a:latin typeface="Verdana"/>
                <a:ea typeface="Verdana"/>
                <a:cs typeface="Verdana"/>
                <a:sym typeface="Verdana"/>
              </a:rPr>
              <a:t>Project Office</a:t>
            </a:r>
            <a:endParaRPr sz="1200" b="0" i="0" u="none" strike="noStrike" cap="none">
              <a:solidFill>
                <a:srgbClr val="17171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endParaRPr sz="800" b="0" i="0" u="none" strike="noStrike" cap="none">
              <a:solidFill>
                <a:srgbClr val="17171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7" name="Google Shape;7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2094" y="281945"/>
            <a:ext cx="889478" cy="6454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4"/>
          <p:cNvGrpSpPr/>
          <p:nvPr/>
        </p:nvGrpSpPr>
        <p:grpSpPr>
          <a:xfrm>
            <a:off x="1483757" y="4018969"/>
            <a:ext cx="1120436" cy="467375"/>
            <a:chOff x="1473336" y="4168422"/>
            <a:chExt cx="1120436" cy="522032"/>
          </a:xfrm>
        </p:grpSpPr>
        <p:grpSp>
          <p:nvGrpSpPr>
            <p:cNvPr id="79" name="Google Shape;79;p4"/>
            <p:cNvGrpSpPr/>
            <p:nvPr/>
          </p:nvGrpSpPr>
          <p:grpSpPr>
            <a:xfrm rot="10800000">
              <a:off x="1473336" y="4168422"/>
              <a:ext cx="1120436" cy="499041"/>
              <a:chOff x="816072" y="1619456"/>
              <a:chExt cx="1518000" cy="676849"/>
            </a:xfrm>
          </p:grpSpPr>
          <p:sp>
            <p:nvSpPr>
              <p:cNvPr id="80" name="Google Shape;80;p4"/>
              <p:cNvSpPr/>
              <p:nvPr/>
            </p:nvSpPr>
            <p:spPr>
              <a:xfrm>
                <a:off x="816072" y="1619456"/>
                <a:ext cx="1518000" cy="421500"/>
              </a:xfrm>
              <a:prstGeom prst="rect">
                <a:avLst/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 rot="10800000" flipH="1">
                <a:off x="816167" y="1994805"/>
                <a:ext cx="207600" cy="301500"/>
              </a:xfrm>
              <a:prstGeom prst="triangle">
                <a:avLst>
                  <a:gd name="adj" fmla="val 0"/>
                </a:avLst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" name="Google Shape;82;p4"/>
            <p:cNvSpPr txBox="1"/>
            <p:nvPr/>
          </p:nvSpPr>
          <p:spPr>
            <a:xfrm>
              <a:off x="1489023" y="4346654"/>
              <a:ext cx="1094700" cy="34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Argentina Office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Rosario, Argentina</a:t>
              </a:r>
              <a:endParaRPr sz="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" name="Google Shape;83;p4"/>
          <p:cNvGrpSpPr/>
          <p:nvPr/>
        </p:nvGrpSpPr>
        <p:grpSpPr>
          <a:xfrm>
            <a:off x="2140385" y="3223401"/>
            <a:ext cx="1164397" cy="480727"/>
            <a:chOff x="1416199" y="4182512"/>
            <a:chExt cx="1164397" cy="511630"/>
          </a:xfrm>
        </p:grpSpPr>
        <p:grpSp>
          <p:nvGrpSpPr>
            <p:cNvPr id="84" name="Google Shape;84;p4"/>
            <p:cNvGrpSpPr/>
            <p:nvPr/>
          </p:nvGrpSpPr>
          <p:grpSpPr>
            <a:xfrm rot="10800000">
              <a:off x="1460160" y="4182512"/>
              <a:ext cx="1120436" cy="499954"/>
              <a:chOff x="833924" y="1599110"/>
              <a:chExt cx="1518000" cy="678087"/>
            </a:xfrm>
          </p:grpSpPr>
          <p:sp>
            <p:nvSpPr>
              <p:cNvPr id="85" name="Google Shape;85;p4"/>
              <p:cNvSpPr/>
              <p:nvPr/>
            </p:nvSpPr>
            <p:spPr>
              <a:xfrm>
                <a:off x="833924" y="1599110"/>
                <a:ext cx="1518000" cy="399000"/>
              </a:xfrm>
              <a:prstGeom prst="rect">
                <a:avLst/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lang="en-US" sz="8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 rot="10800000">
                <a:off x="2143504" y="1975697"/>
                <a:ext cx="207600" cy="301500"/>
              </a:xfrm>
              <a:prstGeom prst="triangle">
                <a:avLst>
                  <a:gd name="adj" fmla="val 0"/>
                </a:avLst>
              </a:prstGeom>
              <a:solidFill>
                <a:srgbClr val="0063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4"/>
            <p:cNvSpPr txBox="1"/>
            <p:nvPr/>
          </p:nvSpPr>
          <p:spPr>
            <a:xfrm>
              <a:off x="1416199" y="4366542"/>
              <a:ext cx="1155900" cy="32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Colombia Office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Medellin, Colombia</a:t>
              </a:r>
              <a:endParaRPr sz="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" name="Google Shape;88;p4"/>
          <p:cNvGrpSpPr/>
          <p:nvPr/>
        </p:nvGrpSpPr>
        <p:grpSpPr>
          <a:xfrm>
            <a:off x="7489484" y="1974947"/>
            <a:ext cx="1168503" cy="335244"/>
            <a:chOff x="-473581" y="1632227"/>
            <a:chExt cx="1794935" cy="592200"/>
          </a:xfrm>
        </p:grpSpPr>
        <p:sp>
          <p:nvSpPr>
            <p:cNvPr id="89" name="Google Shape;89;p4"/>
            <p:cNvSpPr/>
            <p:nvPr/>
          </p:nvSpPr>
          <p:spPr>
            <a:xfrm>
              <a:off x="52954" y="1632227"/>
              <a:ext cx="1268400" cy="5922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108000" tIns="91425" rIns="72000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7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Beijing Office</a:t>
              </a:r>
              <a:endParaRPr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Beijing, China</a:t>
              </a: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rot="-5400000">
              <a:off x="-354931" y="1690098"/>
              <a:ext cx="351300" cy="588600"/>
            </a:xfrm>
            <a:prstGeom prst="triangle">
              <a:avLst>
                <a:gd name="adj" fmla="val 0"/>
              </a:avLst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36000" tIns="91425" rIns="36000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" name="Google Shape;91;p4"/>
          <p:cNvGrpSpPr/>
          <p:nvPr/>
        </p:nvGrpSpPr>
        <p:grpSpPr>
          <a:xfrm rot="10800000" flipH="1">
            <a:off x="5645734" y="2886326"/>
            <a:ext cx="1002506" cy="656998"/>
            <a:chOff x="805227" y="1656280"/>
            <a:chExt cx="1518029" cy="940988"/>
          </a:xfrm>
        </p:grpSpPr>
        <p:sp>
          <p:nvSpPr>
            <p:cNvPr id="92" name="Google Shape;92;p4"/>
            <p:cNvSpPr/>
            <p:nvPr/>
          </p:nvSpPr>
          <p:spPr>
            <a:xfrm>
              <a:off x="805227" y="1656280"/>
              <a:ext cx="1518000" cy="440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 rot="10800000">
              <a:off x="2102156" y="2089368"/>
              <a:ext cx="221100" cy="507900"/>
            </a:xfrm>
            <a:prstGeom prst="triangle">
              <a:avLst>
                <a:gd name="adj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94;p4"/>
          <p:cNvSpPr/>
          <p:nvPr/>
        </p:nvSpPr>
        <p:spPr>
          <a:xfrm>
            <a:off x="2229845" y="2383507"/>
            <a:ext cx="1101900" cy="3078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Quebec Office</a:t>
            </a:r>
            <a:endParaRPr sz="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Montreal, Canada</a:t>
            </a: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262790" y="1255122"/>
            <a:ext cx="1348200" cy="3093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British Columbia Office</a:t>
            </a:r>
            <a:endParaRPr sz="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Victoria, Canada</a:t>
            </a: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"/>
          <p:cNvSpPr/>
          <p:nvPr/>
        </p:nvSpPr>
        <p:spPr>
          <a:xfrm rot="5400000" flipH="1">
            <a:off x="931282" y="1592165"/>
            <a:ext cx="309219" cy="202030"/>
          </a:xfrm>
          <a:custGeom>
            <a:avLst/>
            <a:gdLst/>
            <a:ahLst/>
            <a:cxnLst/>
            <a:rect l="l" t="t" r="r" b="b"/>
            <a:pathLst>
              <a:path w="309994" h="187935" extrusionOk="0">
                <a:moveTo>
                  <a:pt x="308193" y="187935"/>
                </a:moveTo>
                <a:cubicBezTo>
                  <a:pt x="307809" y="126839"/>
                  <a:pt x="310021" y="61096"/>
                  <a:pt x="309637" y="0"/>
                </a:cubicBezTo>
                <a:cubicBezTo>
                  <a:pt x="322241" y="7513"/>
                  <a:pt x="-2959" y="155408"/>
                  <a:pt x="21" y="164865"/>
                </a:cubicBezTo>
                <a:lnTo>
                  <a:pt x="308193" y="187935"/>
                </a:lnTo>
                <a:close/>
              </a:path>
            </a:pathLst>
          </a:custGeom>
          <a:solidFill>
            <a:srgbClr val="0063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"/>
          <p:cNvSpPr/>
          <p:nvPr/>
        </p:nvSpPr>
        <p:spPr>
          <a:xfrm rot="5400000" flipH="1">
            <a:off x="7449648" y="1946994"/>
            <a:ext cx="220800" cy="374700"/>
          </a:xfrm>
          <a:prstGeom prst="triangle">
            <a:avLst>
              <a:gd name="adj" fmla="val 0"/>
            </a:avLst>
          </a:prstGeom>
          <a:solidFill>
            <a:srgbClr val="0063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"/>
          <p:cNvSpPr/>
          <p:nvPr/>
        </p:nvSpPr>
        <p:spPr>
          <a:xfrm rot="10527887" flipH="1">
            <a:off x="6966386" y="2537781"/>
            <a:ext cx="106233" cy="171532"/>
          </a:xfrm>
          <a:prstGeom prst="triangle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"/>
          <p:cNvSpPr/>
          <p:nvPr/>
        </p:nvSpPr>
        <p:spPr>
          <a:xfrm flipH="1">
            <a:off x="2286800" y="2188012"/>
            <a:ext cx="123300" cy="225300"/>
          </a:xfrm>
          <a:prstGeom prst="triangle">
            <a:avLst>
              <a:gd name="adj" fmla="val 0"/>
            </a:avLst>
          </a:prstGeom>
          <a:solidFill>
            <a:srgbClr val="0063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"/>
          <p:cNvSpPr/>
          <p:nvPr/>
        </p:nvSpPr>
        <p:spPr>
          <a:xfrm>
            <a:off x="6444369" y="2327221"/>
            <a:ext cx="1236600" cy="31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72000" tIns="91425" rIns="3600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Bangladesh Project Office</a:t>
            </a:r>
            <a:endParaRPr sz="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Dhaka,Bangladesh</a:t>
            </a: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"/>
          <p:cNvSpPr txBox="1"/>
          <p:nvPr/>
        </p:nvSpPr>
        <p:spPr>
          <a:xfrm flipH="1">
            <a:off x="5667155" y="3240250"/>
            <a:ext cx="979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South India Center</a:t>
            </a:r>
            <a:endParaRPr sz="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Hyderabad, India</a:t>
            </a:r>
            <a:endParaRPr sz="7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5935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8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image">
  <p:cSld name="small imag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82749" y="35858"/>
            <a:ext cx="1229043" cy="112617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751"/>
              </a:buClr>
              <a:buSzPts val="1800"/>
              <a:buNone/>
              <a:defRPr sz="2400" b="1">
                <a:solidFill>
                  <a:srgbClr val="00636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sldNum" idx="12"/>
          </p:nvPr>
        </p:nvSpPr>
        <p:spPr>
          <a:xfrm>
            <a:off x="5943600" y="4983480"/>
            <a:ext cx="2743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body" idx="1"/>
          </p:nvPr>
        </p:nvSpPr>
        <p:spPr>
          <a:xfrm>
            <a:off x="457200" y="1508760"/>
            <a:ext cx="356616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rgbClr val="0063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7" name="Google Shape;107;p5"/>
          <p:cNvSpPr>
            <a:spLocks noGrp="1"/>
          </p:cNvSpPr>
          <p:nvPr>
            <p:ph type="pic" idx="2"/>
          </p:nvPr>
        </p:nvSpPr>
        <p:spPr>
          <a:xfrm>
            <a:off x="4373424" y="1543348"/>
            <a:ext cx="4313375" cy="3165812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5"/>
          <p:cNvSpPr txBox="1">
            <a:spLocks noGrp="1"/>
          </p:cNvSpPr>
          <p:nvPr>
            <p:ph type="body" idx="3"/>
          </p:nvPr>
        </p:nvSpPr>
        <p:spPr>
          <a:xfrm>
            <a:off x="457200" y="1051560"/>
            <a:ext cx="35661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C4751"/>
              </a:buClr>
              <a:buSzPts val="1600"/>
              <a:buNone/>
              <a:defRPr sz="1600">
                <a:solidFill>
                  <a:srgbClr val="0063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179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dk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1" name="Google Shape;111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32800" y="2986300"/>
            <a:ext cx="4314375" cy="215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772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"/>
          <p:cNvSpPr txBox="1">
            <a:spLocks noGrp="1"/>
          </p:cNvSpPr>
          <p:nvPr>
            <p:ph type="body" idx="1"/>
          </p:nvPr>
        </p:nvSpPr>
        <p:spPr>
          <a:xfrm>
            <a:off x="543140" y="1330711"/>
            <a:ext cx="8088000" cy="3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Verdana"/>
              <a:buNone/>
              <a:defRPr sz="1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532800" y="367200"/>
            <a:ext cx="61455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dt" idx="10"/>
          </p:nvPr>
        </p:nvSpPr>
        <p:spPr>
          <a:xfrm>
            <a:off x="532800" y="4767263"/>
            <a:ext cx="14649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9DA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ftr" idx="11"/>
          </p:nvPr>
        </p:nvSpPr>
        <p:spPr>
          <a:xfrm>
            <a:off x="2143845" y="4767263"/>
            <a:ext cx="52635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9DA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7"/>
          <p:cNvSpPr txBox="1">
            <a:spLocks noGrp="1"/>
          </p:cNvSpPr>
          <p:nvPr>
            <p:ph type="sldNum" idx="12"/>
          </p:nvPr>
        </p:nvSpPr>
        <p:spPr>
          <a:xfrm>
            <a:off x="7561089" y="4767263"/>
            <a:ext cx="13812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9DA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9DA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9DA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9DA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9DA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9DA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9DA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9DA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9DA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6545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4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2">
  <p:cSld name="Blank slid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494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type="tx">
  <p:cSld name="Title and body 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9"/>
          <p:cNvPicPr preferRelativeResize="0"/>
          <p:nvPr/>
        </p:nvPicPr>
        <p:blipFill rotWithShape="1">
          <a:blip r:embed="rId2">
            <a:alphaModFix/>
          </a:blip>
          <a:srcRect l="14365" t="13024" r="12455" b="14898"/>
          <a:stretch/>
        </p:blipFill>
        <p:spPr>
          <a:xfrm>
            <a:off x="7970216" y="224204"/>
            <a:ext cx="952484" cy="85964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>
            <a:off x="532800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body" idx="1"/>
          </p:nvPr>
        </p:nvSpPr>
        <p:spPr>
          <a:xfrm>
            <a:off x="792425" y="1185325"/>
            <a:ext cx="58626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3" name="Google Shape;123;p9"/>
          <p:cNvSpPr txBox="1">
            <a:spLocks noGrp="1"/>
          </p:cNvSpPr>
          <p:nvPr>
            <p:ph type="body" idx="2"/>
          </p:nvPr>
        </p:nvSpPr>
        <p:spPr>
          <a:xfrm>
            <a:off x="792425" y="2310375"/>
            <a:ext cx="58626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➔"/>
              <a:defRPr sz="1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855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4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2219" y="1120437"/>
            <a:ext cx="2901078" cy="36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0200" y="1188700"/>
            <a:ext cx="4179700" cy="341477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0"/>
          <p:cNvSpPr/>
          <p:nvPr/>
        </p:nvSpPr>
        <p:spPr>
          <a:xfrm>
            <a:off x="223250" y="4472450"/>
            <a:ext cx="167400" cy="167400"/>
          </a:xfrm>
          <a:prstGeom prst="rect">
            <a:avLst/>
          </a:prstGeom>
          <a:solidFill>
            <a:srgbClr val="00636C"/>
          </a:solidFill>
          <a:ln>
            <a:noFill/>
          </a:ln>
        </p:spPr>
        <p:txBody>
          <a:bodyPr spcFirstLastPara="1" wrap="square" lIns="74275" tIns="74275" rIns="74275" bIns="7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5"/>
              <a:buFont typeface="Arial"/>
              <a:buNone/>
            </a:pPr>
            <a:endParaRPr sz="133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0"/>
          <p:cNvSpPr/>
          <p:nvPr/>
        </p:nvSpPr>
        <p:spPr>
          <a:xfrm>
            <a:off x="223250" y="4249025"/>
            <a:ext cx="167400" cy="167400"/>
          </a:xfrm>
          <a:prstGeom prst="rect">
            <a:avLst/>
          </a:prstGeom>
          <a:solidFill>
            <a:srgbClr val="4D5156"/>
          </a:solidFill>
          <a:ln>
            <a:noFill/>
          </a:ln>
        </p:spPr>
        <p:txBody>
          <a:bodyPr spcFirstLastPara="1" wrap="square" lIns="74275" tIns="74275" rIns="74275" bIns="7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5"/>
              <a:buFont typeface="Arial"/>
              <a:buNone/>
            </a:pPr>
            <a:endParaRPr sz="133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0"/>
          <p:cNvSpPr/>
          <p:nvPr/>
        </p:nvSpPr>
        <p:spPr>
          <a:xfrm>
            <a:off x="223250" y="4695875"/>
            <a:ext cx="167400" cy="167400"/>
          </a:xfrm>
          <a:prstGeom prst="rect">
            <a:avLst/>
          </a:prstGeom>
          <a:solidFill>
            <a:srgbClr val="B0D776"/>
          </a:solidFill>
          <a:ln>
            <a:noFill/>
          </a:ln>
        </p:spPr>
        <p:txBody>
          <a:bodyPr spcFirstLastPara="1" wrap="square" lIns="74275" tIns="74275" rIns="74275" bIns="7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5"/>
              <a:buFont typeface="Arial"/>
              <a:buNone/>
            </a:pPr>
            <a:endParaRPr sz="133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" name="Google Shape;130;p10"/>
          <p:cNvGrpSpPr/>
          <p:nvPr/>
        </p:nvGrpSpPr>
        <p:grpSpPr>
          <a:xfrm>
            <a:off x="938850" y="1675651"/>
            <a:ext cx="853862" cy="584934"/>
            <a:chOff x="1154324" y="1515763"/>
            <a:chExt cx="1111800" cy="780537"/>
          </a:xfrm>
        </p:grpSpPr>
        <p:sp>
          <p:nvSpPr>
            <p:cNvPr id="131" name="Google Shape;131;p10"/>
            <p:cNvSpPr/>
            <p:nvPr/>
          </p:nvSpPr>
          <p:spPr>
            <a:xfrm>
              <a:off x="1154324" y="1515763"/>
              <a:ext cx="1111800" cy="5253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1"/>
                <a:buFont typeface="Arial"/>
                <a:buNone/>
              </a:pPr>
              <a:r>
                <a:rPr lang="en-US" sz="731" b="1" i="0" u="none" strike="noStrike" cap="non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USA Office</a:t>
              </a:r>
              <a:endParaRPr sz="731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"/>
                <a:buFont typeface="Arial"/>
                <a:buNone/>
              </a:pPr>
              <a:r>
                <a:rPr lang="en-US" sz="650" b="0" i="0" u="none" strike="noStrike" cap="non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Denver, USA</a:t>
              </a:r>
              <a:endParaRPr sz="65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32" name="Google Shape;132;p10"/>
            <p:cNvSpPr/>
            <p:nvPr/>
          </p:nvSpPr>
          <p:spPr>
            <a:xfrm rot="10800000">
              <a:off x="2042550" y="1994800"/>
              <a:ext cx="223500" cy="301500"/>
            </a:xfrm>
            <a:prstGeom prst="triangle">
              <a:avLst>
                <a:gd name="adj" fmla="val 0"/>
              </a:avLst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5"/>
                <a:buFont typeface="Arial"/>
                <a:buNone/>
              </a:pPr>
              <a:endParaRPr sz="1335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33" name="Google Shape;133;p10"/>
          <p:cNvGrpSpPr/>
          <p:nvPr/>
        </p:nvGrpSpPr>
        <p:grpSpPr>
          <a:xfrm>
            <a:off x="2522150" y="1930502"/>
            <a:ext cx="989520" cy="584949"/>
            <a:chOff x="816071" y="1515749"/>
            <a:chExt cx="1303200" cy="780556"/>
          </a:xfrm>
        </p:grpSpPr>
        <p:sp>
          <p:nvSpPr>
            <p:cNvPr id="134" name="Google Shape;134;p10"/>
            <p:cNvSpPr/>
            <p:nvPr/>
          </p:nvSpPr>
          <p:spPr>
            <a:xfrm>
              <a:off x="816071" y="1515749"/>
              <a:ext cx="1303200" cy="5253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1"/>
                <a:buFont typeface="Arial"/>
                <a:buNone/>
              </a:pPr>
              <a:r>
                <a:rPr lang="en-US" sz="731" b="1" i="0" u="none" strike="noStrike" cap="non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Canada Office</a:t>
              </a:r>
              <a:endParaRPr sz="731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"/>
                <a:buFont typeface="Arial"/>
                <a:buNone/>
              </a:pPr>
              <a:r>
                <a:rPr lang="en-US" sz="650" b="0" i="0" u="none" strike="noStrike" cap="non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Toronto, Canada</a:t>
              </a:r>
              <a:endParaRPr sz="65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35" name="Google Shape;135;p10"/>
            <p:cNvSpPr/>
            <p:nvPr/>
          </p:nvSpPr>
          <p:spPr>
            <a:xfrm rot="10800000" flipH="1">
              <a:off x="816167" y="1994805"/>
              <a:ext cx="207600" cy="301500"/>
            </a:xfrm>
            <a:prstGeom prst="triangle">
              <a:avLst>
                <a:gd name="adj" fmla="val 0"/>
              </a:avLst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5"/>
                <a:buFont typeface="Arial"/>
                <a:buNone/>
              </a:pPr>
              <a:endParaRPr sz="1335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36" name="Google Shape;136;p10"/>
          <p:cNvGrpSpPr/>
          <p:nvPr/>
        </p:nvGrpSpPr>
        <p:grpSpPr>
          <a:xfrm>
            <a:off x="343951" y="2392025"/>
            <a:ext cx="1544432" cy="776205"/>
            <a:chOff x="-106101" y="1260531"/>
            <a:chExt cx="2372400" cy="1035769"/>
          </a:xfrm>
        </p:grpSpPr>
        <p:sp>
          <p:nvSpPr>
            <p:cNvPr id="137" name="Google Shape;137;p10"/>
            <p:cNvSpPr/>
            <p:nvPr/>
          </p:nvSpPr>
          <p:spPr>
            <a:xfrm>
              <a:off x="-106101" y="1260531"/>
              <a:ext cx="2372400" cy="780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1"/>
                <a:buFont typeface="Arial"/>
                <a:buNone/>
              </a:pPr>
              <a:r>
                <a:rPr lang="en-US" sz="731" b="1" i="0" u="none" strike="noStrike" cap="non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Mexico, Central America &amp; Caribbean Secretariat</a:t>
              </a:r>
              <a:endParaRPr sz="731" b="1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"/>
                <a:buFont typeface="Arial"/>
                <a:buNone/>
              </a:pPr>
              <a:r>
                <a:rPr lang="en-US" sz="650" b="0" i="0" u="none" strike="noStrike" cap="non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Mexico City, Mexico</a:t>
              </a:r>
              <a:endParaRPr sz="65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38" name="Google Shape;138;p10"/>
            <p:cNvSpPr/>
            <p:nvPr/>
          </p:nvSpPr>
          <p:spPr>
            <a:xfrm rot="10800000">
              <a:off x="2042550" y="1994800"/>
              <a:ext cx="223500" cy="301500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5"/>
                <a:buFont typeface="Arial"/>
                <a:buNone/>
              </a:pPr>
              <a:endParaRPr sz="1335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39" name="Google Shape;139;p10"/>
          <p:cNvGrpSpPr/>
          <p:nvPr/>
        </p:nvGrpSpPr>
        <p:grpSpPr>
          <a:xfrm>
            <a:off x="1660517" y="3299674"/>
            <a:ext cx="1120425" cy="732374"/>
            <a:chOff x="923764" y="1319021"/>
            <a:chExt cx="1450200" cy="977280"/>
          </a:xfrm>
        </p:grpSpPr>
        <p:sp>
          <p:nvSpPr>
            <p:cNvPr id="140" name="Google Shape;140;p10"/>
            <p:cNvSpPr/>
            <p:nvPr/>
          </p:nvSpPr>
          <p:spPr>
            <a:xfrm>
              <a:off x="923764" y="1319021"/>
              <a:ext cx="1450200" cy="72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1"/>
                <a:buFont typeface="Arial"/>
                <a:buNone/>
              </a:pPr>
              <a:r>
                <a:rPr lang="en-US" sz="731" b="1" i="0" u="none" strike="noStrike" cap="non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South America Secretariat</a:t>
              </a:r>
              <a:endParaRPr sz="731" b="1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"/>
                <a:buFont typeface="Arial"/>
                <a:buNone/>
              </a:pPr>
              <a:r>
                <a:rPr lang="en-US" sz="650" b="0" i="0" u="none" strike="noStrike" cap="non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São Paulo, Brasil</a:t>
              </a:r>
              <a:endParaRPr sz="65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 rot="10800000">
              <a:off x="2155263" y="1994801"/>
              <a:ext cx="218700" cy="301500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5"/>
                <a:buFont typeface="Arial"/>
                <a:buNone/>
              </a:pPr>
              <a:endParaRPr sz="1335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42" name="Google Shape;142;p10"/>
          <p:cNvGrpSpPr/>
          <p:nvPr/>
        </p:nvGrpSpPr>
        <p:grpSpPr>
          <a:xfrm>
            <a:off x="3762401" y="1699574"/>
            <a:ext cx="989425" cy="776527"/>
            <a:chOff x="1194250" y="1260103"/>
            <a:chExt cx="1179713" cy="1036198"/>
          </a:xfrm>
        </p:grpSpPr>
        <p:sp>
          <p:nvSpPr>
            <p:cNvPr id="143" name="Google Shape;143;p10"/>
            <p:cNvSpPr/>
            <p:nvPr/>
          </p:nvSpPr>
          <p:spPr>
            <a:xfrm>
              <a:off x="1194250" y="1260103"/>
              <a:ext cx="1179600" cy="780600"/>
            </a:xfrm>
            <a:prstGeom prst="rect">
              <a:avLst/>
            </a:prstGeom>
            <a:solidFill>
              <a:srgbClr val="FEE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1"/>
                <a:buFont typeface="Arial"/>
                <a:buNone/>
              </a:pPr>
              <a:r>
                <a:rPr lang="en-US" sz="731" b="1" i="0" u="none" strike="noStrike" cap="none">
                  <a:solidFill>
                    <a:srgbClr val="00636C"/>
                  </a:solidFill>
                  <a:latin typeface="Noto Sans"/>
                  <a:ea typeface="Noto Sans"/>
                  <a:cs typeface="Noto Sans"/>
                  <a:sym typeface="Noto Sans"/>
                </a:rPr>
                <a:t>World Secretariat</a:t>
              </a:r>
              <a:endParaRPr sz="731" b="1" i="0" u="none" strike="noStrike" cap="none">
                <a:solidFill>
                  <a:srgbClr val="00636C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"/>
                <a:buFont typeface="Arial"/>
                <a:buNone/>
              </a:pPr>
              <a:r>
                <a:rPr lang="en-US" sz="650" b="0" i="0" u="none" strike="noStrike" cap="none">
                  <a:solidFill>
                    <a:srgbClr val="00636C"/>
                  </a:solidFill>
                  <a:latin typeface="Noto Sans"/>
                  <a:ea typeface="Noto Sans"/>
                  <a:cs typeface="Noto Sans"/>
                  <a:sym typeface="Noto Sans"/>
                </a:rPr>
                <a:t>Bonn, Germany</a:t>
              </a:r>
              <a:endParaRPr sz="650" b="0" i="0" u="none" strike="noStrike" cap="none">
                <a:solidFill>
                  <a:srgbClr val="00636C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44" name="Google Shape;144;p10"/>
            <p:cNvSpPr/>
            <p:nvPr/>
          </p:nvSpPr>
          <p:spPr>
            <a:xfrm rot="10800000">
              <a:off x="2155263" y="1994801"/>
              <a:ext cx="218700" cy="301500"/>
            </a:xfrm>
            <a:prstGeom prst="triangle">
              <a:avLst>
                <a:gd name="adj" fmla="val 0"/>
              </a:avLst>
            </a:prstGeom>
            <a:solidFill>
              <a:srgbClr val="FEE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5"/>
                <a:buFont typeface="Arial"/>
                <a:buNone/>
              </a:pPr>
              <a:endParaRPr sz="1335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45" name="Google Shape;145;p10"/>
          <p:cNvGrpSpPr/>
          <p:nvPr/>
        </p:nvGrpSpPr>
        <p:grpSpPr>
          <a:xfrm>
            <a:off x="4794377" y="1799111"/>
            <a:ext cx="949429" cy="677001"/>
            <a:chOff x="816071" y="1392914"/>
            <a:chExt cx="1250400" cy="903391"/>
          </a:xfrm>
        </p:grpSpPr>
        <p:sp>
          <p:nvSpPr>
            <p:cNvPr id="146" name="Google Shape;146;p10"/>
            <p:cNvSpPr/>
            <p:nvPr/>
          </p:nvSpPr>
          <p:spPr>
            <a:xfrm>
              <a:off x="816071" y="1392914"/>
              <a:ext cx="1250400" cy="6480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1"/>
                <a:buFont typeface="Arial"/>
                <a:buNone/>
              </a:pPr>
              <a:r>
                <a:rPr lang="en-US" sz="731" b="1" i="0" u="none" strike="noStrike" cap="non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Berlin Office</a:t>
              </a:r>
              <a:endParaRPr sz="731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"/>
                <a:buFont typeface="Arial"/>
                <a:buNone/>
              </a:pPr>
              <a:r>
                <a:rPr lang="en-US" sz="650" b="0" i="0" u="none" strike="noStrike" cap="non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Berlin, Germany</a:t>
              </a:r>
              <a:endParaRPr sz="65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47" name="Google Shape;147;p10"/>
            <p:cNvSpPr/>
            <p:nvPr/>
          </p:nvSpPr>
          <p:spPr>
            <a:xfrm rot="10800000" flipH="1">
              <a:off x="816167" y="1994805"/>
              <a:ext cx="207600" cy="301500"/>
            </a:xfrm>
            <a:prstGeom prst="triangle">
              <a:avLst>
                <a:gd name="adj" fmla="val 0"/>
              </a:avLst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5"/>
                <a:buFont typeface="Arial"/>
                <a:buNone/>
              </a:pPr>
              <a:endParaRPr sz="1335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48" name="Google Shape;148;p10"/>
          <p:cNvGrpSpPr/>
          <p:nvPr/>
        </p:nvGrpSpPr>
        <p:grpSpPr>
          <a:xfrm>
            <a:off x="3623299" y="2476101"/>
            <a:ext cx="1095071" cy="619525"/>
            <a:chOff x="3345688" y="2410975"/>
            <a:chExt cx="1337900" cy="619525"/>
          </a:xfrm>
        </p:grpSpPr>
        <p:sp>
          <p:nvSpPr>
            <p:cNvPr id="149" name="Google Shape;149;p10"/>
            <p:cNvSpPr/>
            <p:nvPr/>
          </p:nvSpPr>
          <p:spPr>
            <a:xfrm>
              <a:off x="3345688" y="2636900"/>
              <a:ext cx="1337700" cy="3936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1"/>
                <a:buFont typeface="Arial"/>
                <a:buNone/>
              </a:pPr>
              <a:r>
                <a:rPr lang="en-US" sz="731" b="1" i="0" u="none" strike="noStrike" cap="non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Brussels Office</a:t>
              </a:r>
              <a:endParaRPr sz="731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"/>
                <a:buFont typeface="Arial"/>
                <a:buNone/>
              </a:pPr>
              <a:r>
                <a:rPr lang="en-US" sz="650" b="0" i="0" u="none" strike="noStrike" cap="non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Brussels, Belgium</a:t>
              </a:r>
              <a:endParaRPr sz="65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 flipH="1">
              <a:off x="4516188" y="2410975"/>
              <a:ext cx="167400" cy="268800"/>
            </a:xfrm>
            <a:prstGeom prst="triangle">
              <a:avLst>
                <a:gd name="adj" fmla="val 0"/>
              </a:avLst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5"/>
                <a:buFont typeface="Arial"/>
                <a:buNone/>
              </a:pPr>
              <a:endParaRPr sz="1335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51" name="Google Shape;151;p10"/>
          <p:cNvGrpSpPr/>
          <p:nvPr/>
        </p:nvGrpSpPr>
        <p:grpSpPr>
          <a:xfrm>
            <a:off x="4794271" y="2476101"/>
            <a:ext cx="949410" cy="711625"/>
            <a:chOff x="3431008" y="2410975"/>
            <a:chExt cx="949505" cy="711625"/>
          </a:xfrm>
        </p:grpSpPr>
        <p:sp>
          <p:nvSpPr>
            <p:cNvPr id="152" name="Google Shape;152;p10"/>
            <p:cNvSpPr/>
            <p:nvPr/>
          </p:nvSpPr>
          <p:spPr>
            <a:xfrm>
              <a:off x="3431013" y="2636900"/>
              <a:ext cx="949500" cy="48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1"/>
                <a:buFont typeface="Arial"/>
                <a:buNone/>
              </a:pPr>
              <a:r>
                <a:rPr lang="en-US" sz="731" b="1" i="0" u="none" strike="noStrike" cap="non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European Secretariat</a:t>
              </a:r>
              <a:endParaRPr sz="731" b="1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"/>
                <a:buFont typeface="Arial"/>
                <a:buNone/>
              </a:pPr>
              <a:r>
                <a:rPr lang="en-US" sz="650" b="0" i="0" u="none" strike="noStrike" cap="non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Freiburg, Germany</a:t>
              </a:r>
              <a:endParaRPr sz="65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3431008" y="2410975"/>
              <a:ext cx="167400" cy="268800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5"/>
                <a:buFont typeface="Arial"/>
                <a:buNone/>
              </a:pPr>
              <a:endParaRPr sz="1335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54" name="Google Shape;154;p10"/>
          <p:cNvGrpSpPr/>
          <p:nvPr/>
        </p:nvGrpSpPr>
        <p:grpSpPr>
          <a:xfrm>
            <a:off x="7355463" y="1962851"/>
            <a:ext cx="890190" cy="513219"/>
            <a:chOff x="-106107" y="1387458"/>
            <a:chExt cx="1367420" cy="908835"/>
          </a:xfrm>
        </p:grpSpPr>
        <p:sp>
          <p:nvSpPr>
            <p:cNvPr id="155" name="Google Shape;155;p10"/>
            <p:cNvSpPr/>
            <p:nvPr/>
          </p:nvSpPr>
          <p:spPr>
            <a:xfrm>
              <a:off x="-106087" y="1387458"/>
              <a:ext cx="1367400" cy="6537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1"/>
                <a:buFont typeface="Arial"/>
                <a:buNone/>
              </a:pPr>
              <a:r>
                <a:rPr lang="en-US" sz="731" b="1" i="0" u="none" strike="noStrike" cap="non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Japan Office</a:t>
              </a:r>
              <a:endParaRPr sz="731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"/>
                <a:buFont typeface="Arial"/>
                <a:buNone/>
              </a:pPr>
              <a:r>
                <a:rPr lang="en-US" sz="650" b="0" i="0" u="none" strike="noStrike" cap="non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Tokyo, Japan</a:t>
              </a:r>
              <a:endParaRPr sz="65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 rot="10800000" flipH="1">
              <a:off x="-106107" y="1994793"/>
              <a:ext cx="252000" cy="301500"/>
            </a:xfrm>
            <a:prstGeom prst="triangle">
              <a:avLst>
                <a:gd name="adj" fmla="val 0"/>
              </a:avLst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5"/>
                <a:buFont typeface="Arial"/>
                <a:buNone/>
              </a:pPr>
              <a:endParaRPr sz="1335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57" name="Google Shape;157;p10"/>
          <p:cNvGrpSpPr/>
          <p:nvPr/>
        </p:nvGrpSpPr>
        <p:grpSpPr>
          <a:xfrm>
            <a:off x="5819576" y="2487901"/>
            <a:ext cx="1235677" cy="440805"/>
            <a:chOff x="-375077" y="1260553"/>
            <a:chExt cx="1898122" cy="780600"/>
          </a:xfrm>
        </p:grpSpPr>
        <p:sp>
          <p:nvSpPr>
            <p:cNvPr id="158" name="Google Shape;158;p10"/>
            <p:cNvSpPr/>
            <p:nvPr/>
          </p:nvSpPr>
          <p:spPr>
            <a:xfrm>
              <a:off x="-375077" y="1260553"/>
              <a:ext cx="1636500" cy="7806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1"/>
                <a:buFont typeface="Arial"/>
                <a:buNone/>
              </a:pPr>
              <a:r>
                <a:rPr lang="en-US" sz="731" b="1" i="0" u="none" strike="noStrike" cap="non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Korea Office</a:t>
              </a:r>
              <a:endParaRPr sz="731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"/>
                <a:buFont typeface="Arial"/>
                <a:buNone/>
              </a:pPr>
              <a:r>
                <a:rPr lang="en-US" sz="650" b="0" i="0" u="none" strike="noStrike" cap="non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Seoul, South Korea</a:t>
              </a:r>
              <a:endParaRPr sz="65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59" name="Google Shape;159;p10"/>
            <p:cNvSpPr/>
            <p:nvPr/>
          </p:nvSpPr>
          <p:spPr>
            <a:xfrm rot="5400000">
              <a:off x="1245845" y="1216453"/>
              <a:ext cx="233100" cy="321300"/>
            </a:xfrm>
            <a:prstGeom prst="triangle">
              <a:avLst>
                <a:gd name="adj" fmla="val 0"/>
              </a:avLst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5"/>
                <a:buFont typeface="Arial"/>
                <a:buNone/>
              </a:pPr>
              <a:endParaRPr sz="1335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60" name="Google Shape;160;p10"/>
          <p:cNvGrpSpPr/>
          <p:nvPr/>
        </p:nvGrpSpPr>
        <p:grpSpPr>
          <a:xfrm>
            <a:off x="5934828" y="1699038"/>
            <a:ext cx="1120435" cy="777601"/>
            <a:chOff x="923764" y="1319021"/>
            <a:chExt cx="1450213" cy="1037632"/>
          </a:xfrm>
        </p:grpSpPr>
        <p:sp>
          <p:nvSpPr>
            <p:cNvPr id="161" name="Google Shape;161;p10"/>
            <p:cNvSpPr/>
            <p:nvPr/>
          </p:nvSpPr>
          <p:spPr>
            <a:xfrm>
              <a:off x="923764" y="1319021"/>
              <a:ext cx="1450200" cy="721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1"/>
                <a:buFont typeface="Arial"/>
                <a:buNone/>
              </a:pPr>
              <a:r>
                <a:rPr lang="en-US" sz="731" b="1" i="0" u="none" strike="noStrike" cap="non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East Asia Secretariat</a:t>
              </a:r>
              <a:endParaRPr sz="731" b="1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"/>
                <a:buFont typeface="Arial"/>
                <a:buNone/>
              </a:pPr>
              <a:r>
                <a:rPr lang="en-US" sz="650" b="0" i="0" u="none" strike="noStrike" cap="non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Seoul, South Korea</a:t>
              </a:r>
              <a:endParaRPr sz="65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 rot="10800000">
              <a:off x="2155277" y="1994853"/>
              <a:ext cx="218700" cy="361800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5"/>
                <a:buFont typeface="Arial"/>
                <a:buNone/>
              </a:pPr>
              <a:endParaRPr sz="1335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63" name="Google Shape;163;p10"/>
          <p:cNvGrpSpPr/>
          <p:nvPr/>
        </p:nvGrpSpPr>
        <p:grpSpPr>
          <a:xfrm>
            <a:off x="5278351" y="3095626"/>
            <a:ext cx="949401" cy="746061"/>
            <a:chOff x="1297304" y="971479"/>
            <a:chExt cx="1228839" cy="995545"/>
          </a:xfrm>
        </p:grpSpPr>
        <p:sp>
          <p:nvSpPr>
            <p:cNvPr id="164" name="Google Shape;164;p10"/>
            <p:cNvSpPr/>
            <p:nvPr/>
          </p:nvSpPr>
          <p:spPr>
            <a:xfrm>
              <a:off x="1297304" y="1319024"/>
              <a:ext cx="1228800" cy="64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1"/>
                <a:buFont typeface="Arial"/>
                <a:buNone/>
              </a:pPr>
              <a:r>
                <a:rPr lang="en-US" sz="731" b="1" i="0" u="none" strike="noStrike" cap="non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South Asia Secretariat</a:t>
              </a:r>
              <a:endParaRPr sz="731" b="1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"/>
                <a:buFont typeface="Arial"/>
                <a:buNone/>
              </a:pPr>
              <a:r>
                <a:rPr lang="en-US" sz="650" b="0" i="0" u="none" strike="noStrike" cap="non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New Delhi, India</a:t>
              </a:r>
              <a:endParaRPr sz="65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 flipH="1">
              <a:off x="2309543" y="971479"/>
              <a:ext cx="216600" cy="361800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5"/>
                <a:buFont typeface="Arial"/>
                <a:buNone/>
              </a:pPr>
              <a:endParaRPr sz="1335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66" name="Google Shape;166;p10"/>
          <p:cNvGrpSpPr/>
          <p:nvPr/>
        </p:nvGrpSpPr>
        <p:grpSpPr>
          <a:xfrm>
            <a:off x="3623301" y="3903264"/>
            <a:ext cx="1432293" cy="619525"/>
            <a:chOff x="2933806" y="2410975"/>
            <a:chExt cx="1749900" cy="619525"/>
          </a:xfrm>
        </p:grpSpPr>
        <p:sp>
          <p:nvSpPr>
            <p:cNvPr id="167" name="Google Shape;167;p10"/>
            <p:cNvSpPr/>
            <p:nvPr/>
          </p:nvSpPr>
          <p:spPr>
            <a:xfrm>
              <a:off x="2933806" y="2636900"/>
              <a:ext cx="1749900" cy="393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1"/>
                <a:buFont typeface="Arial"/>
                <a:buNone/>
              </a:pPr>
              <a:r>
                <a:rPr lang="en-US" sz="731" b="1" i="0" u="none" strike="noStrike" cap="non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Africa Secretariat</a:t>
              </a:r>
              <a:endParaRPr sz="731" b="1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"/>
                <a:buFont typeface="Arial"/>
                <a:buNone/>
              </a:pPr>
              <a:r>
                <a:rPr lang="en-US" sz="650" b="0" i="0" u="none" strike="noStrike" cap="non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Cape Town, South Africa</a:t>
              </a:r>
              <a:endParaRPr sz="65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 flipH="1">
              <a:off x="4516188" y="2410975"/>
              <a:ext cx="167400" cy="268800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5"/>
                <a:buFont typeface="Arial"/>
                <a:buNone/>
              </a:pPr>
              <a:endParaRPr sz="1335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69" name="Google Shape;169;p10"/>
          <p:cNvGrpSpPr/>
          <p:nvPr/>
        </p:nvGrpSpPr>
        <p:grpSpPr>
          <a:xfrm>
            <a:off x="7304200" y="3903276"/>
            <a:ext cx="1298725" cy="792574"/>
            <a:chOff x="3097108" y="2348938"/>
            <a:chExt cx="1586713" cy="792574"/>
          </a:xfrm>
        </p:grpSpPr>
        <p:sp>
          <p:nvSpPr>
            <p:cNvPr id="170" name="Google Shape;170;p10"/>
            <p:cNvSpPr/>
            <p:nvPr/>
          </p:nvSpPr>
          <p:spPr>
            <a:xfrm>
              <a:off x="3097121" y="2636912"/>
              <a:ext cx="1586700" cy="504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1"/>
                <a:buFont typeface="Arial"/>
                <a:buNone/>
              </a:pPr>
              <a:r>
                <a:rPr lang="en-US" sz="731" b="1" i="0" u="none" strike="noStrike" cap="non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Oceania Secretariat</a:t>
              </a:r>
              <a:endParaRPr sz="731" b="1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"/>
                <a:buFont typeface="Arial"/>
                <a:buNone/>
              </a:pPr>
              <a:r>
                <a:rPr lang="en-US" sz="650" b="0" i="0" u="none" strike="noStrike" cap="none">
                  <a:solidFill>
                    <a:schemeClr val="dk1"/>
                  </a:solidFill>
                  <a:latin typeface="Noto Sans"/>
                  <a:ea typeface="Noto Sans"/>
                  <a:cs typeface="Noto Sans"/>
                  <a:sym typeface="Noto Sans"/>
                </a:rPr>
                <a:t>Melbourne, Australia</a:t>
              </a:r>
              <a:endParaRPr sz="65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71" name="Google Shape;171;p10"/>
            <p:cNvSpPr/>
            <p:nvPr/>
          </p:nvSpPr>
          <p:spPr>
            <a:xfrm>
              <a:off x="3097108" y="2348938"/>
              <a:ext cx="249600" cy="333300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5"/>
                <a:buFont typeface="Arial"/>
                <a:buNone/>
              </a:pPr>
              <a:endParaRPr sz="1335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72" name="Google Shape;172;p10"/>
          <p:cNvGrpSpPr/>
          <p:nvPr/>
        </p:nvGrpSpPr>
        <p:grpSpPr>
          <a:xfrm>
            <a:off x="7026502" y="2476041"/>
            <a:ext cx="1763696" cy="535474"/>
            <a:chOff x="-936300" y="1261574"/>
            <a:chExt cx="2709211" cy="945900"/>
          </a:xfrm>
        </p:grpSpPr>
        <p:sp>
          <p:nvSpPr>
            <p:cNvPr id="173" name="Google Shape;173;p10"/>
            <p:cNvSpPr/>
            <p:nvPr/>
          </p:nvSpPr>
          <p:spPr>
            <a:xfrm>
              <a:off x="-2189" y="1261574"/>
              <a:ext cx="1775100" cy="9459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1"/>
                <a:buFont typeface="Arial"/>
                <a:buNone/>
              </a:pPr>
              <a:r>
                <a:rPr lang="en-US" sz="731" b="1" i="0" u="none" strike="noStrike" cap="non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Kaohsiung Capacity Center</a:t>
              </a:r>
              <a:endParaRPr sz="731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"/>
                <a:buFont typeface="Arial"/>
                <a:buNone/>
              </a:pPr>
              <a:r>
                <a:rPr lang="en-US" sz="650" b="0" i="0" u="none" strike="noStrike" cap="non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Seoul, South Korea</a:t>
              </a:r>
              <a:endParaRPr sz="65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74" name="Google Shape;174;p10"/>
            <p:cNvSpPr/>
            <p:nvPr/>
          </p:nvSpPr>
          <p:spPr>
            <a:xfrm rot="-5400000">
              <a:off x="-574950" y="1517624"/>
              <a:ext cx="328500" cy="1051200"/>
            </a:xfrm>
            <a:prstGeom prst="triangle">
              <a:avLst>
                <a:gd name="adj" fmla="val 0"/>
              </a:avLst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5"/>
                <a:buFont typeface="Arial"/>
                <a:buNone/>
              </a:pPr>
              <a:endParaRPr sz="1335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75" name="Google Shape;175;p10"/>
          <p:cNvGrpSpPr/>
          <p:nvPr/>
        </p:nvGrpSpPr>
        <p:grpSpPr>
          <a:xfrm>
            <a:off x="7184675" y="3248024"/>
            <a:ext cx="1399619" cy="535464"/>
            <a:chOff x="-936272" y="1465993"/>
            <a:chExt cx="2919522" cy="817503"/>
          </a:xfrm>
        </p:grpSpPr>
        <p:sp>
          <p:nvSpPr>
            <p:cNvPr id="176" name="Google Shape;176;p10"/>
            <p:cNvSpPr/>
            <p:nvPr/>
          </p:nvSpPr>
          <p:spPr>
            <a:xfrm>
              <a:off x="-427250" y="1465996"/>
              <a:ext cx="2410500" cy="817500"/>
            </a:xfrm>
            <a:prstGeom prst="rect">
              <a:avLst/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1"/>
                <a:buFont typeface="Arial"/>
                <a:buNone/>
              </a:pPr>
              <a:r>
                <a:rPr lang="en-US" sz="731" b="1" i="0" u="none" strike="noStrike" cap="non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South East Asia Secretariat</a:t>
              </a:r>
              <a:endParaRPr sz="731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"/>
                <a:buFont typeface="Arial"/>
                <a:buNone/>
              </a:pPr>
              <a:r>
                <a:rPr lang="en-US" sz="650" b="0" i="0" u="none" strike="noStrike" cap="non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Manila, Philippines</a:t>
              </a:r>
              <a:endParaRPr sz="731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77" name="Google Shape;177;p10"/>
            <p:cNvSpPr/>
            <p:nvPr/>
          </p:nvSpPr>
          <p:spPr>
            <a:xfrm rot="-5400000" flipH="1">
              <a:off x="-748922" y="1278643"/>
              <a:ext cx="218400" cy="593100"/>
            </a:xfrm>
            <a:prstGeom prst="triangle">
              <a:avLst>
                <a:gd name="adj" fmla="val 0"/>
              </a:avLst>
            </a:prstGeom>
            <a:solidFill>
              <a:srgbClr val="0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5"/>
                <a:buFont typeface="Arial"/>
                <a:buNone/>
              </a:pPr>
              <a:endParaRPr sz="1335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grpSp>
        <p:nvGrpSpPr>
          <p:cNvPr id="178" name="Google Shape;178;p10"/>
          <p:cNvGrpSpPr/>
          <p:nvPr/>
        </p:nvGrpSpPr>
        <p:grpSpPr>
          <a:xfrm>
            <a:off x="5743799" y="3542699"/>
            <a:ext cx="1071982" cy="929743"/>
            <a:chOff x="1138731" y="800174"/>
            <a:chExt cx="1387500" cy="1240650"/>
          </a:xfrm>
        </p:grpSpPr>
        <p:sp>
          <p:nvSpPr>
            <p:cNvPr id="179" name="Google Shape;179;p10"/>
            <p:cNvSpPr/>
            <p:nvPr/>
          </p:nvSpPr>
          <p:spPr>
            <a:xfrm>
              <a:off x="1138731" y="1319024"/>
              <a:ext cx="1387500" cy="721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1"/>
                <a:buFont typeface="Arial"/>
                <a:buNone/>
              </a:pPr>
              <a:r>
                <a:rPr lang="en-US" sz="731" b="1" i="0" u="none" strike="noStrike" cap="non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Indonesia Project Office</a:t>
              </a:r>
              <a:endParaRPr sz="731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"/>
                <a:buFont typeface="Arial"/>
                <a:buNone/>
              </a:pPr>
              <a:r>
                <a:rPr lang="en-US" sz="650" b="0" i="0" u="none" strike="noStrike" cap="none">
                  <a:solidFill>
                    <a:schemeClr val="lt1"/>
                  </a:solidFill>
                  <a:latin typeface="Noto Sans"/>
                  <a:ea typeface="Noto Sans"/>
                  <a:cs typeface="Noto Sans"/>
                  <a:sym typeface="Noto Sans"/>
                </a:rPr>
                <a:t>Jakarta, Indonesia</a:t>
              </a:r>
              <a:endParaRPr sz="65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80" name="Google Shape;180;p10"/>
            <p:cNvSpPr/>
            <p:nvPr/>
          </p:nvSpPr>
          <p:spPr>
            <a:xfrm flipH="1">
              <a:off x="2309558" y="800174"/>
              <a:ext cx="216600" cy="533100"/>
            </a:xfrm>
            <a:prstGeom prst="triangle">
              <a:avLst>
                <a:gd name="adj" fmla="val 640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5"/>
                <a:buFont typeface="Arial"/>
                <a:buNone/>
              </a:pPr>
              <a:endParaRPr sz="1335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sp>
        <p:nvSpPr>
          <p:cNvPr id="181" name="Google Shape;181;p10"/>
          <p:cNvSpPr txBox="1"/>
          <p:nvPr/>
        </p:nvSpPr>
        <p:spPr>
          <a:xfrm>
            <a:off x="420151" y="4159924"/>
            <a:ext cx="16287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75" tIns="74275" rIns="74275" bIns="742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1"/>
              <a:buFont typeface="Arial"/>
              <a:buNone/>
            </a:pPr>
            <a:r>
              <a:rPr lang="en-US" sz="731" b="0" i="0" u="none" strike="noStrike" cap="none">
                <a:solidFill>
                  <a:srgbClr val="00636C"/>
                </a:solidFill>
                <a:latin typeface="Noto Sans"/>
                <a:ea typeface="Noto Sans"/>
                <a:cs typeface="Noto Sans"/>
                <a:sym typeface="Noto Sans"/>
              </a:rPr>
              <a:t>Project Office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1"/>
              <a:buFont typeface="Arial"/>
              <a:buNone/>
            </a:pPr>
            <a:r>
              <a:rPr lang="en-US" sz="731" b="0" i="0" u="none" strike="noStrike" cap="none">
                <a:solidFill>
                  <a:srgbClr val="00636C"/>
                </a:solidFill>
                <a:latin typeface="Noto Sans"/>
                <a:ea typeface="Noto Sans"/>
                <a:cs typeface="Noto Sans"/>
                <a:sym typeface="Noto Sans"/>
              </a:rPr>
              <a:t>Country Office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1"/>
              <a:buFont typeface="Arial"/>
              <a:buNone/>
            </a:pPr>
            <a:r>
              <a:rPr lang="en-US" sz="731" b="0" i="0" u="none" strike="noStrike" cap="none">
                <a:solidFill>
                  <a:srgbClr val="00636C"/>
                </a:solidFill>
                <a:latin typeface="Noto Sans"/>
                <a:ea typeface="Noto Sans"/>
                <a:cs typeface="Noto Sans"/>
                <a:sym typeface="Noto Sans"/>
              </a:rPr>
              <a:t>Secretariat office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1"/>
              <a:buFont typeface="Arial"/>
              <a:buNone/>
            </a:pPr>
            <a:endParaRPr sz="731" b="0" i="0" u="none" strike="noStrike" cap="none">
              <a:solidFill>
                <a:srgbClr val="00636C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82" name="Google Shape;182;p10"/>
          <p:cNvSpPr txBox="1">
            <a:spLocks noGrp="1"/>
          </p:cNvSpPr>
          <p:nvPr>
            <p:ph type="subTitle" idx="1"/>
          </p:nvPr>
        </p:nvSpPr>
        <p:spPr>
          <a:xfrm>
            <a:off x="531775" y="771313"/>
            <a:ext cx="4746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  <a:defRPr sz="13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0"/>
          <p:cNvSpPr txBox="1">
            <a:spLocks noGrp="1"/>
          </p:cNvSpPr>
          <p:nvPr>
            <p:ph type="title"/>
          </p:nvPr>
        </p:nvSpPr>
        <p:spPr>
          <a:xfrm>
            <a:off x="531775" y="368850"/>
            <a:ext cx="61233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sz="1950" b="1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  <a:defRPr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184" name="Google Shape;184;p10"/>
          <p:cNvPicPr preferRelativeResize="0"/>
          <p:nvPr/>
        </p:nvPicPr>
        <p:blipFill rotWithShape="1">
          <a:blip r:embed="rId4">
            <a:alphaModFix/>
          </a:blip>
          <a:srcRect l="14365" t="13024" r="12455" b="14898"/>
          <a:stretch/>
        </p:blipFill>
        <p:spPr>
          <a:xfrm>
            <a:off x="7710834" y="173137"/>
            <a:ext cx="1156696" cy="980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895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8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 txBox="1">
            <a:spLocks noGrp="1"/>
          </p:cNvSpPr>
          <p:nvPr>
            <p:ph type="body" idx="1"/>
          </p:nvPr>
        </p:nvSpPr>
        <p:spPr>
          <a:xfrm>
            <a:off x="532801" y="1185325"/>
            <a:ext cx="51405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Verdana"/>
              <a:buNone/>
              <a:defRPr sz="1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■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87" name="Google Shape;187;p11"/>
          <p:cNvSpPr txBox="1">
            <a:spLocks noGrp="1"/>
          </p:cNvSpPr>
          <p:nvPr>
            <p:ph type="body" idx="2"/>
          </p:nvPr>
        </p:nvSpPr>
        <p:spPr>
          <a:xfrm>
            <a:off x="532801" y="2310375"/>
            <a:ext cx="51405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Verdana"/>
              <a:buNone/>
              <a:defRPr sz="14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○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◆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●"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88" name="Google Shape;188;p11"/>
          <p:cNvSpPr>
            <a:spLocks noGrp="1"/>
          </p:cNvSpPr>
          <p:nvPr>
            <p:ph type="pic" idx="3"/>
          </p:nvPr>
        </p:nvSpPr>
        <p:spPr>
          <a:xfrm>
            <a:off x="6213764" y="1645975"/>
            <a:ext cx="2301600" cy="2514600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11"/>
          <p:cNvSpPr txBox="1">
            <a:spLocks noGrp="1"/>
          </p:cNvSpPr>
          <p:nvPr>
            <p:ph type="title"/>
          </p:nvPr>
        </p:nvSpPr>
        <p:spPr>
          <a:xfrm>
            <a:off x="532800" y="367200"/>
            <a:ext cx="61455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11"/>
          <p:cNvSpPr txBox="1">
            <a:spLocks noGrp="1"/>
          </p:cNvSpPr>
          <p:nvPr>
            <p:ph type="body" idx="4"/>
          </p:nvPr>
        </p:nvSpPr>
        <p:spPr>
          <a:xfrm>
            <a:off x="7253287" y="4253781"/>
            <a:ext cx="1262100" cy="2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8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8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1"/>
          <p:cNvSpPr txBox="1">
            <a:spLocks noGrp="1"/>
          </p:cNvSpPr>
          <p:nvPr>
            <p:ph type="dt" idx="10"/>
          </p:nvPr>
        </p:nvSpPr>
        <p:spPr>
          <a:xfrm>
            <a:off x="532800" y="4767263"/>
            <a:ext cx="14649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9DA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1"/>
          <p:cNvSpPr txBox="1">
            <a:spLocks noGrp="1"/>
          </p:cNvSpPr>
          <p:nvPr>
            <p:ph type="ftr" idx="11"/>
          </p:nvPr>
        </p:nvSpPr>
        <p:spPr>
          <a:xfrm>
            <a:off x="2143845" y="4767263"/>
            <a:ext cx="52635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9DA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1"/>
          <p:cNvSpPr txBox="1">
            <a:spLocks noGrp="1"/>
          </p:cNvSpPr>
          <p:nvPr>
            <p:ph type="sldNum" idx="12"/>
          </p:nvPr>
        </p:nvSpPr>
        <p:spPr>
          <a:xfrm>
            <a:off x="7561089" y="4767263"/>
            <a:ext cx="13812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9DA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9DA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9DA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9DA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9DA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9DA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9DA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9DA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9DA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58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4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2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751"/>
              </a:buClr>
              <a:buSzPts val="3000"/>
              <a:buFont typeface="Lato"/>
              <a:buNone/>
              <a:defRPr sz="3000" b="0" i="0" u="none" strike="noStrike" cap="none">
                <a:solidFill>
                  <a:srgbClr val="0C475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051559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14264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smart-cities-marketplace.ec.europa.eu/matchmakin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ransport.ec.europa.eu/news-events/news/eu-institutions-commit-boost-cycling-across-europe-2024-04-03_en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xavier.casanova@iclei.org" TargetMode="External"/><Relationship Id="rId5" Type="http://schemas.openxmlformats.org/officeDocument/2006/relationships/hyperlink" Target="mailto:gabriella.quattropanetti@eurisy.eu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smart-cities-marketplace.ec.europa.eu/projects-and-sites" TargetMode="External"/><Relationship Id="rId7" Type="http://schemas.openxmlformats.org/officeDocument/2006/relationships/hyperlink" Target="https://smart-cities-marketplace.ec.europa.e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smart-cities-marketplace.ec.europa.eu/insights/publications?f%5B0%5D=publication_type%3Apolicy_paper" TargetMode="External"/><Relationship Id="rId5" Type="http://schemas.openxmlformats.org/officeDocument/2006/relationships/hyperlink" Target="https://smart-cities-marketplace.ec.europa.eu/insights/solutions" TargetMode="External"/><Relationship Id="rId4" Type="http://schemas.openxmlformats.org/officeDocument/2006/relationships/hyperlink" Target="https://smart-cities-marketplace.ec.europa.eu/projects-and-sites/self-reporting-tool" TargetMode="Externa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0" y="4710175"/>
            <a:ext cx="1701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Background image by Aleksejs Bergmanis from Pexels</a:t>
            </a:r>
            <a:endParaRPr sz="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3124" y="312423"/>
            <a:ext cx="4397752" cy="4397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1" descr="A picture containing text, person, indoor, computer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325263"/>
            <a:ext cx="3810000" cy="3818237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99000">
                <a:srgbClr val="000000">
                  <a:alpha val="20000"/>
                </a:srgbClr>
              </a:gs>
              <a:gs pos="100000">
                <a:srgbClr val="000000">
                  <a:alpha val="20000"/>
                </a:srgbClr>
              </a:gs>
            </a:gsLst>
            <a:lin ang="5400000" scaled="0"/>
          </a:gradFill>
          <a:ln>
            <a:noFill/>
          </a:ln>
        </p:spPr>
      </p:pic>
      <p:grpSp>
        <p:nvGrpSpPr>
          <p:cNvPr id="147" name="Google Shape;147;p11"/>
          <p:cNvGrpSpPr/>
          <p:nvPr/>
        </p:nvGrpSpPr>
        <p:grpSpPr>
          <a:xfrm>
            <a:off x="3966759" y="2414016"/>
            <a:ext cx="4842307" cy="857030"/>
            <a:chOff x="1019174" y="2457450"/>
            <a:chExt cx="8781429" cy="1145889"/>
          </a:xfrm>
        </p:grpSpPr>
        <p:sp>
          <p:nvSpPr>
            <p:cNvPr id="148" name="Google Shape;148;p11"/>
            <p:cNvSpPr/>
            <p:nvPr/>
          </p:nvSpPr>
          <p:spPr>
            <a:xfrm>
              <a:off x="1019174" y="2457450"/>
              <a:ext cx="8781429" cy="1145889"/>
            </a:xfrm>
            <a:prstGeom prst="rect">
              <a:avLst/>
            </a:prstGeom>
            <a:solidFill>
              <a:srgbClr val="00A3DB"/>
            </a:solidFill>
            <a:ln>
              <a:noFill/>
            </a:ln>
            <a:effectLst>
              <a:outerShdw blurRad="762000" dist="254000" dir="5400000" algn="t" rotWithShape="0">
                <a:srgbClr val="000000">
                  <a:alpha val="29803"/>
                </a:srgbClr>
              </a:outerShdw>
            </a:effectLst>
          </p:spPr>
          <p:txBody>
            <a:bodyPr spcFirstLastPara="1" wrap="square" lIns="270000" tIns="0" rIns="68569" bIns="34275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solidFill>
                    <a:schemeClr val="l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Participation in matchmaking events where you can meet </a:t>
              </a:r>
              <a:br>
                <a:rPr lang="en-US">
                  <a:solidFill>
                    <a:schemeClr val="l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>
                  <a:solidFill>
                    <a:schemeClr val="l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investors and project representatives face to face</a:t>
              </a:r>
              <a:endParaRPr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9" name="Google Shape;149;p11"/>
            <p:cNvSpPr/>
            <p:nvPr/>
          </p:nvSpPr>
          <p:spPr>
            <a:xfrm>
              <a:off x="1019176" y="2457450"/>
              <a:ext cx="68299" cy="1144379"/>
            </a:xfrm>
            <a:prstGeom prst="rect">
              <a:avLst/>
            </a:prstGeom>
            <a:solidFill>
              <a:srgbClr val="17448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>
                <a:solidFill>
                  <a:srgbClr val="174489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endParaRPr>
            </a:p>
          </p:txBody>
        </p:sp>
      </p:grpSp>
      <p:sp>
        <p:nvSpPr>
          <p:cNvPr id="150" name="Google Shape;150;p11"/>
          <p:cNvSpPr txBox="1"/>
          <p:nvPr/>
        </p:nvSpPr>
        <p:spPr>
          <a:xfrm>
            <a:off x="3966758" y="1566605"/>
            <a:ext cx="3630347" cy="700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162000" bIns="27000" anchor="t" anchorCtr="0">
            <a:spAutoFit/>
          </a:bodyPr>
          <a:lstStyle/>
          <a:p>
            <a:r>
              <a:rPr lang="en-US" dirty="0">
                <a:solidFill>
                  <a:srgbClr val="151B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 help to make the match between your climate-neutral and smart city projects and </a:t>
            </a:r>
            <a:r>
              <a:rPr lang="en-US" b="1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potential investors</a:t>
            </a:r>
            <a:r>
              <a:rPr lang="en-US" dirty="0">
                <a:solidFill>
                  <a:srgbClr val="151B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62;p14">
            <a:extLst>
              <a:ext uri="{FF2B5EF4-FFF2-40B4-BE49-F238E27FC236}">
                <a16:creationId xmlns:a16="http://schemas.microsoft.com/office/drawing/2014/main" id="{DDB8443F-FFB0-17F5-63D1-D3D8F939A933}"/>
              </a:ext>
            </a:extLst>
          </p:cNvPr>
          <p:cNvSpPr txBox="1">
            <a:spLocks/>
          </p:cNvSpPr>
          <p:nvPr/>
        </p:nvSpPr>
        <p:spPr>
          <a:xfrm>
            <a:off x="311700" y="376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i="1" dirty="0">
                <a:latin typeface="Calibri"/>
                <a:ea typeface="Calibri"/>
                <a:cs typeface="Calibri"/>
                <a:sym typeface="Calibri"/>
              </a:rPr>
              <a:t>Matchmaking – our approach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BC94F-E6A5-BC2A-CE44-FD9450BD8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71" y="2111188"/>
            <a:ext cx="6858000" cy="685800"/>
          </a:xfrm>
        </p:spPr>
        <p:txBody>
          <a:bodyPr/>
          <a:lstStyle/>
          <a:p>
            <a:r>
              <a:rPr lang="en-GB" dirty="0"/>
              <a:t>The Geospatial Tools for Cities Focus Group</a:t>
            </a:r>
          </a:p>
        </p:txBody>
      </p:sp>
    </p:spTree>
    <p:extLst>
      <p:ext uri="{BB962C8B-B14F-4D97-AF65-F5344CB8AC3E}">
        <p14:creationId xmlns:p14="http://schemas.microsoft.com/office/powerpoint/2010/main" val="549026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earth&#10;&#10;Description automatically generated">
            <a:extLst>
              <a:ext uri="{FF2B5EF4-FFF2-40B4-BE49-F238E27FC236}">
                <a16:creationId xmlns:a16="http://schemas.microsoft.com/office/drawing/2014/main" id="{D0C782E2-ED91-00DE-6956-761E917AD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2108200" y="1838774"/>
            <a:ext cx="5041900" cy="1465952"/>
          </a:xfrm>
          <a:prstGeom prst="rect">
            <a:avLst/>
          </a:prstGeom>
          <a:solidFill>
            <a:schemeClr val="lt1">
              <a:alpha val="7000"/>
            </a:schemeClr>
          </a:solidFill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Why are geospatial tools important for cities?</a:t>
            </a:r>
            <a:endParaRPr sz="5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A7AFE2-4ACD-04BC-94E3-D93937B973E6}"/>
              </a:ext>
            </a:extLst>
          </p:cNvPr>
          <p:cNvSpPr/>
          <p:nvPr/>
        </p:nvSpPr>
        <p:spPr>
          <a:xfrm>
            <a:off x="7092950" y="4083050"/>
            <a:ext cx="2038350" cy="1028700"/>
          </a:xfrm>
          <a:prstGeom prst="rect">
            <a:avLst/>
          </a:prstGeom>
          <a:solidFill>
            <a:srgbClr val="002736"/>
          </a:solidFill>
          <a:ln>
            <a:solidFill>
              <a:srgbClr val="0027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Google Shape;55;p13">
            <a:extLst>
              <a:ext uri="{FF2B5EF4-FFF2-40B4-BE49-F238E27FC236}">
                <a16:creationId xmlns:a16="http://schemas.microsoft.com/office/drawing/2014/main" id="{74F5B989-1E02-1D51-6BA2-78E678283179}"/>
              </a:ext>
            </a:extLst>
          </p:cNvPr>
          <p:cNvSpPr txBox="1"/>
          <p:nvPr/>
        </p:nvSpPr>
        <p:spPr>
          <a:xfrm>
            <a:off x="12700" y="4762471"/>
            <a:ext cx="10795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Background image by  Garry Killian (Freepik)</a:t>
            </a:r>
            <a:endParaRPr sz="7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676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body" idx="1"/>
          </p:nvPr>
        </p:nvSpPr>
        <p:spPr>
          <a:xfrm>
            <a:off x="311700" y="889000"/>
            <a:ext cx="4027500" cy="32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Objectives: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182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Exchange best practices.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18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information-based decision-making.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18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Gather first-hand feedback.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18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Promote state-of-the-art geospatial solutions for Smart Cities.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18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 potential end-users to data providers.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Timeline:</a:t>
            </a: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Launch in December 2024 - Final event in June 2026.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182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Survey distribution from December 2024 to February 2026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18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2025: Workshop 1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18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July 2025: Workshop 2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182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7721"/>
              <a:buFont typeface="Arial" panose="020B0604020202020204" pitchFamily="34" charset="0"/>
              <a:buChar char="•"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2026: Workshop 3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19" title="Branding/logo FG - flat.png"/>
          <p:cNvPicPr preferRelativeResize="0"/>
          <p:nvPr/>
        </p:nvPicPr>
        <p:blipFill rotWithShape="1">
          <a:blip r:embed="rId3">
            <a:alphaModFix/>
          </a:blip>
          <a:srcRect t="14657" b="9279"/>
          <a:stretch/>
        </p:blipFill>
        <p:spPr>
          <a:xfrm>
            <a:off x="0" y="4275650"/>
            <a:ext cx="9143999" cy="86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5443800" y="4478725"/>
            <a:ext cx="316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Geospatial Tools for Cities Focus Group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1"/>
          </p:nvPr>
        </p:nvSpPr>
        <p:spPr>
          <a:xfrm>
            <a:off x="4804802" y="2365125"/>
            <a:ext cx="4027500" cy="18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Targeted Participants</a:t>
            </a: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7895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public authorities with and without experience in geospatial tools;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7895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decision-makers;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7895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Services providers;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7895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Industry representatives (space and non-space);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7895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Researchers;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7895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Interested Smart Cities actors.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62;p14">
            <a:extLst>
              <a:ext uri="{FF2B5EF4-FFF2-40B4-BE49-F238E27FC236}">
                <a16:creationId xmlns:a16="http://schemas.microsoft.com/office/drawing/2014/main" id="{A2EAB6AA-9248-865A-9019-F52DC81CE9BD}"/>
              </a:ext>
            </a:extLst>
          </p:cNvPr>
          <p:cNvSpPr txBox="1">
            <a:spLocks/>
          </p:cNvSpPr>
          <p:nvPr/>
        </p:nvSpPr>
        <p:spPr>
          <a:xfrm>
            <a:off x="311700" y="376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i="1" dirty="0">
                <a:latin typeface="Calibri"/>
                <a:ea typeface="Calibri"/>
                <a:cs typeface="Calibri"/>
                <a:sym typeface="Calibri"/>
              </a:rPr>
              <a:t>The Geospatial Tools for Cities Focus Group</a:t>
            </a:r>
          </a:p>
        </p:txBody>
      </p:sp>
      <p:sp>
        <p:nvSpPr>
          <p:cNvPr id="7" name="Google Shape;122;p19">
            <a:extLst>
              <a:ext uri="{FF2B5EF4-FFF2-40B4-BE49-F238E27FC236}">
                <a16:creationId xmlns:a16="http://schemas.microsoft.com/office/drawing/2014/main" id="{37F583A8-F01F-0CC6-9C4B-86320B521029}"/>
              </a:ext>
            </a:extLst>
          </p:cNvPr>
          <p:cNvSpPr txBox="1">
            <a:spLocks/>
          </p:cNvSpPr>
          <p:nvPr/>
        </p:nvSpPr>
        <p:spPr>
          <a:xfrm>
            <a:off x="4804800" y="889000"/>
            <a:ext cx="4027500" cy="1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5000"/>
              </a:lnSpc>
              <a:buFont typeface="Arial"/>
              <a:buNone/>
            </a:pPr>
            <a:r>
              <a:rPr lang="en-GB" sz="15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Activities:</a:t>
            </a:r>
          </a:p>
          <a:p>
            <a:pPr indent="-307895">
              <a:lnSpc>
                <a:spcPct val="120000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2-4 meetings a year</a:t>
            </a:r>
          </a:p>
          <a:p>
            <a:pPr indent="-307895">
              <a:lnSpc>
                <a:spcPct val="120000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Survey distribution to gather feedback</a:t>
            </a:r>
          </a:p>
          <a:p>
            <a:pPr indent="-307895">
              <a:lnSpc>
                <a:spcPct val="120000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webinars</a:t>
            </a:r>
          </a:p>
          <a:p>
            <a:pPr indent="-307895">
              <a:lnSpc>
                <a:spcPct val="120000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 of a booklet</a:t>
            </a:r>
          </a:p>
          <a:p>
            <a:pPr indent="-307895">
              <a:lnSpc>
                <a:spcPct val="120000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Foster the creation of pilots/projects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2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18" title="Branding/logo FG - flat.png"/>
          <p:cNvPicPr preferRelativeResize="0"/>
          <p:nvPr/>
        </p:nvPicPr>
        <p:blipFill rotWithShape="1">
          <a:blip r:embed="rId3">
            <a:alphaModFix/>
          </a:blip>
          <a:srcRect t="14657" b="9279"/>
          <a:stretch/>
        </p:blipFill>
        <p:spPr>
          <a:xfrm>
            <a:off x="0" y="4275650"/>
            <a:ext cx="9143999" cy="86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/>
        </p:nvSpPr>
        <p:spPr>
          <a:xfrm>
            <a:off x="5443800" y="4478725"/>
            <a:ext cx="316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Geospatial Tools for Cities Focus Group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13" name="Google Shape;113;p18"/>
          <p:cNvGraphicFramePr/>
          <p:nvPr>
            <p:extLst>
              <p:ext uri="{D42A27DB-BD31-4B8C-83A1-F6EECF244321}">
                <p14:modId xmlns:p14="http://schemas.microsoft.com/office/powerpoint/2010/main" val="1256361834"/>
              </p:ext>
            </p:extLst>
          </p:nvPr>
        </p:nvGraphicFramePr>
        <p:xfrm>
          <a:off x="391575" y="1109755"/>
          <a:ext cx="8440725" cy="2661987"/>
        </p:xfrm>
        <a:graphic>
          <a:graphicData uri="http://schemas.openxmlformats.org/drawingml/2006/table">
            <a:tbl>
              <a:tblPr>
                <a:noFill/>
                <a:tableStyleId>{A49E6566-4997-4F77-93DD-DACE2AAA7CB0}</a:tableStyleId>
              </a:tblPr>
              <a:tblGrid>
                <a:gridCol w="831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8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Workshop 1: Climate Change Adaptation and Mitigation in Urban Environments</a:t>
                      </a:r>
                      <a:endParaRPr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Workshop 2: Disaster Risk Management and Infrastructures</a:t>
                      </a:r>
                      <a:endParaRPr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Workshop 3: Procurement of Innovative Geospatial Solutions</a:t>
                      </a:r>
                      <a:endParaRPr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Proposed Topics</a:t>
                      </a:r>
                      <a:endParaRPr sz="105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2921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Char char="●"/>
                      </a:pPr>
                      <a:r>
                        <a:rPr lang="en" sz="105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Assessing needs for green areas (soil cover and use).</a:t>
                      </a:r>
                      <a:endParaRPr sz="105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lvl="0" indent="-2921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Char char="●"/>
                      </a:pPr>
                      <a:r>
                        <a:rPr lang="en" sz="105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Improvement of traffic conditions. </a:t>
                      </a:r>
                      <a:endParaRPr sz="105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lvl="0" indent="-2921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Char char="●"/>
                      </a:pPr>
                      <a:r>
                        <a:rPr lang="en" sz="105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 quality management. </a:t>
                      </a:r>
                      <a:endParaRPr sz="105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lvl="0" indent="-2921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Char char="●"/>
                      </a:pPr>
                      <a:r>
                        <a:rPr lang="en" sz="105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Satellite data for 15 minutes cities.</a:t>
                      </a:r>
                      <a:endParaRPr sz="105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lvl="0" indent="-2921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●"/>
                      </a:pPr>
                      <a:r>
                        <a:rPr lang="en" sz="105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Analysing traffic to assess cycling lanes needs (</a:t>
                      </a:r>
                      <a:r>
                        <a:rPr lang="en" sz="1050" u="sng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European Declaration on Cycling</a:t>
                      </a:r>
                      <a:r>
                        <a:rPr lang="en" sz="105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adopted in April 2024).   </a:t>
                      </a:r>
                      <a:endParaRPr sz="105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lvl="0" indent="-2921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Char char="●"/>
                      </a:pPr>
                      <a:r>
                        <a:rPr lang="en" sz="105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Insulation of housing buildings </a:t>
                      </a:r>
                      <a:endParaRPr sz="105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292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Char char="●"/>
                      </a:pPr>
                      <a:r>
                        <a:rPr lang="en" sz="105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Information-based urban development and urban expansion (including identification of illegal buildings and cadastral maps). </a:t>
                      </a:r>
                      <a:endParaRPr sz="105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lvl="0" indent="-292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Char char="●"/>
                      </a:pPr>
                      <a:r>
                        <a:rPr lang="en" sz="105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Mapping of gas and electric lines.</a:t>
                      </a:r>
                      <a:endParaRPr sz="105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lvl="0" indent="-292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Char char="●"/>
                      </a:pPr>
                      <a:r>
                        <a:rPr lang="en" sz="105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Monitoring housing and public infrastructures. </a:t>
                      </a:r>
                      <a:endParaRPr sz="105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lvl="0" indent="-292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Char char="●"/>
                      </a:pPr>
                      <a:r>
                        <a:rPr lang="en" sz="105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Retrofitting of public infrastructures to prevent disasters.</a:t>
                      </a:r>
                      <a:endParaRPr sz="105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lvl="0" indent="-292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Char char="●"/>
                      </a:pPr>
                      <a:r>
                        <a:rPr lang="en" sz="105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Ground motion monitoring. </a:t>
                      </a:r>
                      <a:endParaRPr sz="105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lvl="0" indent="-292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Char char="●"/>
                      </a:pPr>
                      <a:r>
                        <a:rPr lang="en" sz="105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 (sea and inland) monitoring. </a:t>
                      </a:r>
                      <a:endParaRPr sz="105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05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292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●"/>
                      </a:pPr>
                      <a:r>
                        <a:rPr lang="en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Tools currently available for urban planners and future innovations.</a:t>
                      </a:r>
                      <a:endParaRPr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lvl="0" indent="-292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●"/>
                      </a:pPr>
                      <a:r>
                        <a:rPr lang="en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cities at the forefront of the uptake of innovative solutions: use of AI, IoT, etc. </a:t>
                      </a:r>
                      <a:endParaRPr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57200" lvl="0" indent="-292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●"/>
                      </a:pPr>
                      <a:r>
                        <a:rPr lang="en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Call opportunities</a:t>
                      </a:r>
                      <a:endParaRPr sz="10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Google Shape;62;p14">
            <a:extLst>
              <a:ext uri="{FF2B5EF4-FFF2-40B4-BE49-F238E27FC236}">
                <a16:creationId xmlns:a16="http://schemas.microsoft.com/office/drawing/2014/main" id="{688F357D-1EC5-0644-CF45-62C42C71A9E4}"/>
              </a:ext>
            </a:extLst>
          </p:cNvPr>
          <p:cNvSpPr txBox="1">
            <a:spLocks/>
          </p:cNvSpPr>
          <p:nvPr/>
        </p:nvSpPr>
        <p:spPr>
          <a:xfrm>
            <a:off x="311700" y="376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i="1" dirty="0">
                <a:latin typeface="Calibri"/>
                <a:ea typeface="Calibri"/>
                <a:cs typeface="Calibri"/>
                <a:sym typeface="Calibri"/>
              </a:rPr>
              <a:t>The Geospatial Tools for Cities Focus Group - webinars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l="48652" t="57250"/>
          <a:stretch/>
        </p:blipFill>
        <p:spPr>
          <a:xfrm flipH="1">
            <a:off x="3188980" y="3848100"/>
            <a:ext cx="276604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3840248" y="877385"/>
            <a:ext cx="146350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3C78D8"/>
                </a:solidFill>
              </a:rPr>
              <a:t>Join us!</a:t>
            </a:r>
            <a:endParaRPr b="1" dirty="0">
              <a:solidFill>
                <a:srgbClr val="3C78D8"/>
              </a:solidFill>
            </a:endParaRPr>
          </a:p>
        </p:txBody>
      </p:sp>
      <p:pic>
        <p:nvPicPr>
          <p:cNvPr id="139" name="Google Shape;139;p21"/>
          <p:cNvPicPr preferRelativeResize="0"/>
          <p:nvPr/>
        </p:nvPicPr>
        <p:blipFill rotWithShape="1">
          <a:blip r:embed="rId4">
            <a:alphaModFix/>
          </a:blip>
          <a:srcRect l="30670" t="8397" r="24066" b="9270"/>
          <a:stretch/>
        </p:blipFill>
        <p:spPr>
          <a:xfrm>
            <a:off x="3361585" y="1515654"/>
            <a:ext cx="2420830" cy="2266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0B4ECA-FDB9-F438-D633-34A3C0C1A87D}"/>
              </a:ext>
            </a:extLst>
          </p:cNvPr>
          <p:cNvSpPr txBox="1"/>
          <p:nvPr/>
        </p:nvSpPr>
        <p:spPr>
          <a:xfrm>
            <a:off x="251213" y="1773347"/>
            <a:ext cx="3038087" cy="1507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 us</a:t>
            </a:r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Gabriella Quattropanetti, Eurisy Communication Officer </a:t>
            </a:r>
            <a:r>
              <a:rPr lang="en-GB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gabriella.quattropanetti@eurisy.eu</a:t>
            </a:r>
            <a:endParaRPr lang="en-GB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Xavier Casanova, Expert Green&amp;Digital Transformation, Smart Cities Marketplace </a:t>
            </a:r>
            <a:r>
              <a:rPr lang="en-GB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xavier.casanova@iclei.org</a:t>
            </a:r>
            <a:endParaRPr lang="en-GB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47;p22">
            <a:extLst>
              <a:ext uri="{FF2B5EF4-FFF2-40B4-BE49-F238E27FC236}">
                <a16:creationId xmlns:a16="http://schemas.microsoft.com/office/drawing/2014/main" id="{642644A4-F6B5-0E95-1F91-61E36B8E5C2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573" t="28889" r="6103" b="28146"/>
          <a:stretch/>
        </p:blipFill>
        <p:spPr>
          <a:xfrm>
            <a:off x="7434853" y="277345"/>
            <a:ext cx="703447" cy="34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8;p22" descr="https://www.upsurge-project.eu/wp-content/uploads/2022/07/ICLEI-europe-mainlogo-RGB.png">
            <a:extLst>
              <a:ext uri="{FF2B5EF4-FFF2-40B4-BE49-F238E27FC236}">
                <a16:creationId xmlns:a16="http://schemas.microsoft.com/office/drawing/2014/main" id="{FD116F2D-86A8-BB02-48DC-418E604C545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6225" t="16940" r="16110" b="17039"/>
          <a:stretch/>
        </p:blipFill>
        <p:spPr>
          <a:xfrm>
            <a:off x="8343577" y="213643"/>
            <a:ext cx="524949" cy="469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076A67-6F90-8C21-C8E7-65E88A040F73}"/>
              </a:ext>
            </a:extLst>
          </p:cNvPr>
          <p:cNvSpPr txBox="1"/>
          <p:nvPr/>
        </p:nvSpPr>
        <p:spPr>
          <a:xfrm>
            <a:off x="6138172" y="1795012"/>
            <a:ext cx="2593361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Aft>
                <a:spcPts val="0"/>
              </a:spcAft>
              <a:buNone/>
            </a:pPr>
            <a:r>
              <a:rPr lang="en-GB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are looking for:</a:t>
            </a:r>
          </a:p>
          <a:p>
            <a:pPr marL="0" lvl="0" indent="0" algn="l" rtl="0">
              <a:spcAft>
                <a:spcPts val="0"/>
              </a:spcAft>
              <a:buNone/>
            </a:pPr>
            <a:endParaRPr lang="en-GB"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 agencies</a:t>
            </a:r>
          </a:p>
          <a:p>
            <a:pPr marL="285750" lvl="0" indent="-285750" algn="l" rtl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Solution providers</a:t>
            </a:r>
          </a:p>
          <a:p>
            <a:pPr marL="285750" lvl="0" indent="-285750" algn="l" rtl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City representatives</a:t>
            </a:r>
          </a:p>
          <a:p>
            <a:pPr marL="285750" lvl="0" indent="-285750" algn="l" rtl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Universities/research centres</a:t>
            </a:r>
          </a:p>
          <a:p>
            <a:pPr lvl="0" algn="l" rtl="0">
              <a:spcAft>
                <a:spcPts val="0"/>
              </a:spcAft>
            </a:pPr>
            <a:endParaRPr lang="en-GB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 rtl="0">
              <a:spcAft>
                <a:spcPts val="0"/>
              </a:spcAft>
            </a:pPr>
            <a:r>
              <a:rPr lang="en-GB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Interested in exchanging on geospatial tools.</a:t>
            </a:r>
          </a:p>
        </p:txBody>
      </p:sp>
      <p:sp>
        <p:nvSpPr>
          <p:cNvPr id="4" name="Google Shape;62;p14">
            <a:extLst>
              <a:ext uri="{FF2B5EF4-FFF2-40B4-BE49-F238E27FC236}">
                <a16:creationId xmlns:a16="http://schemas.microsoft.com/office/drawing/2014/main" id="{B30FE4D4-2863-3C8D-B0E2-BA16C73BEEDE}"/>
              </a:ext>
            </a:extLst>
          </p:cNvPr>
          <p:cNvSpPr txBox="1">
            <a:spLocks/>
          </p:cNvSpPr>
          <p:nvPr/>
        </p:nvSpPr>
        <p:spPr>
          <a:xfrm>
            <a:off x="311700" y="376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i="1" dirty="0">
                <a:latin typeface="Calibri"/>
                <a:ea typeface="Calibri"/>
                <a:cs typeface="Calibri"/>
                <a:sym typeface="Calibri"/>
              </a:rPr>
              <a:t>The Geospatial Tools for Cities Focus Group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BC94F-E6A5-BC2A-CE44-FD9450BD8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71" y="2111188"/>
            <a:ext cx="6858000" cy="685800"/>
          </a:xfrm>
        </p:spPr>
        <p:txBody>
          <a:bodyPr/>
          <a:lstStyle/>
          <a:p>
            <a:r>
              <a:rPr lang="en-GB" dirty="0"/>
              <a:t>What is ICLEI?</a:t>
            </a:r>
          </a:p>
        </p:txBody>
      </p:sp>
    </p:spTree>
    <p:extLst>
      <p:ext uri="{BB962C8B-B14F-4D97-AF65-F5344CB8AC3E}">
        <p14:creationId xmlns:p14="http://schemas.microsoft.com/office/powerpoint/2010/main" val="3233641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44"/>
          <p:cNvPicPr preferRelativeResize="0"/>
          <p:nvPr/>
        </p:nvPicPr>
        <p:blipFill rotWithShape="1">
          <a:blip r:embed="rId3">
            <a:alphaModFix/>
          </a:blip>
          <a:srcRect l="22287" t="26635" r="22187" b="26447"/>
          <a:stretch/>
        </p:blipFill>
        <p:spPr>
          <a:xfrm>
            <a:off x="528033" y="2514776"/>
            <a:ext cx="2085782" cy="969342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4"/>
          <p:cNvSpPr txBox="1">
            <a:spLocks noGrp="1"/>
          </p:cNvSpPr>
          <p:nvPr>
            <p:ph type="title"/>
          </p:nvPr>
        </p:nvSpPr>
        <p:spPr>
          <a:xfrm>
            <a:off x="457200" y="420200"/>
            <a:ext cx="6858000" cy="15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751"/>
              </a:buClr>
              <a:buSzPts val="3000"/>
              <a:buFont typeface="Lato"/>
              <a:buNone/>
            </a:pPr>
            <a:r>
              <a:rPr lang="en-US"/>
              <a:t>A NETWORK OF LOCAL GOVERNMENTS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751"/>
              </a:buClr>
              <a:buSzPts val="3000"/>
              <a:buFont typeface="Lato"/>
              <a:buNone/>
            </a:pPr>
            <a:r>
              <a:rPr lang="en-US"/>
              <a:t>COMMITTED TO SUSTAINABLE URBAN DEVELOPMENT</a:t>
            </a:r>
            <a:endParaRPr/>
          </a:p>
        </p:txBody>
      </p:sp>
      <p:pic>
        <p:nvPicPr>
          <p:cNvPr id="574" name="Google Shape;574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033" y="3942315"/>
            <a:ext cx="2085784" cy="972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78526" y="2516812"/>
            <a:ext cx="2085815" cy="972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29026" y="3942311"/>
            <a:ext cx="2085784" cy="972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29026" y="2518164"/>
            <a:ext cx="2097163" cy="977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78342" y="3942311"/>
            <a:ext cx="2085975" cy="9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47"/>
          <p:cNvPicPr preferRelativeResize="0"/>
          <p:nvPr/>
        </p:nvPicPr>
        <p:blipFill rotWithShape="1">
          <a:blip r:embed="rId3">
            <a:alphaModFix/>
          </a:blip>
          <a:srcRect t="2666"/>
          <a:stretch/>
        </p:blipFill>
        <p:spPr>
          <a:xfrm>
            <a:off x="-139255" y="-1"/>
            <a:ext cx="2778093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0" name="Google Shape;600;p47"/>
          <p:cNvGrpSpPr/>
          <p:nvPr/>
        </p:nvGrpSpPr>
        <p:grpSpPr>
          <a:xfrm>
            <a:off x="912276" y="-1"/>
            <a:ext cx="8231726" cy="5143501"/>
            <a:chOff x="912276" y="-1"/>
            <a:chExt cx="8231726" cy="5143501"/>
          </a:xfrm>
        </p:grpSpPr>
        <p:grpSp>
          <p:nvGrpSpPr>
            <p:cNvPr id="601" name="Google Shape;601;p47"/>
            <p:cNvGrpSpPr/>
            <p:nvPr/>
          </p:nvGrpSpPr>
          <p:grpSpPr>
            <a:xfrm>
              <a:off x="912276" y="-1"/>
              <a:ext cx="8231726" cy="5143501"/>
              <a:chOff x="912276" y="-1"/>
              <a:chExt cx="8231726" cy="5143501"/>
            </a:xfrm>
          </p:grpSpPr>
          <p:pic>
            <p:nvPicPr>
              <p:cNvPr id="602" name="Google Shape;602;p47"/>
              <p:cNvPicPr preferRelativeResize="0"/>
              <p:nvPr/>
            </p:nvPicPr>
            <p:blipFill rotWithShape="1">
              <a:blip r:embed="rId4">
                <a:alphaModFix/>
              </a:blip>
              <a:srcRect t="2812" r="1029" b="885"/>
              <a:stretch/>
            </p:blipFill>
            <p:spPr>
              <a:xfrm>
                <a:off x="1827100" y="3054489"/>
                <a:ext cx="7316901" cy="20890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3" name="Google Shape;603;p47"/>
              <p:cNvPicPr preferRelativeResize="0"/>
              <p:nvPr/>
            </p:nvPicPr>
            <p:blipFill rotWithShape="1">
              <a:blip r:embed="rId5">
                <a:alphaModFix/>
              </a:blip>
              <a:srcRect t="5746" r="4461" b="2745"/>
              <a:stretch/>
            </p:blipFill>
            <p:spPr>
              <a:xfrm>
                <a:off x="1721253" y="-1"/>
                <a:ext cx="7422747" cy="1943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4" name="Google Shape;604;p47"/>
              <p:cNvPicPr preferRelativeResize="0"/>
              <p:nvPr/>
            </p:nvPicPr>
            <p:blipFill rotWithShape="1">
              <a:blip r:embed="rId6">
                <a:alphaModFix/>
              </a:blip>
              <a:srcRect t="3717" r="3157" b="5389"/>
              <a:stretch/>
            </p:blipFill>
            <p:spPr>
              <a:xfrm>
                <a:off x="912276" y="1327098"/>
                <a:ext cx="8231726" cy="19955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05" name="Google Shape;605;p4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77616" y="-1"/>
              <a:ext cx="1434733" cy="3968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6" name="Google Shape;606;p47"/>
          <p:cNvSpPr/>
          <p:nvPr/>
        </p:nvSpPr>
        <p:spPr>
          <a:xfrm>
            <a:off x="465374" y="354550"/>
            <a:ext cx="479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OUR MEMBERS IN EUROPE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636C"/>
              </a:solidFill>
              <a:effectLst/>
              <a:uLnTx/>
              <a:uFillTx/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07" name="Google Shape;607;p47"/>
          <p:cNvSpPr/>
          <p:nvPr/>
        </p:nvSpPr>
        <p:spPr>
          <a:xfrm>
            <a:off x="584358" y="1684058"/>
            <a:ext cx="2070000" cy="57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PROJECTS &amp;</a:t>
            </a:r>
            <a:b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</a:b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FUNDING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47"/>
          <p:cNvSpPr/>
          <p:nvPr/>
        </p:nvSpPr>
        <p:spPr>
          <a:xfrm>
            <a:off x="584358" y="2345296"/>
            <a:ext cx="2070000" cy="57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PLATFORMS &amp; CAMPAIGNS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47"/>
          <p:cNvSpPr/>
          <p:nvPr/>
        </p:nvSpPr>
        <p:spPr>
          <a:xfrm>
            <a:off x="584358" y="3667772"/>
            <a:ext cx="2070000" cy="57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CONSULTANCY &amp; TRAININGS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47"/>
          <p:cNvSpPr/>
          <p:nvPr/>
        </p:nvSpPr>
        <p:spPr>
          <a:xfrm>
            <a:off x="584358" y="3006534"/>
            <a:ext cx="2070000" cy="57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EVENTS &amp; </a:t>
            </a:r>
            <a:b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</a:b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CAPACITY BUILDING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47"/>
          <p:cNvSpPr/>
          <p:nvPr/>
        </p:nvSpPr>
        <p:spPr>
          <a:xfrm>
            <a:off x="584358" y="4329011"/>
            <a:ext cx="2070000" cy="57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ADVOCACY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612" name="Google Shape;612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82749" y="35858"/>
            <a:ext cx="1229043" cy="1126172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47"/>
          <p:cNvSpPr txBox="1">
            <a:spLocks noGrp="1"/>
          </p:cNvSpPr>
          <p:nvPr>
            <p:ph type="sldNum" idx="12"/>
          </p:nvPr>
        </p:nvSpPr>
        <p:spPr>
          <a:xfrm>
            <a:off x="5943600" y="4983480"/>
            <a:ext cx="2743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4" name="Google Shape;614;p47"/>
          <p:cNvSpPr/>
          <p:nvPr/>
        </p:nvSpPr>
        <p:spPr>
          <a:xfrm>
            <a:off x="584358" y="1022820"/>
            <a:ext cx="2070000" cy="5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857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&gt;200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47"/>
          <p:cNvSpPr txBox="1"/>
          <p:nvPr/>
        </p:nvSpPr>
        <p:spPr>
          <a:xfrm>
            <a:off x="1394151" y="1068425"/>
            <a:ext cx="1244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B0D776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LOCAL AND REGIONAL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B0D776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AUTHORITIES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B0D776"/>
              </a:solidFill>
              <a:effectLst/>
              <a:uLnTx/>
              <a:uFillTx/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5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685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751"/>
              </a:buClr>
              <a:buSzPts val="3000"/>
              <a:buFont typeface="Lato"/>
              <a:buNone/>
            </a:pPr>
            <a:r>
              <a:rPr lang="en-US">
                <a:latin typeface="Noto Sans"/>
                <a:ea typeface="Noto Sans"/>
                <a:cs typeface="Noto Sans"/>
                <a:sym typeface="Noto Sans"/>
              </a:rPr>
              <a:t>OUR THEMATIC AREAS</a:t>
            </a:r>
            <a:endParaRPr/>
          </a:p>
        </p:txBody>
      </p:sp>
      <p:sp>
        <p:nvSpPr>
          <p:cNvPr id="725" name="Google Shape;725;p56"/>
          <p:cNvSpPr txBox="1"/>
          <p:nvPr/>
        </p:nvSpPr>
        <p:spPr>
          <a:xfrm>
            <a:off x="2194895" y="2390831"/>
            <a:ext cx="5928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6" name="Google Shape;726;p56"/>
          <p:cNvSpPr txBox="1"/>
          <p:nvPr/>
        </p:nvSpPr>
        <p:spPr>
          <a:xfrm>
            <a:off x="2194839" y="2357531"/>
            <a:ext cx="592800" cy="7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7" name="Google Shape;727;p56"/>
          <p:cNvSpPr txBox="1"/>
          <p:nvPr/>
        </p:nvSpPr>
        <p:spPr>
          <a:xfrm>
            <a:off x="1494956" y="1827264"/>
            <a:ext cx="5932800" cy="10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8" name="Google Shape;728;p56"/>
          <p:cNvSpPr/>
          <p:nvPr/>
        </p:nvSpPr>
        <p:spPr>
          <a:xfrm>
            <a:off x="924404" y="994597"/>
            <a:ext cx="7195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We look at how to bring about change in an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INTEGRATED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636C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 way. For example, how nature-based development contributes to resilience, or how to bring equity into low emission development.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636C"/>
              </a:solidFill>
              <a:effectLst/>
              <a:uLnTx/>
              <a:uFillTx/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729" name="Google Shape;729;p56"/>
          <p:cNvPicPr preferRelativeResize="0"/>
          <p:nvPr/>
        </p:nvPicPr>
        <p:blipFill rotWithShape="1">
          <a:blip r:embed="rId3">
            <a:alphaModFix/>
          </a:blip>
          <a:srcRect t="10984"/>
          <a:stretch/>
        </p:blipFill>
        <p:spPr>
          <a:xfrm>
            <a:off x="737277" y="1999626"/>
            <a:ext cx="8169624" cy="261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BC94F-E6A5-BC2A-CE44-FD9450BD8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71" y="2111188"/>
            <a:ext cx="6858000" cy="685800"/>
          </a:xfrm>
        </p:spPr>
        <p:txBody>
          <a:bodyPr/>
          <a:lstStyle/>
          <a:p>
            <a:r>
              <a:rPr lang="en-GB" dirty="0"/>
              <a:t>What is the Smart Cities Marketplace?</a:t>
            </a:r>
          </a:p>
        </p:txBody>
      </p:sp>
    </p:spTree>
    <p:extLst>
      <p:ext uri="{BB962C8B-B14F-4D97-AF65-F5344CB8AC3E}">
        <p14:creationId xmlns:p14="http://schemas.microsoft.com/office/powerpoint/2010/main" val="689224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325263"/>
            <a:ext cx="3810000" cy="3818237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99000">
                <a:srgbClr val="000000">
                  <a:alpha val="20000"/>
                </a:srgbClr>
              </a:gs>
              <a:gs pos="100000">
                <a:srgbClr val="000000">
                  <a:alpha val="20000"/>
                </a:srgbClr>
              </a:gs>
            </a:gsLst>
            <a:lin ang="5400000" scaled="0"/>
          </a:gradFill>
          <a:ln>
            <a:noFill/>
          </a:ln>
        </p:spPr>
      </p:pic>
      <p:grpSp>
        <p:nvGrpSpPr>
          <p:cNvPr id="92" name="Google Shape;92;p3"/>
          <p:cNvGrpSpPr/>
          <p:nvPr/>
        </p:nvGrpSpPr>
        <p:grpSpPr>
          <a:xfrm>
            <a:off x="4090203" y="2414016"/>
            <a:ext cx="4842307" cy="1065784"/>
            <a:chOff x="1019174" y="2457450"/>
            <a:chExt cx="8781429" cy="1145889"/>
          </a:xfrm>
        </p:grpSpPr>
        <p:sp>
          <p:nvSpPr>
            <p:cNvPr id="93" name="Google Shape;93;p3"/>
            <p:cNvSpPr/>
            <p:nvPr/>
          </p:nvSpPr>
          <p:spPr>
            <a:xfrm>
              <a:off x="1019174" y="2457450"/>
              <a:ext cx="8781429" cy="1145889"/>
            </a:xfrm>
            <a:prstGeom prst="rect">
              <a:avLst/>
            </a:prstGeom>
            <a:solidFill>
              <a:srgbClr val="00A3DB"/>
            </a:solidFill>
            <a:ln>
              <a:noFill/>
            </a:ln>
            <a:effectLst>
              <a:outerShdw blurRad="762000" dist="254000" dir="5400000" algn="t" rotWithShape="0">
                <a:srgbClr val="000000">
                  <a:alpha val="29803"/>
                </a:srgbClr>
              </a:outerShdw>
            </a:effectLst>
          </p:spPr>
          <p:txBody>
            <a:bodyPr spcFirstLastPara="1" wrap="square" lIns="270000" tIns="0" rIns="68569" bIns="34275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en-US" dirty="0">
                  <a:solidFill>
                    <a:schemeClr val="l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deliver more sustainable urban environments, and offers all the information needed to explore, shape and set up successful smart city projects – in one place.</a:t>
              </a:r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019176" y="2457450"/>
              <a:ext cx="68299" cy="1144379"/>
            </a:xfrm>
            <a:prstGeom prst="rect">
              <a:avLst/>
            </a:prstGeom>
            <a:solidFill>
              <a:srgbClr val="17448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rgbClr val="174489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95" name="Google Shape;95;p3"/>
          <p:cNvSpPr txBox="1"/>
          <p:nvPr/>
        </p:nvSpPr>
        <p:spPr>
          <a:xfrm>
            <a:off x="4090203" y="1805873"/>
            <a:ext cx="3256748" cy="4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162000" bIns="27000" anchor="t" anchorCtr="0">
            <a:spAutoFit/>
          </a:bodyPr>
          <a:lstStyle/>
          <a:p>
            <a:r>
              <a:rPr lang="en-US" dirty="0">
                <a:solidFill>
                  <a:srgbClr val="151B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Smart Cities Marketplace helps cities and towns of all sizes to</a:t>
            </a:r>
            <a:endParaRPr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62;p14">
            <a:extLst>
              <a:ext uri="{FF2B5EF4-FFF2-40B4-BE49-F238E27FC236}">
                <a16:creationId xmlns:a16="http://schemas.microsoft.com/office/drawing/2014/main" id="{C915FCFA-8F14-C66C-B5D9-1D94C61DFEB8}"/>
              </a:ext>
            </a:extLst>
          </p:cNvPr>
          <p:cNvSpPr txBox="1">
            <a:spLocks/>
          </p:cNvSpPr>
          <p:nvPr/>
        </p:nvSpPr>
        <p:spPr>
          <a:xfrm>
            <a:off x="311700" y="376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i="1" dirty="0">
                <a:latin typeface="Calibri"/>
                <a:ea typeface="Calibri"/>
                <a:cs typeface="Calibri"/>
                <a:sym typeface="Calibri"/>
              </a:rPr>
              <a:t>Smart Cities Marketplace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5"/>
          <p:cNvGrpSpPr/>
          <p:nvPr/>
        </p:nvGrpSpPr>
        <p:grpSpPr>
          <a:xfrm>
            <a:off x="645319" y="1382942"/>
            <a:ext cx="1748786" cy="2855034"/>
            <a:chOff x="860424" y="2343690"/>
            <a:chExt cx="2331715" cy="3806712"/>
          </a:xfrm>
        </p:grpSpPr>
        <p:sp>
          <p:nvSpPr>
            <p:cNvPr id="121" name="Google Shape;121;p5"/>
            <p:cNvSpPr/>
            <p:nvPr/>
          </p:nvSpPr>
          <p:spPr>
            <a:xfrm>
              <a:off x="860424" y="2343690"/>
              <a:ext cx="2331715" cy="3806712"/>
            </a:xfrm>
            <a:prstGeom prst="rect">
              <a:avLst/>
            </a:prstGeom>
            <a:solidFill>
              <a:srgbClr val="154193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88981" tIns="243000" rIns="135000" bIns="135000" anchor="b" anchorCtr="0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500">
                  <a:solidFill>
                    <a:schemeClr val="lt1"/>
                  </a:solidFill>
                </a:rPr>
                <a:t>A repository of EU climate-neutral and Smart City projects</a:t>
              </a:r>
              <a:endParaRPr sz="105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1705534" y="2899509"/>
              <a:ext cx="641496" cy="806518"/>
            </a:xfrm>
            <a:custGeom>
              <a:avLst/>
              <a:gdLst/>
              <a:ahLst/>
              <a:cxnLst/>
              <a:rect l="l" t="t" r="r" b="b"/>
              <a:pathLst>
                <a:path w="128" h="160" extrusionOk="0">
                  <a:moveTo>
                    <a:pt x="127" y="155"/>
                  </a:moveTo>
                  <a:cubicBezTo>
                    <a:pt x="120" y="148"/>
                    <a:pt x="120" y="148"/>
                    <a:pt x="120" y="148"/>
                  </a:cubicBezTo>
                  <a:cubicBezTo>
                    <a:pt x="120" y="55"/>
                    <a:pt x="120" y="55"/>
                    <a:pt x="120" y="55"/>
                  </a:cubicBezTo>
                  <a:cubicBezTo>
                    <a:pt x="119" y="54"/>
                    <a:pt x="119" y="54"/>
                    <a:pt x="119" y="54"/>
                  </a:cubicBezTo>
                  <a:cubicBezTo>
                    <a:pt x="107" y="42"/>
                    <a:pt x="107" y="42"/>
                    <a:pt x="107" y="42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3" y="139"/>
                    <a:pt x="13" y="139"/>
                    <a:pt x="13" y="139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16" y="152"/>
                    <a:pt x="116" y="152"/>
                    <a:pt x="116" y="152"/>
                  </a:cubicBezTo>
                  <a:cubicBezTo>
                    <a:pt x="123" y="159"/>
                    <a:pt x="123" y="159"/>
                    <a:pt x="123" y="159"/>
                  </a:cubicBezTo>
                  <a:cubicBezTo>
                    <a:pt x="124" y="160"/>
                    <a:pt x="125" y="160"/>
                    <a:pt x="125" y="160"/>
                  </a:cubicBezTo>
                  <a:cubicBezTo>
                    <a:pt x="126" y="160"/>
                    <a:pt x="127" y="160"/>
                    <a:pt x="127" y="159"/>
                  </a:cubicBezTo>
                  <a:cubicBezTo>
                    <a:pt x="128" y="158"/>
                    <a:pt x="128" y="156"/>
                    <a:pt x="127" y="155"/>
                  </a:cubicBezTo>
                  <a:close/>
                  <a:moveTo>
                    <a:pt x="111" y="53"/>
                  </a:moveTo>
                  <a:cubicBezTo>
                    <a:pt x="80" y="53"/>
                    <a:pt x="80" y="53"/>
                    <a:pt x="80" y="53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107" y="49"/>
                    <a:pt x="107" y="49"/>
                    <a:pt x="107" y="49"/>
                  </a:cubicBezTo>
                  <a:lnTo>
                    <a:pt x="111" y="53"/>
                  </a:lnTo>
                  <a:close/>
                  <a:moveTo>
                    <a:pt x="5" y="133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3"/>
                    <a:pt x="13" y="133"/>
                    <a:pt x="13" y="133"/>
                  </a:cubicBezTo>
                  <a:lnTo>
                    <a:pt x="5" y="133"/>
                  </a:lnTo>
                  <a:close/>
                  <a:moveTo>
                    <a:pt x="19" y="147"/>
                  </a:moveTo>
                  <a:cubicBezTo>
                    <a:pt x="19" y="139"/>
                    <a:pt x="19" y="139"/>
                    <a:pt x="19" y="13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5" y="59"/>
                    <a:pt x="75" y="59"/>
                    <a:pt x="75" y="59"/>
                  </a:cubicBezTo>
                  <a:cubicBezTo>
                    <a:pt x="115" y="59"/>
                    <a:pt x="115" y="59"/>
                    <a:pt x="115" y="59"/>
                  </a:cubicBezTo>
                  <a:cubicBezTo>
                    <a:pt x="115" y="143"/>
                    <a:pt x="115" y="143"/>
                    <a:pt x="115" y="143"/>
                  </a:cubicBezTo>
                  <a:cubicBezTo>
                    <a:pt x="95" y="123"/>
                    <a:pt x="95" y="123"/>
                    <a:pt x="95" y="123"/>
                  </a:cubicBezTo>
                  <a:cubicBezTo>
                    <a:pt x="99" y="117"/>
                    <a:pt x="102" y="110"/>
                    <a:pt x="102" y="103"/>
                  </a:cubicBezTo>
                  <a:cubicBezTo>
                    <a:pt x="102" y="85"/>
                    <a:pt x="88" y="71"/>
                    <a:pt x="71" y="71"/>
                  </a:cubicBezTo>
                  <a:cubicBezTo>
                    <a:pt x="53" y="71"/>
                    <a:pt x="39" y="85"/>
                    <a:pt x="39" y="103"/>
                  </a:cubicBezTo>
                  <a:cubicBezTo>
                    <a:pt x="39" y="120"/>
                    <a:pt x="53" y="134"/>
                    <a:pt x="71" y="134"/>
                  </a:cubicBezTo>
                  <a:cubicBezTo>
                    <a:pt x="78" y="134"/>
                    <a:pt x="85" y="131"/>
                    <a:pt x="91" y="127"/>
                  </a:cubicBezTo>
                  <a:cubicBezTo>
                    <a:pt x="111" y="147"/>
                    <a:pt x="111" y="147"/>
                    <a:pt x="111" y="147"/>
                  </a:cubicBezTo>
                  <a:lnTo>
                    <a:pt x="19" y="147"/>
                  </a:lnTo>
                  <a:close/>
                  <a:moveTo>
                    <a:pt x="71" y="129"/>
                  </a:moveTo>
                  <a:cubicBezTo>
                    <a:pt x="56" y="129"/>
                    <a:pt x="44" y="117"/>
                    <a:pt x="44" y="103"/>
                  </a:cubicBezTo>
                  <a:cubicBezTo>
                    <a:pt x="44" y="88"/>
                    <a:pt x="56" y="76"/>
                    <a:pt x="71" y="76"/>
                  </a:cubicBezTo>
                  <a:cubicBezTo>
                    <a:pt x="85" y="76"/>
                    <a:pt x="97" y="88"/>
                    <a:pt x="97" y="103"/>
                  </a:cubicBezTo>
                  <a:cubicBezTo>
                    <a:pt x="97" y="117"/>
                    <a:pt x="85" y="129"/>
                    <a:pt x="71" y="129"/>
                  </a:cubicBezTo>
                  <a:close/>
                  <a:moveTo>
                    <a:pt x="52" y="93"/>
                  </a:moveTo>
                  <a:cubicBezTo>
                    <a:pt x="52" y="92"/>
                    <a:pt x="54" y="91"/>
                    <a:pt x="55" y="91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2" y="91"/>
                    <a:pt x="74" y="92"/>
                    <a:pt x="74" y="93"/>
                  </a:cubicBezTo>
                  <a:cubicBezTo>
                    <a:pt x="74" y="95"/>
                    <a:pt x="72" y="96"/>
                    <a:pt x="71" y="96"/>
                  </a:cubicBezTo>
                  <a:cubicBezTo>
                    <a:pt x="55" y="96"/>
                    <a:pt x="55" y="96"/>
                    <a:pt x="55" y="96"/>
                  </a:cubicBezTo>
                  <a:cubicBezTo>
                    <a:pt x="54" y="96"/>
                    <a:pt x="52" y="95"/>
                    <a:pt x="52" y="93"/>
                  </a:cubicBezTo>
                  <a:close/>
                  <a:moveTo>
                    <a:pt x="90" y="109"/>
                  </a:moveTo>
                  <a:cubicBezTo>
                    <a:pt x="90" y="111"/>
                    <a:pt x="88" y="112"/>
                    <a:pt x="87" y="112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4" y="112"/>
                    <a:pt x="52" y="111"/>
                    <a:pt x="52" y="109"/>
                  </a:cubicBezTo>
                  <a:cubicBezTo>
                    <a:pt x="52" y="108"/>
                    <a:pt x="54" y="107"/>
                    <a:pt x="55" y="107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8" y="107"/>
                    <a:pt x="90" y="108"/>
                    <a:pt x="90" y="1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123" name="Google Shape;123;p5"/>
          <p:cNvGrpSpPr/>
          <p:nvPr/>
        </p:nvGrpSpPr>
        <p:grpSpPr>
          <a:xfrm>
            <a:off x="2655094" y="1382942"/>
            <a:ext cx="1748786" cy="2855034"/>
            <a:chOff x="3540124" y="2343690"/>
            <a:chExt cx="2331715" cy="3806712"/>
          </a:xfrm>
        </p:grpSpPr>
        <p:sp>
          <p:nvSpPr>
            <p:cNvPr id="124" name="Google Shape;124;p5"/>
            <p:cNvSpPr/>
            <p:nvPr/>
          </p:nvSpPr>
          <p:spPr>
            <a:xfrm>
              <a:off x="3540124" y="2343690"/>
              <a:ext cx="2331715" cy="3806712"/>
            </a:xfrm>
            <a:prstGeom prst="rect">
              <a:avLst/>
            </a:prstGeom>
            <a:solidFill>
              <a:srgbClr val="154193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88981" tIns="243000" rIns="135000" bIns="135000" anchor="b" anchorCtr="0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500" dirty="0">
                  <a:solidFill>
                    <a:schemeClr val="lt1"/>
                  </a:solidFill>
                </a:rPr>
                <a:t>A hub for those who look to bring climate-neutral and smart city solutions/projects to the market</a:t>
              </a:r>
              <a:endParaRPr sz="1050" dirty="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342552" y="2888220"/>
              <a:ext cx="726859" cy="703617"/>
            </a:xfrm>
            <a:custGeom>
              <a:avLst/>
              <a:gdLst/>
              <a:ahLst/>
              <a:cxnLst/>
              <a:rect l="l" t="t" r="r" b="b"/>
              <a:pathLst>
                <a:path w="160" h="154" extrusionOk="0">
                  <a:moveTo>
                    <a:pt x="160" y="154"/>
                  </a:moveTo>
                  <a:cubicBezTo>
                    <a:pt x="0" y="154"/>
                    <a:pt x="0" y="154"/>
                    <a:pt x="0" y="154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5" y="64"/>
                    <a:pt x="46" y="65"/>
                    <a:pt x="46" y="67"/>
                  </a:cubicBezTo>
                  <a:cubicBezTo>
                    <a:pt x="46" y="69"/>
                    <a:pt x="45" y="70"/>
                    <a:pt x="43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7" y="148"/>
                    <a:pt x="7" y="148"/>
                    <a:pt x="7" y="148"/>
                  </a:cubicBezTo>
                  <a:cubicBezTo>
                    <a:pt x="154" y="148"/>
                    <a:pt x="154" y="148"/>
                    <a:pt x="154" y="148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17" y="70"/>
                    <a:pt x="116" y="69"/>
                    <a:pt x="116" y="67"/>
                  </a:cubicBezTo>
                  <a:cubicBezTo>
                    <a:pt x="116" y="65"/>
                    <a:pt x="117" y="64"/>
                    <a:pt x="119" y="64"/>
                  </a:cubicBezTo>
                  <a:cubicBezTo>
                    <a:pt x="150" y="64"/>
                    <a:pt x="150" y="64"/>
                    <a:pt x="150" y="64"/>
                  </a:cubicBezTo>
                  <a:lnTo>
                    <a:pt x="160" y="154"/>
                  </a:lnTo>
                  <a:close/>
                  <a:moveTo>
                    <a:pt x="47" y="49"/>
                  </a:moveTo>
                  <a:cubicBezTo>
                    <a:pt x="46" y="42"/>
                    <a:pt x="46" y="36"/>
                    <a:pt x="46" y="29"/>
                  </a:cubicBezTo>
                  <a:cubicBezTo>
                    <a:pt x="49" y="10"/>
                    <a:pt x="61" y="0"/>
                    <a:pt x="81" y="0"/>
                  </a:cubicBezTo>
                  <a:cubicBezTo>
                    <a:pt x="101" y="0"/>
                    <a:pt x="113" y="10"/>
                    <a:pt x="115" y="29"/>
                  </a:cubicBezTo>
                  <a:cubicBezTo>
                    <a:pt x="116" y="36"/>
                    <a:pt x="116" y="42"/>
                    <a:pt x="114" y="49"/>
                  </a:cubicBezTo>
                  <a:cubicBezTo>
                    <a:pt x="107" y="84"/>
                    <a:pt x="89" y="105"/>
                    <a:pt x="84" y="111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4" y="112"/>
                    <a:pt x="84" y="114"/>
                    <a:pt x="82" y="114"/>
                  </a:cubicBezTo>
                  <a:cubicBezTo>
                    <a:pt x="81" y="115"/>
                    <a:pt x="80" y="115"/>
                    <a:pt x="79" y="116"/>
                  </a:cubicBezTo>
                  <a:cubicBezTo>
                    <a:pt x="79" y="116"/>
                    <a:pt x="78" y="117"/>
                    <a:pt x="78" y="117"/>
                  </a:cubicBezTo>
                  <a:cubicBezTo>
                    <a:pt x="77" y="118"/>
                    <a:pt x="77" y="118"/>
                    <a:pt x="76" y="118"/>
                  </a:cubicBezTo>
                  <a:cubicBezTo>
                    <a:pt x="75" y="118"/>
                    <a:pt x="74" y="117"/>
                    <a:pt x="74" y="117"/>
                  </a:cubicBezTo>
                  <a:cubicBezTo>
                    <a:pt x="73" y="115"/>
                    <a:pt x="73" y="113"/>
                    <a:pt x="74" y="112"/>
                  </a:cubicBezTo>
                  <a:cubicBezTo>
                    <a:pt x="75" y="112"/>
                    <a:pt x="76" y="112"/>
                    <a:pt x="76" y="111"/>
                  </a:cubicBezTo>
                  <a:cubicBezTo>
                    <a:pt x="77" y="111"/>
                    <a:pt x="77" y="111"/>
                    <a:pt x="78" y="110"/>
                  </a:cubicBezTo>
                  <a:cubicBezTo>
                    <a:pt x="72" y="105"/>
                    <a:pt x="55" y="84"/>
                    <a:pt x="47" y="49"/>
                  </a:cubicBezTo>
                  <a:close/>
                  <a:moveTo>
                    <a:pt x="53" y="48"/>
                  </a:moveTo>
                  <a:cubicBezTo>
                    <a:pt x="60" y="79"/>
                    <a:pt x="75" y="99"/>
                    <a:pt x="81" y="105"/>
                  </a:cubicBezTo>
                  <a:cubicBezTo>
                    <a:pt x="86" y="99"/>
                    <a:pt x="102" y="79"/>
                    <a:pt x="108" y="48"/>
                  </a:cubicBezTo>
                  <a:cubicBezTo>
                    <a:pt x="110" y="42"/>
                    <a:pt x="110" y="36"/>
                    <a:pt x="109" y="30"/>
                  </a:cubicBezTo>
                  <a:cubicBezTo>
                    <a:pt x="107" y="14"/>
                    <a:pt x="98" y="6"/>
                    <a:pt x="81" y="6"/>
                  </a:cubicBezTo>
                  <a:cubicBezTo>
                    <a:pt x="64" y="6"/>
                    <a:pt x="54" y="14"/>
                    <a:pt x="52" y="30"/>
                  </a:cubicBezTo>
                  <a:cubicBezTo>
                    <a:pt x="51" y="36"/>
                    <a:pt x="52" y="42"/>
                    <a:pt x="53" y="48"/>
                  </a:cubicBezTo>
                  <a:close/>
                  <a:moveTo>
                    <a:pt x="59" y="34"/>
                  </a:moveTo>
                  <a:cubicBezTo>
                    <a:pt x="59" y="22"/>
                    <a:pt x="69" y="12"/>
                    <a:pt x="81" y="12"/>
                  </a:cubicBezTo>
                  <a:cubicBezTo>
                    <a:pt x="92" y="12"/>
                    <a:pt x="102" y="22"/>
                    <a:pt x="102" y="34"/>
                  </a:cubicBezTo>
                  <a:cubicBezTo>
                    <a:pt x="102" y="45"/>
                    <a:pt x="92" y="55"/>
                    <a:pt x="81" y="55"/>
                  </a:cubicBezTo>
                  <a:cubicBezTo>
                    <a:pt x="69" y="55"/>
                    <a:pt x="59" y="45"/>
                    <a:pt x="59" y="34"/>
                  </a:cubicBezTo>
                  <a:close/>
                  <a:moveTo>
                    <a:pt x="65" y="34"/>
                  </a:moveTo>
                  <a:cubicBezTo>
                    <a:pt x="65" y="42"/>
                    <a:pt x="72" y="49"/>
                    <a:pt x="81" y="49"/>
                  </a:cubicBezTo>
                  <a:cubicBezTo>
                    <a:pt x="89" y="49"/>
                    <a:pt x="96" y="42"/>
                    <a:pt x="96" y="34"/>
                  </a:cubicBezTo>
                  <a:cubicBezTo>
                    <a:pt x="96" y="25"/>
                    <a:pt x="89" y="18"/>
                    <a:pt x="81" y="18"/>
                  </a:cubicBezTo>
                  <a:cubicBezTo>
                    <a:pt x="72" y="18"/>
                    <a:pt x="65" y="25"/>
                    <a:pt x="65" y="34"/>
                  </a:cubicBezTo>
                  <a:close/>
                  <a:moveTo>
                    <a:pt x="91" y="105"/>
                  </a:moveTo>
                  <a:cubicBezTo>
                    <a:pt x="90" y="106"/>
                    <a:pt x="89" y="107"/>
                    <a:pt x="89" y="109"/>
                  </a:cubicBezTo>
                  <a:cubicBezTo>
                    <a:pt x="89" y="110"/>
                    <a:pt x="91" y="111"/>
                    <a:pt x="92" y="111"/>
                  </a:cubicBezTo>
                  <a:cubicBezTo>
                    <a:pt x="92" y="111"/>
                    <a:pt x="92" y="111"/>
                    <a:pt x="93" y="111"/>
                  </a:cubicBezTo>
                  <a:cubicBezTo>
                    <a:pt x="94" y="111"/>
                    <a:pt x="96" y="110"/>
                    <a:pt x="98" y="110"/>
                  </a:cubicBezTo>
                  <a:cubicBezTo>
                    <a:pt x="100" y="110"/>
                    <a:pt x="101" y="108"/>
                    <a:pt x="101" y="107"/>
                  </a:cubicBezTo>
                  <a:cubicBezTo>
                    <a:pt x="100" y="105"/>
                    <a:pt x="99" y="104"/>
                    <a:pt x="97" y="104"/>
                  </a:cubicBezTo>
                  <a:cubicBezTo>
                    <a:pt x="95" y="104"/>
                    <a:pt x="93" y="105"/>
                    <a:pt x="91" y="105"/>
                  </a:cubicBezTo>
                  <a:close/>
                  <a:moveTo>
                    <a:pt x="106" y="106"/>
                  </a:moveTo>
                  <a:cubicBezTo>
                    <a:pt x="107" y="108"/>
                    <a:pt x="108" y="109"/>
                    <a:pt x="109" y="109"/>
                  </a:cubicBezTo>
                  <a:cubicBezTo>
                    <a:pt x="109" y="109"/>
                    <a:pt x="109" y="109"/>
                    <a:pt x="109" y="109"/>
                  </a:cubicBezTo>
                  <a:cubicBezTo>
                    <a:pt x="115" y="109"/>
                    <a:pt x="115" y="109"/>
                    <a:pt x="115" y="109"/>
                  </a:cubicBezTo>
                  <a:cubicBezTo>
                    <a:pt x="117" y="109"/>
                    <a:pt x="118" y="107"/>
                    <a:pt x="118" y="106"/>
                  </a:cubicBezTo>
                  <a:cubicBezTo>
                    <a:pt x="118" y="104"/>
                    <a:pt x="116" y="103"/>
                    <a:pt x="115" y="103"/>
                  </a:cubicBezTo>
                  <a:cubicBezTo>
                    <a:pt x="109" y="103"/>
                    <a:pt x="109" y="103"/>
                    <a:pt x="109" y="103"/>
                  </a:cubicBezTo>
                  <a:cubicBezTo>
                    <a:pt x="108" y="103"/>
                    <a:pt x="106" y="105"/>
                    <a:pt x="106" y="106"/>
                  </a:cubicBezTo>
                  <a:close/>
                  <a:moveTo>
                    <a:pt x="65" y="120"/>
                  </a:moveTo>
                  <a:cubicBezTo>
                    <a:pt x="64" y="121"/>
                    <a:pt x="62" y="122"/>
                    <a:pt x="61" y="123"/>
                  </a:cubicBezTo>
                  <a:cubicBezTo>
                    <a:pt x="59" y="124"/>
                    <a:pt x="59" y="126"/>
                    <a:pt x="60" y="127"/>
                  </a:cubicBezTo>
                  <a:cubicBezTo>
                    <a:pt x="60" y="128"/>
                    <a:pt x="61" y="128"/>
                    <a:pt x="62" y="128"/>
                  </a:cubicBezTo>
                  <a:cubicBezTo>
                    <a:pt x="63" y="128"/>
                    <a:pt x="63" y="128"/>
                    <a:pt x="64" y="128"/>
                  </a:cubicBezTo>
                  <a:cubicBezTo>
                    <a:pt x="65" y="127"/>
                    <a:pt x="67" y="126"/>
                    <a:pt x="69" y="124"/>
                  </a:cubicBezTo>
                  <a:cubicBezTo>
                    <a:pt x="70" y="123"/>
                    <a:pt x="70" y="122"/>
                    <a:pt x="69" y="120"/>
                  </a:cubicBezTo>
                  <a:cubicBezTo>
                    <a:pt x="68" y="119"/>
                    <a:pt x="67" y="119"/>
                    <a:pt x="65" y="120"/>
                  </a:cubicBezTo>
                  <a:close/>
                  <a:moveTo>
                    <a:pt x="130" y="101"/>
                  </a:moveTo>
                  <a:cubicBezTo>
                    <a:pt x="129" y="101"/>
                    <a:pt x="128" y="102"/>
                    <a:pt x="126" y="102"/>
                  </a:cubicBezTo>
                  <a:cubicBezTo>
                    <a:pt x="125" y="102"/>
                    <a:pt x="124" y="104"/>
                    <a:pt x="124" y="106"/>
                  </a:cubicBezTo>
                  <a:cubicBezTo>
                    <a:pt x="124" y="107"/>
                    <a:pt x="125" y="108"/>
                    <a:pt x="127" y="108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30" y="107"/>
                    <a:pt x="132" y="106"/>
                    <a:pt x="133" y="105"/>
                  </a:cubicBezTo>
                  <a:cubicBezTo>
                    <a:pt x="134" y="105"/>
                    <a:pt x="134" y="105"/>
                    <a:pt x="134" y="105"/>
                  </a:cubicBezTo>
                  <a:cubicBezTo>
                    <a:pt x="135" y="104"/>
                    <a:pt x="135" y="102"/>
                    <a:pt x="134" y="101"/>
                  </a:cubicBezTo>
                  <a:cubicBezTo>
                    <a:pt x="133" y="100"/>
                    <a:pt x="132" y="99"/>
                    <a:pt x="130" y="100"/>
                  </a:cubicBezTo>
                  <a:lnTo>
                    <a:pt x="130" y="101"/>
                  </a:lnTo>
                  <a:close/>
                  <a:moveTo>
                    <a:pt x="26" y="123"/>
                  </a:moveTo>
                  <a:cubicBezTo>
                    <a:pt x="26" y="122"/>
                    <a:pt x="25" y="120"/>
                    <a:pt x="24" y="120"/>
                  </a:cubicBezTo>
                  <a:cubicBezTo>
                    <a:pt x="22" y="119"/>
                    <a:pt x="21" y="120"/>
                    <a:pt x="20" y="122"/>
                  </a:cubicBezTo>
                  <a:cubicBezTo>
                    <a:pt x="20" y="123"/>
                    <a:pt x="20" y="125"/>
                    <a:pt x="20" y="126"/>
                  </a:cubicBezTo>
                  <a:cubicBezTo>
                    <a:pt x="19" y="126"/>
                    <a:pt x="19" y="127"/>
                    <a:pt x="19" y="127"/>
                  </a:cubicBezTo>
                  <a:cubicBezTo>
                    <a:pt x="19" y="127"/>
                    <a:pt x="20" y="128"/>
                    <a:pt x="20" y="129"/>
                  </a:cubicBezTo>
                  <a:cubicBezTo>
                    <a:pt x="20" y="130"/>
                    <a:pt x="21" y="131"/>
                    <a:pt x="22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24" y="131"/>
                    <a:pt x="26" y="130"/>
                    <a:pt x="25" y="128"/>
                  </a:cubicBezTo>
                  <a:cubicBezTo>
                    <a:pt x="25" y="128"/>
                    <a:pt x="25" y="127"/>
                    <a:pt x="25" y="127"/>
                  </a:cubicBezTo>
                  <a:cubicBezTo>
                    <a:pt x="25" y="127"/>
                    <a:pt x="25" y="126"/>
                    <a:pt x="25" y="126"/>
                  </a:cubicBezTo>
                  <a:cubicBezTo>
                    <a:pt x="25" y="125"/>
                    <a:pt x="26" y="124"/>
                    <a:pt x="26" y="123"/>
                  </a:cubicBezTo>
                  <a:close/>
                  <a:moveTo>
                    <a:pt x="130" y="78"/>
                  </a:moveTo>
                  <a:cubicBezTo>
                    <a:pt x="128" y="78"/>
                    <a:pt x="125" y="78"/>
                    <a:pt x="123" y="78"/>
                  </a:cubicBezTo>
                  <a:cubicBezTo>
                    <a:pt x="122" y="79"/>
                    <a:pt x="121" y="81"/>
                    <a:pt x="121" y="82"/>
                  </a:cubicBezTo>
                  <a:cubicBezTo>
                    <a:pt x="121" y="83"/>
                    <a:pt x="123" y="84"/>
                    <a:pt x="124" y="84"/>
                  </a:cubicBezTo>
                  <a:cubicBezTo>
                    <a:pt x="124" y="84"/>
                    <a:pt x="124" y="84"/>
                    <a:pt x="125" y="84"/>
                  </a:cubicBezTo>
                  <a:cubicBezTo>
                    <a:pt x="126" y="84"/>
                    <a:pt x="128" y="84"/>
                    <a:pt x="129" y="84"/>
                  </a:cubicBezTo>
                  <a:cubicBezTo>
                    <a:pt x="131" y="84"/>
                    <a:pt x="132" y="83"/>
                    <a:pt x="132" y="81"/>
                  </a:cubicBezTo>
                  <a:cubicBezTo>
                    <a:pt x="133" y="80"/>
                    <a:pt x="132" y="78"/>
                    <a:pt x="130" y="78"/>
                  </a:cubicBezTo>
                  <a:close/>
                  <a:moveTo>
                    <a:pt x="136" y="92"/>
                  </a:moveTo>
                  <a:cubicBezTo>
                    <a:pt x="135" y="94"/>
                    <a:pt x="136" y="96"/>
                    <a:pt x="138" y="96"/>
                  </a:cubicBezTo>
                  <a:cubicBezTo>
                    <a:pt x="138" y="96"/>
                    <a:pt x="138" y="96"/>
                    <a:pt x="139" y="96"/>
                  </a:cubicBezTo>
                  <a:cubicBezTo>
                    <a:pt x="140" y="96"/>
                    <a:pt x="141" y="95"/>
                    <a:pt x="141" y="94"/>
                  </a:cubicBezTo>
                  <a:cubicBezTo>
                    <a:pt x="142" y="93"/>
                    <a:pt x="142" y="92"/>
                    <a:pt x="142" y="91"/>
                  </a:cubicBezTo>
                  <a:cubicBezTo>
                    <a:pt x="142" y="91"/>
                    <a:pt x="142" y="91"/>
                    <a:pt x="142" y="91"/>
                  </a:cubicBezTo>
                  <a:cubicBezTo>
                    <a:pt x="142" y="89"/>
                    <a:pt x="142" y="88"/>
                    <a:pt x="141" y="87"/>
                  </a:cubicBezTo>
                  <a:cubicBezTo>
                    <a:pt x="141" y="85"/>
                    <a:pt x="139" y="84"/>
                    <a:pt x="137" y="85"/>
                  </a:cubicBezTo>
                  <a:cubicBezTo>
                    <a:pt x="136" y="85"/>
                    <a:pt x="135" y="87"/>
                    <a:pt x="136" y="89"/>
                  </a:cubicBezTo>
                  <a:cubicBezTo>
                    <a:pt x="136" y="89"/>
                    <a:pt x="136" y="90"/>
                    <a:pt x="136" y="91"/>
                  </a:cubicBezTo>
                  <a:cubicBezTo>
                    <a:pt x="136" y="91"/>
                    <a:pt x="136" y="91"/>
                    <a:pt x="136" y="91"/>
                  </a:cubicBezTo>
                  <a:cubicBezTo>
                    <a:pt x="136" y="91"/>
                    <a:pt x="136" y="92"/>
                    <a:pt x="136" y="92"/>
                  </a:cubicBezTo>
                  <a:close/>
                  <a:moveTo>
                    <a:pt x="51" y="128"/>
                  </a:moveTo>
                  <a:cubicBezTo>
                    <a:pt x="49" y="129"/>
                    <a:pt x="47" y="130"/>
                    <a:pt x="46" y="131"/>
                  </a:cubicBezTo>
                  <a:cubicBezTo>
                    <a:pt x="44" y="131"/>
                    <a:pt x="43" y="133"/>
                    <a:pt x="44" y="134"/>
                  </a:cubicBezTo>
                  <a:cubicBezTo>
                    <a:pt x="44" y="136"/>
                    <a:pt x="46" y="136"/>
                    <a:pt x="47" y="136"/>
                  </a:cubicBezTo>
                  <a:cubicBezTo>
                    <a:pt x="47" y="136"/>
                    <a:pt x="47" y="136"/>
                    <a:pt x="48" y="136"/>
                  </a:cubicBezTo>
                  <a:cubicBezTo>
                    <a:pt x="50" y="135"/>
                    <a:pt x="51" y="135"/>
                    <a:pt x="53" y="134"/>
                  </a:cubicBezTo>
                  <a:cubicBezTo>
                    <a:pt x="55" y="133"/>
                    <a:pt x="55" y="131"/>
                    <a:pt x="55" y="130"/>
                  </a:cubicBezTo>
                  <a:cubicBezTo>
                    <a:pt x="54" y="128"/>
                    <a:pt x="52" y="128"/>
                    <a:pt x="51" y="128"/>
                  </a:cubicBezTo>
                  <a:close/>
                  <a:moveTo>
                    <a:pt x="30" y="116"/>
                  </a:moveTo>
                  <a:cubicBezTo>
                    <a:pt x="30" y="116"/>
                    <a:pt x="31" y="116"/>
                    <a:pt x="31" y="116"/>
                  </a:cubicBezTo>
                  <a:cubicBezTo>
                    <a:pt x="32" y="116"/>
                    <a:pt x="33" y="115"/>
                    <a:pt x="34" y="115"/>
                  </a:cubicBezTo>
                  <a:cubicBezTo>
                    <a:pt x="34" y="115"/>
                    <a:pt x="35" y="115"/>
                    <a:pt x="35" y="115"/>
                  </a:cubicBezTo>
                  <a:cubicBezTo>
                    <a:pt x="37" y="115"/>
                    <a:pt x="38" y="114"/>
                    <a:pt x="38" y="113"/>
                  </a:cubicBezTo>
                  <a:cubicBezTo>
                    <a:pt x="38" y="111"/>
                    <a:pt x="37" y="110"/>
                    <a:pt x="36" y="109"/>
                  </a:cubicBezTo>
                  <a:cubicBezTo>
                    <a:pt x="35" y="109"/>
                    <a:pt x="34" y="109"/>
                    <a:pt x="33" y="109"/>
                  </a:cubicBezTo>
                  <a:cubicBezTo>
                    <a:pt x="31" y="110"/>
                    <a:pt x="30" y="110"/>
                    <a:pt x="28" y="111"/>
                  </a:cubicBezTo>
                  <a:cubicBezTo>
                    <a:pt x="27" y="112"/>
                    <a:pt x="26" y="113"/>
                    <a:pt x="27" y="115"/>
                  </a:cubicBezTo>
                  <a:cubicBezTo>
                    <a:pt x="28" y="116"/>
                    <a:pt x="29" y="116"/>
                    <a:pt x="30" y="116"/>
                  </a:cubicBezTo>
                  <a:close/>
                  <a:moveTo>
                    <a:pt x="29" y="139"/>
                  </a:moveTo>
                  <a:cubicBezTo>
                    <a:pt x="30" y="139"/>
                    <a:pt x="30" y="139"/>
                    <a:pt x="31" y="139"/>
                  </a:cubicBezTo>
                  <a:cubicBezTo>
                    <a:pt x="32" y="140"/>
                    <a:pt x="32" y="140"/>
                    <a:pt x="33" y="140"/>
                  </a:cubicBezTo>
                  <a:cubicBezTo>
                    <a:pt x="34" y="140"/>
                    <a:pt x="35" y="140"/>
                    <a:pt x="36" y="139"/>
                  </a:cubicBezTo>
                  <a:cubicBezTo>
                    <a:pt x="38" y="139"/>
                    <a:pt x="39" y="138"/>
                    <a:pt x="38" y="136"/>
                  </a:cubicBezTo>
                  <a:cubicBezTo>
                    <a:pt x="38" y="135"/>
                    <a:pt x="37" y="133"/>
                    <a:pt x="35" y="134"/>
                  </a:cubicBezTo>
                  <a:cubicBezTo>
                    <a:pt x="34" y="134"/>
                    <a:pt x="33" y="134"/>
                    <a:pt x="32" y="134"/>
                  </a:cubicBezTo>
                  <a:cubicBezTo>
                    <a:pt x="31" y="134"/>
                    <a:pt x="31" y="134"/>
                    <a:pt x="31" y="134"/>
                  </a:cubicBezTo>
                  <a:cubicBezTo>
                    <a:pt x="29" y="133"/>
                    <a:pt x="27" y="134"/>
                    <a:pt x="27" y="136"/>
                  </a:cubicBezTo>
                  <a:cubicBezTo>
                    <a:pt x="27" y="137"/>
                    <a:pt x="28" y="139"/>
                    <a:pt x="29" y="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126" name="Google Shape;126;p5"/>
          <p:cNvGrpSpPr/>
          <p:nvPr/>
        </p:nvGrpSpPr>
        <p:grpSpPr>
          <a:xfrm>
            <a:off x="4664869" y="1382942"/>
            <a:ext cx="1748786" cy="2855034"/>
            <a:chOff x="6219824" y="2343690"/>
            <a:chExt cx="2331715" cy="3806712"/>
          </a:xfrm>
        </p:grpSpPr>
        <p:sp>
          <p:nvSpPr>
            <p:cNvPr id="127" name="Google Shape;127;p5"/>
            <p:cNvSpPr/>
            <p:nvPr/>
          </p:nvSpPr>
          <p:spPr>
            <a:xfrm>
              <a:off x="6219824" y="2343690"/>
              <a:ext cx="2331715" cy="3806712"/>
            </a:xfrm>
            <a:prstGeom prst="rect">
              <a:avLst/>
            </a:prstGeom>
            <a:solidFill>
              <a:srgbClr val="154193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88981" tIns="243000" rIns="135000" bIns="135000" anchor="b" anchorCtr="0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500" dirty="0">
                  <a:solidFill>
                    <a:schemeClr val="lt1"/>
                  </a:solidFill>
                </a:rPr>
                <a:t>A matchmaking process to create funding opportunities</a:t>
              </a:r>
              <a:endParaRPr sz="1050" dirty="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7051675" y="3107968"/>
              <a:ext cx="728973" cy="483869"/>
            </a:xfrm>
            <a:custGeom>
              <a:avLst/>
              <a:gdLst/>
              <a:ahLst/>
              <a:cxnLst/>
              <a:rect l="l" t="t" r="r" b="b"/>
              <a:pathLst>
                <a:path w="160" h="105" extrusionOk="0">
                  <a:moveTo>
                    <a:pt x="0" y="55"/>
                  </a:moveTo>
                  <a:cubicBezTo>
                    <a:pt x="1" y="55"/>
                    <a:pt x="1" y="56"/>
                    <a:pt x="2" y="56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4" y="63"/>
                  </a:cubicBezTo>
                  <a:cubicBezTo>
                    <a:pt x="25" y="63"/>
                    <a:pt x="26" y="63"/>
                    <a:pt x="27" y="61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8" y="16"/>
                    <a:pt x="52" y="16"/>
                    <a:pt x="56" y="14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61" y="12"/>
                    <a:pt x="63" y="12"/>
                    <a:pt x="66" y="13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7"/>
                    <a:pt x="102" y="29"/>
                    <a:pt x="101" y="29"/>
                  </a:cubicBezTo>
                  <a:cubicBezTo>
                    <a:pt x="99" y="31"/>
                    <a:pt x="97" y="31"/>
                    <a:pt x="94" y="29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6" y="23"/>
                    <a:pt x="75" y="24"/>
                    <a:pt x="75" y="24"/>
                  </a:cubicBezTo>
                  <a:cubicBezTo>
                    <a:pt x="74" y="24"/>
                    <a:pt x="73" y="25"/>
                    <a:pt x="73" y="26"/>
                  </a:cubicBezTo>
                  <a:cubicBezTo>
                    <a:pt x="73" y="26"/>
                    <a:pt x="71" y="35"/>
                    <a:pt x="63" y="39"/>
                  </a:cubicBezTo>
                  <a:cubicBezTo>
                    <a:pt x="59" y="41"/>
                    <a:pt x="53" y="41"/>
                    <a:pt x="46" y="39"/>
                  </a:cubicBezTo>
                  <a:cubicBezTo>
                    <a:pt x="45" y="38"/>
                    <a:pt x="43" y="39"/>
                    <a:pt x="42" y="41"/>
                  </a:cubicBezTo>
                  <a:cubicBezTo>
                    <a:pt x="42" y="43"/>
                    <a:pt x="43" y="44"/>
                    <a:pt x="44" y="45"/>
                  </a:cubicBezTo>
                  <a:cubicBezTo>
                    <a:pt x="48" y="46"/>
                    <a:pt x="52" y="47"/>
                    <a:pt x="55" y="47"/>
                  </a:cubicBezTo>
                  <a:cubicBezTo>
                    <a:pt x="59" y="47"/>
                    <a:pt x="63" y="46"/>
                    <a:pt x="67" y="44"/>
                  </a:cubicBezTo>
                  <a:cubicBezTo>
                    <a:pt x="73" y="41"/>
                    <a:pt x="77" y="35"/>
                    <a:pt x="78" y="31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7" y="37"/>
                    <a:pt x="101" y="37"/>
                    <a:pt x="104" y="35"/>
                  </a:cubicBezTo>
                  <a:cubicBezTo>
                    <a:pt x="110" y="31"/>
                    <a:pt x="110" y="24"/>
                    <a:pt x="110" y="23"/>
                  </a:cubicBezTo>
                  <a:cubicBezTo>
                    <a:pt x="110" y="22"/>
                    <a:pt x="109" y="21"/>
                    <a:pt x="108" y="2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4" y="5"/>
                    <a:pt x="59" y="5"/>
                    <a:pt x="55" y="7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1" y="9"/>
                    <a:pt x="48" y="10"/>
                    <a:pt x="46" y="9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8" y="1"/>
                    <a:pt x="17" y="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lose/>
                  <a:moveTo>
                    <a:pt x="22" y="7"/>
                  </a:moveTo>
                  <a:cubicBezTo>
                    <a:pt x="37" y="12"/>
                    <a:pt x="37" y="12"/>
                    <a:pt x="37" y="12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7" y="51"/>
                    <a:pt x="7" y="51"/>
                    <a:pt x="7" y="51"/>
                  </a:cubicBezTo>
                  <a:lnTo>
                    <a:pt x="22" y="7"/>
                  </a:lnTo>
                  <a:close/>
                  <a:moveTo>
                    <a:pt x="34" y="84"/>
                  </a:moveTo>
                  <a:cubicBezTo>
                    <a:pt x="36" y="88"/>
                    <a:pt x="39" y="89"/>
                    <a:pt x="42" y="90"/>
                  </a:cubicBezTo>
                  <a:cubicBezTo>
                    <a:pt x="42" y="91"/>
                    <a:pt x="43" y="92"/>
                    <a:pt x="43" y="94"/>
                  </a:cubicBezTo>
                  <a:cubicBezTo>
                    <a:pt x="44" y="96"/>
                    <a:pt x="46" y="98"/>
                    <a:pt x="49" y="98"/>
                  </a:cubicBezTo>
                  <a:cubicBezTo>
                    <a:pt x="50" y="99"/>
                    <a:pt x="51" y="99"/>
                    <a:pt x="52" y="99"/>
                  </a:cubicBezTo>
                  <a:cubicBezTo>
                    <a:pt x="53" y="99"/>
                    <a:pt x="55" y="99"/>
                    <a:pt x="56" y="98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58" y="98"/>
                    <a:pt x="58" y="99"/>
                    <a:pt x="58" y="100"/>
                  </a:cubicBezTo>
                  <a:cubicBezTo>
                    <a:pt x="60" y="102"/>
                    <a:pt x="61" y="104"/>
                    <a:pt x="64" y="105"/>
                  </a:cubicBezTo>
                  <a:cubicBezTo>
                    <a:pt x="65" y="105"/>
                    <a:pt x="66" y="105"/>
                    <a:pt x="67" y="105"/>
                  </a:cubicBezTo>
                  <a:cubicBezTo>
                    <a:pt x="68" y="105"/>
                    <a:pt x="70" y="105"/>
                    <a:pt x="71" y="104"/>
                  </a:cubicBezTo>
                  <a:cubicBezTo>
                    <a:pt x="108" y="86"/>
                    <a:pt x="108" y="86"/>
                    <a:pt x="108" y="86"/>
                  </a:cubicBezTo>
                  <a:cubicBezTo>
                    <a:pt x="116" y="82"/>
                    <a:pt x="124" y="77"/>
                    <a:pt x="131" y="71"/>
                  </a:cubicBezTo>
                  <a:cubicBezTo>
                    <a:pt x="139" y="63"/>
                    <a:pt x="139" y="63"/>
                    <a:pt x="139" y="63"/>
                  </a:cubicBezTo>
                  <a:cubicBezTo>
                    <a:pt x="158" y="54"/>
                    <a:pt x="158" y="54"/>
                    <a:pt x="158" y="54"/>
                  </a:cubicBezTo>
                  <a:cubicBezTo>
                    <a:pt x="160" y="53"/>
                    <a:pt x="160" y="51"/>
                    <a:pt x="160" y="5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1"/>
                    <a:pt x="136" y="1"/>
                    <a:pt x="135" y="0"/>
                  </a:cubicBezTo>
                  <a:cubicBezTo>
                    <a:pt x="134" y="0"/>
                    <a:pt x="133" y="0"/>
                    <a:pt x="132" y="1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1" y="11"/>
                    <a:pt x="111" y="13"/>
                    <a:pt x="111" y="14"/>
                  </a:cubicBezTo>
                  <a:cubicBezTo>
                    <a:pt x="133" y="60"/>
                    <a:pt x="133" y="60"/>
                    <a:pt x="133" y="60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0" y="72"/>
                    <a:pt x="113" y="77"/>
                    <a:pt x="105" y="80"/>
                  </a:cubicBezTo>
                  <a:cubicBezTo>
                    <a:pt x="68" y="99"/>
                    <a:pt x="68" y="99"/>
                    <a:pt x="68" y="99"/>
                  </a:cubicBezTo>
                  <a:cubicBezTo>
                    <a:pt x="68" y="99"/>
                    <a:pt x="67" y="99"/>
                    <a:pt x="66" y="99"/>
                  </a:cubicBezTo>
                  <a:cubicBezTo>
                    <a:pt x="65" y="99"/>
                    <a:pt x="65" y="98"/>
                    <a:pt x="64" y="97"/>
                  </a:cubicBezTo>
                  <a:cubicBezTo>
                    <a:pt x="64" y="97"/>
                    <a:pt x="64" y="96"/>
                    <a:pt x="64" y="95"/>
                  </a:cubicBezTo>
                  <a:cubicBezTo>
                    <a:pt x="64" y="94"/>
                    <a:pt x="65" y="94"/>
                    <a:pt x="66" y="93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8" y="82"/>
                    <a:pt x="89" y="80"/>
                    <a:pt x="88" y="79"/>
                  </a:cubicBezTo>
                  <a:cubicBezTo>
                    <a:pt x="87" y="77"/>
                    <a:pt x="85" y="77"/>
                    <a:pt x="84" y="77"/>
                  </a:cubicBezTo>
                  <a:cubicBezTo>
                    <a:pt x="63" y="87"/>
                    <a:pt x="63" y="87"/>
                    <a:pt x="63" y="87"/>
                  </a:cubicBezTo>
                  <a:cubicBezTo>
                    <a:pt x="63" y="87"/>
                    <a:pt x="63" y="87"/>
                    <a:pt x="63" y="87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3"/>
                    <a:pt x="51" y="93"/>
                    <a:pt x="51" y="92"/>
                  </a:cubicBezTo>
                  <a:cubicBezTo>
                    <a:pt x="50" y="92"/>
                    <a:pt x="49" y="92"/>
                    <a:pt x="49" y="91"/>
                  </a:cubicBezTo>
                  <a:cubicBezTo>
                    <a:pt x="49" y="90"/>
                    <a:pt x="49" y="89"/>
                    <a:pt x="49" y="89"/>
                  </a:cubicBezTo>
                  <a:cubicBezTo>
                    <a:pt x="49" y="88"/>
                    <a:pt x="50" y="87"/>
                    <a:pt x="50" y="87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2" y="71"/>
                    <a:pt x="82" y="70"/>
                    <a:pt x="82" y="68"/>
                  </a:cubicBezTo>
                  <a:cubicBezTo>
                    <a:pt x="81" y="66"/>
                    <a:pt x="79" y="66"/>
                    <a:pt x="77" y="66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2" y="84"/>
                    <a:pt x="41" y="83"/>
                    <a:pt x="40" y="81"/>
                  </a:cubicBezTo>
                  <a:cubicBezTo>
                    <a:pt x="39" y="81"/>
                    <a:pt x="39" y="80"/>
                    <a:pt x="40" y="79"/>
                  </a:cubicBezTo>
                  <a:cubicBezTo>
                    <a:pt x="40" y="78"/>
                    <a:pt x="40" y="78"/>
                    <a:pt x="41" y="77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72" y="63"/>
                    <a:pt x="72" y="63"/>
                    <a:pt x="72" y="63"/>
                  </a:cubicBezTo>
                  <a:cubicBezTo>
                    <a:pt x="73" y="62"/>
                    <a:pt x="74" y="60"/>
                    <a:pt x="73" y="58"/>
                  </a:cubicBezTo>
                  <a:cubicBezTo>
                    <a:pt x="72" y="57"/>
                    <a:pt x="70" y="56"/>
                    <a:pt x="69" y="57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40" y="71"/>
                    <a:pt x="39" y="70"/>
                    <a:pt x="38" y="68"/>
                  </a:cubicBezTo>
                  <a:cubicBezTo>
                    <a:pt x="37" y="67"/>
                    <a:pt x="38" y="65"/>
                    <a:pt x="39" y="64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5" y="57"/>
                    <a:pt x="56" y="55"/>
                    <a:pt x="55" y="53"/>
                  </a:cubicBezTo>
                  <a:cubicBezTo>
                    <a:pt x="54" y="52"/>
                    <a:pt x="52" y="51"/>
                    <a:pt x="51" y="52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2" y="61"/>
                    <a:pt x="30" y="67"/>
                    <a:pt x="32" y="71"/>
                  </a:cubicBezTo>
                  <a:cubicBezTo>
                    <a:pt x="33" y="73"/>
                    <a:pt x="34" y="74"/>
                    <a:pt x="35" y="75"/>
                  </a:cubicBezTo>
                  <a:cubicBezTo>
                    <a:pt x="33" y="77"/>
                    <a:pt x="32" y="81"/>
                    <a:pt x="34" y="84"/>
                  </a:cubicBezTo>
                  <a:close/>
                  <a:moveTo>
                    <a:pt x="119" y="15"/>
                  </a:moveTo>
                  <a:cubicBezTo>
                    <a:pt x="132" y="8"/>
                    <a:pt x="132" y="8"/>
                    <a:pt x="132" y="8"/>
                  </a:cubicBezTo>
                  <a:cubicBezTo>
                    <a:pt x="153" y="49"/>
                    <a:pt x="153" y="49"/>
                    <a:pt x="153" y="49"/>
                  </a:cubicBezTo>
                  <a:cubicBezTo>
                    <a:pt x="139" y="56"/>
                    <a:pt x="139" y="56"/>
                    <a:pt x="139" y="56"/>
                  </a:cubicBezTo>
                  <a:lnTo>
                    <a:pt x="119" y="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129" name="Google Shape;129;p5"/>
          <p:cNvGrpSpPr/>
          <p:nvPr/>
        </p:nvGrpSpPr>
        <p:grpSpPr>
          <a:xfrm>
            <a:off x="6674644" y="1382942"/>
            <a:ext cx="1748786" cy="2855034"/>
            <a:chOff x="8899524" y="2343690"/>
            <a:chExt cx="2331715" cy="3806712"/>
          </a:xfrm>
        </p:grpSpPr>
        <p:sp>
          <p:nvSpPr>
            <p:cNvPr id="130" name="Google Shape;130;p5"/>
            <p:cNvSpPr/>
            <p:nvPr/>
          </p:nvSpPr>
          <p:spPr>
            <a:xfrm>
              <a:off x="8899524" y="2343690"/>
              <a:ext cx="2331715" cy="3806712"/>
            </a:xfrm>
            <a:prstGeom prst="rect">
              <a:avLst/>
            </a:prstGeom>
            <a:solidFill>
              <a:srgbClr val="154193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88981" tIns="243000" rIns="135000" bIns="135000" anchor="b" anchorCtr="0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500" dirty="0">
                  <a:solidFill>
                    <a:schemeClr val="lt1"/>
                  </a:solidFill>
                </a:rPr>
                <a:t>A forum for knowledge exchange in dedicated Focus &amp; Discussion groups</a:t>
              </a:r>
              <a:endParaRPr sz="1050" dirty="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9734029" y="2945173"/>
              <a:ext cx="662703" cy="589709"/>
            </a:xfrm>
            <a:custGeom>
              <a:avLst/>
              <a:gdLst/>
              <a:ahLst/>
              <a:cxnLst/>
              <a:rect l="l" t="t" r="r" b="b"/>
              <a:pathLst>
                <a:path w="160" h="141" extrusionOk="0">
                  <a:moveTo>
                    <a:pt x="117" y="74"/>
                  </a:moveTo>
                  <a:cubicBezTo>
                    <a:pt x="115" y="73"/>
                    <a:pt x="113" y="74"/>
                    <a:pt x="113" y="75"/>
                  </a:cubicBezTo>
                  <a:cubicBezTo>
                    <a:pt x="110" y="82"/>
                    <a:pt x="106" y="87"/>
                    <a:pt x="101" y="92"/>
                  </a:cubicBezTo>
                  <a:cubicBezTo>
                    <a:pt x="100" y="92"/>
                    <a:pt x="100" y="93"/>
                    <a:pt x="100" y="94"/>
                  </a:cubicBezTo>
                  <a:cubicBezTo>
                    <a:pt x="100" y="134"/>
                    <a:pt x="100" y="134"/>
                    <a:pt x="100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3" y="120"/>
                  </a:cubicBezTo>
                  <a:cubicBezTo>
                    <a:pt x="42" y="119"/>
                    <a:pt x="42" y="119"/>
                    <a:pt x="41" y="119"/>
                  </a:cubicBezTo>
                  <a:cubicBezTo>
                    <a:pt x="26" y="121"/>
                    <a:pt x="26" y="121"/>
                    <a:pt x="26" y="121"/>
                  </a:cubicBezTo>
                  <a:cubicBezTo>
                    <a:pt x="22" y="121"/>
                    <a:pt x="18" y="118"/>
                    <a:pt x="18" y="113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92"/>
                    <a:pt x="17" y="91"/>
                    <a:pt x="15" y="91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8" y="91"/>
                    <a:pt x="7" y="90"/>
                    <a:pt x="7" y="90"/>
                  </a:cubicBezTo>
                  <a:cubicBezTo>
                    <a:pt x="6" y="89"/>
                    <a:pt x="6" y="88"/>
                    <a:pt x="7" y="8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8" y="65"/>
                    <a:pt x="18" y="65"/>
                    <a:pt x="18" y="64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37"/>
                    <a:pt x="29" y="19"/>
                    <a:pt x="47" y="11"/>
                  </a:cubicBezTo>
                  <a:cubicBezTo>
                    <a:pt x="52" y="8"/>
                    <a:pt x="59" y="7"/>
                    <a:pt x="65" y="6"/>
                  </a:cubicBezTo>
                  <a:cubicBezTo>
                    <a:pt x="67" y="6"/>
                    <a:pt x="69" y="5"/>
                    <a:pt x="68" y="3"/>
                  </a:cubicBezTo>
                  <a:cubicBezTo>
                    <a:pt x="68" y="1"/>
                    <a:pt x="67" y="0"/>
                    <a:pt x="65" y="0"/>
                  </a:cubicBezTo>
                  <a:cubicBezTo>
                    <a:pt x="58" y="0"/>
                    <a:pt x="51" y="2"/>
                    <a:pt x="44" y="5"/>
                  </a:cubicBezTo>
                  <a:cubicBezTo>
                    <a:pt x="24" y="14"/>
                    <a:pt x="12" y="34"/>
                    <a:pt x="12" y="56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0" y="87"/>
                    <a:pt x="0" y="90"/>
                    <a:pt x="1" y="93"/>
                  </a:cubicBezTo>
                  <a:cubicBezTo>
                    <a:pt x="3" y="96"/>
                    <a:pt x="6" y="97"/>
                    <a:pt x="10" y="97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12" y="113"/>
                    <a:pt x="12" y="113"/>
                    <a:pt x="12" y="113"/>
                  </a:cubicBezTo>
                  <a:cubicBezTo>
                    <a:pt x="12" y="121"/>
                    <a:pt x="18" y="128"/>
                    <a:pt x="26" y="128"/>
                  </a:cubicBezTo>
                  <a:cubicBezTo>
                    <a:pt x="26" y="128"/>
                    <a:pt x="26" y="128"/>
                    <a:pt x="26" y="128"/>
                  </a:cubicBezTo>
                  <a:cubicBezTo>
                    <a:pt x="38" y="126"/>
                    <a:pt x="38" y="126"/>
                    <a:pt x="38" y="126"/>
                  </a:cubicBezTo>
                  <a:cubicBezTo>
                    <a:pt x="38" y="137"/>
                    <a:pt x="38" y="137"/>
                    <a:pt x="38" y="137"/>
                  </a:cubicBezTo>
                  <a:cubicBezTo>
                    <a:pt x="38" y="139"/>
                    <a:pt x="39" y="141"/>
                    <a:pt x="41" y="141"/>
                  </a:cubicBezTo>
                  <a:cubicBezTo>
                    <a:pt x="103" y="141"/>
                    <a:pt x="103" y="141"/>
                    <a:pt x="103" y="141"/>
                  </a:cubicBezTo>
                  <a:cubicBezTo>
                    <a:pt x="105" y="141"/>
                    <a:pt x="106" y="139"/>
                    <a:pt x="106" y="137"/>
                  </a:cubicBezTo>
                  <a:cubicBezTo>
                    <a:pt x="106" y="96"/>
                    <a:pt x="106" y="96"/>
                    <a:pt x="106" y="96"/>
                  </a:cubicBezTo>
                  <a:cubicBezTo>
                    <a:pt x="111" y="90"/>
                    <a:pt x="116" y="85"/>
                    <a:pt x="118" y="78"/>
                  </a:cubicBezTo>
                  <a:cubicBezTo>
                    <a:pt x="119" y="76"/>
                    <a:pt x="118" y="74"/>
                    <a:pt x="117" y="74"/>
                  </a:cubicBezTo>
                  <a:close/>
                  <a:moveTo>
                    <a:pt x="147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0" y="0"/>
                    <a:pt x="75" y="6"/>
                    <a:pt x="75" y="13"/>
                  </a:cubicBezTo>
                  <a:cubicBezTo>
                    <a:pt x="75" y="49"/>
                    <a:pt x="75" y="49"/>
                    <a:pt x="75" y="49"/>
                  </a:cubicBezTo>
                  <a:cubicBezTo>
                    <a:pt x="75" y="57"/>
                    <a:pt x="80" y="62"/>
                    <a:pt x="88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92" y="78"/>
                    <a:pt x="93" y="79"/>
                    <a:pt x="94" y="79"/>
                  </a:cubicBezTo>
                  <a:cubicBezTo>
                    <a:pt x="94" y="80"/>
                    <a:pt x="95" y="80"/>
                    <a:pt x="95" y="80"/>
                  </a:cubicBezTo>
                  <a:cubicBezTo>
                    <a:pt x="96" y="80"/>
                    <a:pt x="97" y="79"/>
                    <a:pt x="97" y="79"/>
                  </a:cubicBezTo>
                  <a:cubicBezTo>
                    <a:pt x="115" y="62"/>
                    <a:pt x="115" y="62"/>
                    <a:pt x="115" y="62"/>
                  </a:cubicBezTo>
                  <a:cubicBezTo>
                    <a:pt x="147" y="62"/>
                    <a:pt x="147" y="62"/>
                    <a:pt x="147" y="62"/>
                  </a:cubicBezTo>
                  <a:cubicBezTo>
                    <a:pt x="154" y="62"/>
                    <a:pt x="160" y="56"/>
                    <a:pt x="160" y="49"/>
                  </a:cubicBezTo>
                  <a:cubicBezTo>
                    <a:pt x="160" y="13"/>
                    <a:pt x="160" y="13"/>
                    <a:pt x="160" y="13"/>
                  </a:cubicBezTo>
                  <a:cubicBezTo>
                    <a:pt x="160" y="6"/>
                    <a:pt x="154" y="0"/>
                    <a:pt x="147" y="0"/>
                  </a:cubicBezTo>
                  <a:close/>
                  <a:moveTo>
                    <a:pt x="154" y="49"/>
                  </a:moveTo>
                  <a:cubicBezTo>
                    <a:pt x="154" y="53"/>
                    <a:pt x="151" y="56"/>
                    <a:pt x="147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2" y="56"/>
                    <a:pt x="112" y="56"/>
                    <a:pt x="111" y="57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98" y="57"/>
                    <a:pt x="97" y="56"/>
                    <a:pt x="95" y="56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4" y="56"/>
                    <a:pt x="81" y="53"/>
                    <a:pt x="81" y="49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1" y="9"/>
                    <a:pt x="84" y="6"/>
                    <a:pt x="88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51" y="6"/>
                    <a:pt x="154" y="9"/>
                    <a:pt x="154" y="13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4" y="49"/>
                    <a:pt x="154" y="49"/>
                    <a:pt x="154" y="49"/>
                  </a:cubicBezTo>
                  <a:close/>
                  <a:moveTo>
                    <a:pt x="117" y="27"/>
                  </a:moveTo>
                  <a:cubicBezTo>
                    <a:pt x="120" y="27"/>
                    <a:pt x="121" y="29"/>
                    <a:pt x="121" y="31"/>
                  </a:cubicBezTo>
                  <a:cubicBezTo>
                    <a:pt x="121" y="33"/>
                    <a:pt x="120" y="35"/>
                    <a:pt x="117" y="35"/>
                  </a:cubicBezTo>
                  <a:cubicBezTo>
                    <a:pt x="115" y="35"/>
                    <a:pt x="113" y="33"/>
                    <a:pt x="113" y="31"/>
                  </a:cubicBezTo>
                  <a:cubicBezTo>
                    <a:pt x="113" y="29"/>
                    <a:pt x="115" y="27"/>
                    <a:pt x="117" y="27"/>
                  </a:cubicBezTo>
                  <a:close/>
                  <a:moveTo>
                    <a:pt x="132" y="27"/>
                  </a:moveTo>
                  <a:cubicBezTo>
                    <a:pt x="134" y="27"/>
                    <a:pt x="136" y="29"/>
                    <a:pt x="136" y="31"/>
                  </a:cubicBezTo>
                  <a:cubicBezTo>
                    <a:pt x="136" y="33"/>
                    <a:pt x="134" y="35"/>
                    <a:pt x="132" y="35"/>
                  </a:cubicBezTo>
                  <a:cubicBezTo>
                    <a:pt x="130" y="35"/>
                    <a:pt x="128" y="33"/>
                    <a:pt x="128" y="31"/>
                  </a:cubicBezTo>
                  <a:cubicBezTo>
                    <a:pt x="128" y="29"/>
                    <a:pt x="130" y="27"/>
                    <a:pt x="132" y="27"/>
                  </a:cubicBezTo>
                  <a:close/>
                  <a:moveTo>
                    <a:pt x="103" y="27"/>
                  </a:moveTo>
                  <a:cubicBezTo>
                    <a:pt x="105" y="27"/>
                    <a:pt x="107" y="29"/>
                    <a:pt x="107" y="31"/>
                  </a:cubicBezTo>
                  <a:cubicBezTo>
                    <a:pt x="107" y="33"/>
                    <a:pt x="105" y="35"/>
                    <a:pt x="103" y="35"/>
                  </a:cubicBezTo>
                  <a:cubicBezTo>
                    <a:pt x="100" y="35"/>
                    <a:pt x="99" y="33"/>
                    <a:pt x="99" y="31"/>
                  </a:cubicBezTo>
                  <a:cubicBezTo>
                    <a:pt x="99" y="29"/>
                    <a:pt x="100" y="27"/>
                    <a:pt x="103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5" name="Google Shape;62;p14">
            <a:extLst>
              <a:ext uri="{FF2B5EF4-FFF2-40B4-BE49-F238E27FC236}">
                <a16:creationId xmlns:a16="http://schemas.microsoft.com/office/drawing/2014/main" id="{DC1DC818-FDB5-106C-5256-B97976A455EF}"/>
              </a:ext>
            </a:extLst>
          </p:cNvPr>
          <p:cNvSpPr txBox="1">
            <a:spLocks/>
          </p:cNvSpPr>
          <p:nvPr/>
        </p:nvSpPr>
        <p:spPr>
          <a:xfrm>
            <a:off x="311700" y="376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i="1" dirty="0">
                <a:latin typeface="Calibri"/>
                <a:ea typeface="Calibri"/>
                <a:cs typeface="Calibri"/>
                <a:sym typeface="Calibri"/>
              </a:rPr>
              <a:t>What we offer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 txBox="1"/>
          <p:nvPr/>
        </p:nvSpPr>
        <p:spPr>
          <a:xfrm>
            <a:off x="619720" y="1306255"/>
            <a:ext cx="3437100" cy="307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162000" bIns="27000" anchor="t" anchorCtr="0">
            <a:spAutoFit/>
          </a:bodyPr>
          <a:lstStyle/>
          <a:p>
            <a:pPr marL="342900" indent="-257175">
              <a:buSzPts val="1800"/>
              <a:buChar char="-"/>
            </a:pPr>
            <a:r>
              <a:rPr lang="en-US" dirty="0">
                <a:solidFill>
                  <a:srgbClr val="151B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cases from </a:t>
            </a:r>
            <a:r>
              <a:rPr lang="en-US" b="1" dirty="0">
                <a:solidFill>
                  <a:srgbClr val="00A3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climate- neutral and </a:t>
            </a:r>
            <a:r>
              <a:rPr lang="en-US" b="1" u="sng" dirty="0">
                <a:solidFill>
                  <a:srgbClr val="00A3D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Smart City projects</a:t>
            </a:r>
            <a:r>
              <a:rPr lang="en-US" dirty="0">
                <a:solidFill>
                  <a:srgbClr val="00A3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dirty="0">
              <a:solidFill>
                <a:srgbClr val="00A3D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57175">
              <a:buSzPts val="1800"/>
              <a:buChar char="-"/>
            </a:pPr>
            <a:r>
              <a:rPr lang="en-US" dirty="0">
                <a:solidFill>
                  <a:srgbClr val="151B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in the </a:t>
            </a:r>
            <a:r>
              <a:rPr lang="en-US" b="1" u="sng" dirty="0">
                <a:solidFill>
                  <a:srgbClr val="00A3D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Self-Reporting Tool</a:t>
            </a:r>
            <a:endParaRPr dirty="0">
              <a:solidFill>
                <a:srgbClr val="00A3D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dirty="0">
              <a:solidFill>
                <a:srgbClr val="151B4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dirty="0">
              <a:solidFill>
                <a:srgbClr val="151B4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57175">
              <a:buSzPts val="1800"/>
              <a:buChar char="-"/>
            </a:pPr>
            <a:r>
              <a:rPr lang="en-US" b="1" u="sng" dirty="0">
                <a:solidFill>
                  <a:srgbClr val="00A3D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Solution booklets</a:t>
            </a:r>
            <a:endParaRPr dirty="0">
              <a:solidFill>
                <a:srgbClr val="00A3D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dirty="0">
              <a:solidFill>
                <a:srgbClr val="151B4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dirty="0">
              <a:solidFill>
                <a:srgbClr val="151B4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57175">
              <a:buSzPts val="1800"/>
              <a:buChar char="-"/>
            </a:pPr>
            <a:r>
              <a:rPr lang="en-US" b="1" u="sng" dirty="0">
                <a:solidFill>
                  <a:srgbClr val="00A3D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Policy papers</a:t>
            </a:r>
            <a:endParaRPr dirty="0">
              <a:solidFill>
                <a:srgbClr val="00A3D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dirty="0">
              <a:solidFill>
                <a:srgbClr val="151B4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dirty="0">
              <a:solidFill>
                <a:srgbClr val="151B4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57175">
              <a:buSzPts val="1800"/>
              <a:buChar char="-"/>
            </a:pPr>
            <a:r>
              <a:rPr lang="en-US" b="1" u="sng" dirty="0">
                <a:solidFill>
                  <a:srgbClr val="00A3D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Fully integrated Wiki</a:t>
            </a:r>
            <a:r>
              <a:rPr lang="en-US" dirty="0">
                <a:solidFill>
                  <a:srgbClr val="00A3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dirty="0">
              <a:solidFill>
                <a:srgbClr val="00A3D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9" name="Google Shape;139;p7" descr="Graphical user interface, website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/>
          <a:stretch/>
        </p:blipFill>
        <p:spPr>
          <a:xfrm>
            <a:off x="4777061" y="1592306"/>
            <a:ext cx="3747219" cy="234032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99000">
                <a:srgbClr val="000000">
                  <a:alpha val="20000"/>
                </a:srgbClr>
              </a:gs>
              <a:gs pos="100000">
                <a:srgbClr val="000000">
                  <a:alpha val="20000"/>
                </a:srgbClr>
              </a:gs>
            </a:gsLst>
            <a:lin ang="5400000" scaled="0"/>
          </a:gradFill>
          <a:ln>
            <a:noFill/>
          </a:ln>
        </p:spPr>
      </p:pic>
      <p:sp>
        <p:nvSpPr>
          <p:cNvPr id="4" name="Google Shape;62;p14">
            <a:extLst>
              <a:ext uri="{FF2B5EF4-FFF2-40B4-BE49-F238E27FC236}">
                <a16:creationId xmlns:a16="http://schemas.microsoft.com/office/drawing/2014/main" id="{0D7356D5-0198-C7B3-C83F-C019ADE97F84}"/>
              </a:ext>
            </a:extLst>
          </p:cNvPr>
          <p:cNvSpPr txBox="1">
            <a:spLocks/>
          </p:cNvSpPr>
          <p:nvPr/>
        </p:nvSpPr>
        <p:spPr>
          <a:xfrm>
            <a:off x="311700" y="376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i="1" dirty="0">
                <a:latin typeface="Calibri"/>
                <a:ea typeface="Calibri"/>
                <a:cs typeface="Calibri"/>
                <a:sym typeface="Calibri"/>
              </a:rPr>
              <a:t>Our knowledge hub – the website</a:t>
            </a:r>
          </a:p>
        </p:txBody>
      </p:sp>
      <p:pic>
        <p:nvPicPr>
          <p:cNvPr id="8" name="Google Shape;27;p2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74A1A66-8000-12D2-B620-F0BF04F5F3D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21257" y="64505"/>
            <a:ext cx="1026762" cy="1148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7">
      <a:dk1>
        <a:srgbClr val="00636C"/>
      </a:dk1>
      <a:lt1>
        <a:srgbClr val="FFFFFF"/>
      </a:lt1>
      <a:dk2>
        <a:srgbClr val="595959"/>
      </a:dk2>
      <a:lt2>
        <a:srgbClr val="EEEEEE"/>
      </a:lt2>
      <a:accent1>
        <a:srgbClr val="9DDCE3"/>
      </a:accent1>
      <a:accent2>
        <a:srgbClr val="B0D776"/>
      </a:accent2>
      <a:accent3>
        <a:srgbClr val="00636C"/>
      </a:accent3>
      <a:accent4>
        <a:srgbClr val="FEE142"/>
      </a:accent4>
      <a:accent5>
        <a:srgbClr val="9DDCE3"/>
      </a:accent5>
      <a:accent6>
        <a:srgbClr val="B0D776"/>
      </a:accent6>
      <a:hlink>
        <a:srgbClr val="9DDCE3"/>
      </a:hlink>
      <a:folHlink>
        <a:srgbClr val="9DDC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68C4324E29C45B97C9D4823AB19AB" ma:contentTypeVersion="24" ma:contentTypeDescription="Create a new document." ma:contentTypeScope="" ma:versionID="96c222dc065e9d05aed0e7a26141afc2">
  <xsd:schema xmlns:xsd="http://www.w3.org/2001/XMLSchema" xmlns:xs="http://www.w3.org/2001/XMLSchema" xmlns:p="http://schemas.microsoft.com/office/2006/metadata/properties" xmlns:ns2="8bcd4ad3-1aa4-4ef8-90e9-1d0e10888239" xmlns:ns3="42396945-223b-4e5d-935c-fff3f17b2663" targetNamespace="http://schemas.microsoft.com/office/2006/metadata/properties" ma:root="true" ma:fieldsID="5d3fef669e20bc7406e6d5caea7e171d" ns2:_="" ns3:_="">
    <xsd:import namespace="8bcd4ad3-1aa4-4ef8-90e9-1d0e10888239"/>
    <xsd:import namespace="42396945-223b-4e5d-935c-fff3f17b2663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Technology" minOccurs="0"/>
                <xsd:element ref="ns2:User_x0020_Type" minOccurs="0"/>
                <xsd:element ref="ns2:Sector_x0020_of_x0020_application" minOccurs="0"/>
                <xsd:element ref="ns3:MediaServiceMetadata" minOccurs="0"/>
                <xsd:element ref="ns3:MediaServiceFastMetadata" minOccurs="0"/>
                <xsd:element ref="ns2:Project_x0020_Typ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d4ad3-1aa4-4ef8-90e9-1d0e10888239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default="Enter Choice #1" ma:format="Dropdown" ma:internalName="Project">
      <xsd:simpleType>
        <xsd:restriction base="dms:Choice">
          <xsd:enumeration value="Enter Choice #1"/>
          <xsd:enumeration value="Enter Choice #2"/>
          <xsd:enumeration value="Enter Choice #3"/>
        </xsd:restriction>
      </xsd:simpleType>
    </xsd:element>
    <xsd:element name="Technology" ma:index="9" nillable="true" ma:displayName="Technology" ma:default="EO" ma:internalName="Technolog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O"/>
                    <xsd:enumeration value="Integrated"/>
                    <xsd:enumeration value="NAV"/>
                    <xsd:enumeration value="N/A"/>
                    <xsd:enumeration value="Sat. Com."/>
                  </xsd:restriction>
                </xsd:simpleType>
              </xsd:element>
            </xsd:sequence>
          </xsd:extension>
        </xsd:complexContent>
      </xsd:complexType>
    </xsd:element>
    <xsd:element name="User_x0020_Type" ma:index="10" nillable="true" ma:displayName="User Type" ma:default="Private" ma:format="Dropdown" ma:internalName="User_x0020_Type">
      <xsd:simpleType>
        <xsd:restriction base="dms:Choice">
          <xsd:enumeration value="Private"/>
          <xsd:enumeration value="Public"/>
          <xsd:enumeration value="N/A"/>
        </xsd:restriction>
      </xsd:simpleType>
    </xsd:element>
    <xsd:element name="Sector_x0020_of_x0020_application" ma:index="11" nillable="true" ma:displayName="Primary Field of Application" ma:default="Energy" ma:format="Dropdown" ma:internalName="Sector_x0020_of_x0020_application">
      <xsd:simpleType>
        <xsd:restriction base="dms:Choice">
          <xsd:enumeration value="Agriculture"/>
          <xsd:enumeration value="Climate"/>
          <xsd:enumeration value="Communication"/>
          <xsd:enumeration value="Culture"/>
          <xsd:enumeration value="Energy"/>
          <xsd:enumeration value="Environment"/>
          <xsd:enumeration value="Health"/>
          <xsd:enumeration value="Infrastructure"/>
          <xsd:enumeration value="Mobility"/>
          <xsd:enumeration value="N/A"/>
          <xsd:enumeration value="Risk management"/>
          <xsd:enumeration value="Smart cities"/>
          <xsd:enumeration value="Sport"/>
          <xsd:enumeration value="Tourism"/>
          <xsd:enumeration value="Water"/>
        </xsd:restriction>
      </xsd:simpleType>
    </xsd:element>
    <xsd:element name="Project_x0020_Type" ma:index="14" nillable="true" ma:displayName="Project Type" ma:default="Parlament" ma:format="Dropdown" ma:internalName="Project_x0020_Type">
      <xsd:simpleType>
        <xsd:restriction base="dms:Choice">
          <xsd:enumeration value="Parlament"/>
          <xsd:enumeration value="Peugeot"/>
          <xsd:enumeration value="Citroen"/>
          <xsd:enumeration value="Opel"/>
        </xsd:restriction>
      </xsd:simpleType>
    </xsd:element>
    <xsd:element name="TaxCatchAll" ma:index="25" nillable="true" ma:displayName="Taxonomy Catch All Column" ma:hidden="true" ma:list="{704346b6-993b-4dc7-b509-c6c6483c5d0a}" ma:internalName="TaxCatchAll" ma:showField="CatchAllData" ma:web="8bcd4ad3-1aa4-4ef8-90e9-1d0e108882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96945-223b-4e5d-935c-fff3f17b26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abb5474-733f-4914-9749-aa5bb57b21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_x0020_Type xmlns="8bcd4ad3-1aa4-4ef8-90e9-1d0e10888239">Parlament</Project_x0020_Type>
    <TaxCatchAll xmlns="8bcd4ad3-1aa4-4ef8-90e9-1d0e10888239" xsi:nil="true"/>
    <Sector_x0020_of_x0020_application xmlns="8bcd4ad3-1aa4-4ef8-90e9-1d0e10888239">Energy</Sector_x0020_of_x0020_application>
    <User_x0020_Type xmlns="8bcd4ad3-1aa4-4ef8-90e9-1d0e10888239">Private</User_x0020_Type>
    <Project xmlns="8bcd4ad3-1aa4-4ef8-90e9-1d0e10888239">Enter Choice #1</Project>
    <Technology xmlns="8bcd4ad3-1aa4-4ef8-90e9-1d0e10888239">
      <Value>EO</Value>
    </Technology>
    <lcf76f155ced4ddcb4097134ff3c332f xmlns="42396945-223b-4e5d-935c-fff3f17b266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44E426F-5B33-4965-AF7C-11E55F52DC9E}"/>
</file>

<file path=customXml/itemProps2.xml><?xml version="1.0" encoding="utf-8"?>
<ds:datastoreItem xmlns:ds="http://schemas.openxmlformats.org/officeDocument/2006/customXml" ds:itemID="{049D08AE-4882-4F44-A2D8-DE26C53FA33E}"/>
</file>

<file path=customXml/itemProps3.xml><?xml version="1.0" encoding="utf-8"?>
<ds:datastoreItem xmlns:ds="http://schemas.openxmlformats.org/officeDocument/2006/customXml" ds:itemID="{0218761E-4470-45CF-B0BD-B749F50CB4C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714</Words>
  <Application>Microsoft Office PowerPoint</Application>
  <PresentationFormat>Bildschirmpräsentation (16:9)</PresentationFormat>
  <Paragraphs>118</Paragraphs>
  <Slides>15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5" baseType="lpstr">
      <vt:lpstr>Noto Sans</vt:lpstr>
      <vt:lpstr>Roboto</vt:lpstr>
      <vt:lpstr>Calibri</vt:lpstr>
      <vt:lpstr>Lato</vt:lpstr>
      <vt:lpstr>Verdana</vt:lpstr>
      <vt:lpstr>Arial</vt:lpstr>
      <vt:lpstr>Montserrat</vt:lpstr>
      <vt:lpstr>Gill Sans</vt:lpstr>
      <vt:lpstr>Simple Light</vt:lpstr>
      <vt:lpstr>Custom Design</vt:lpstr>
      <vt:lpstr>PowerPoint-Präsentation</vt:lpstr>
      <vt:lpstr>What is ICLEI?</vt:lpstr>
      <vt:lpstr>A NETWORK OF LOCAL GOVERNMENTS COMMITTED TO SUSTAINABLE URBAN DEVELOPMENT</vt:lpstr>
      <vt:lpstr>PowerPoint-Präsentation</vt:lpstr>
      <vt:lpstr>OUR THEMATIC AREAS</vt:lpstr>
      <vt:lpstr>What is the Smart Cities Marketplace?</vt:lpstr>
      <vt:lpstr>PowerPoint-Präsentation</vt:lpstr>
      <vt:lpstr>PowerPoint-Präsentation</vt:lpstr>
      <vt:lpstr>PowerPoint-Präsentation</vt:lpstr>
      <vt:lpstr>PowerPoint-Präsentation</vt:lpstr>
      <vt:lpstr>The Geospatial Tools for Cities Focus Group</vt:lpstr>
      <vt:lpstr>Why are geospatial tools important for cities?</vt:lpstr>
      <vt:lpstr>PowerPoint-Präsentation</vt:lpstr>
      <vt:lpstr>PowerPoint-Präsentation</vt:lpstr>
      <vt:lpstr>Join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Julen Imana</cp:lastModifiedBy>
  <cp:revision>15</cp:revision>
  <dcterms:modified xsi:type="dcterms:W3CDTF">2024-12-14T16:29:19Z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0x010100FC268C4324E29C45B97C9D4823AB19AB</vt:lpwstr>
  </property>
</Properties>
</file>