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1.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276" r:id="rId5"/>
    <p:sldId id="281" r:id="rId6"/>
    <p:sldId id="266" r:id="rId7"/>
    <p:sldId id="314" r:id="rId8"/>
    <p:sldId id="277" r:id="rId9"/>
    <p:sldId id="336" r:id="rId10"/>
    <p:sldId id="288" r:id="rId11"/>
    <p:sldId id="289" r:id="rId12"/>
    <p:sldId id="303" r:id="rId13"/>
    <p:sldId id="285" r:id="rId14"/>
    <p:sldId id="304" r:id="rId15"/>
    <p:sldId id="307" r:id="rId16"/>
    <p:sldId id="306" r:id="rId17"/>
    <p:sldId id="308" r:id="rId18"/>
    <p:sldId id="287" r:id="rId19"/>
    <p:sldId id="309" r:id="rId20"/>
    <p:sldId id="312" r:id="rId21"/>
    <p:sldId id="313" r:id="rId22"/>
    <p:sldId id="316" r:id="rId23"/>
    <p:sldId id="317" r:id="rId24"/>
    <p:sldId id="319" r:id="rId25"/>
    <p:sldId id="337" r:id="rId26"/>
    <p:sldId id="320" r:id="rId27"/>
    <p:sldId id="332" r:id="rId28"/>
    <p:sldId id="333" r:id="rId29"/>
    <p:sldId id="323" r:id="rId30"/>
    <p:sldId id="322" r:id="rId31"/>
    <p:sldId id="324" r:id="rId32"/>
    <p:sldId id="328" r:id="rId33"/>
    <p:sldId id="329" r:id="rId34"/>
    <p:sldId id="330" r:id="rId35"/>
    <p:sldId id="331" r:id="rId36"/>
    <p:sldId id="334" r:id="rId37"/>
    <p:sldId id="335" r:id="rId38"/>
    <p:sldId id="27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REIRA AGRELA GONCALVES Andre (JRC-ISPRA-EXT)" initials="MAGA(" lastIdx="1" clrIdx="0">
    <p:extLst>
      <p:ext uri="{19B8F6BF-5375-455C-9EA6-DF929625EA0E}">
        <p15:presenceInfo xmlns:p15="http://schemas.microsoft.com/office/powerpoint/2012/main" userId="S-1-5-21-1606980848-2025429265-839522115-14070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404040"/>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6" autoAdjust="0"/>
    <p:restoredTop sz="79143" autoAdjust="0"/>
  </p:normalViewPr>
  <p:slideViewPr>
    <p:cSldViewPr snapToGrid="0">
      <p:cViewPr varScale="1">
        <p:scale>
          <a:sx n="53" d="100"/>
          <a:sy n="53" d="100"/>
        </p:scale>
        <p:origin x="1140" y="32"/>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5-11T19:54:48.687" idx="1">
    <p:pos x="10" y="1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8CBAA4-C29D-4D97-90AC-872EA148BC59}" type="datetimeFigureOut">
              <a:rPr lang="en-IE" smtClean="0"/>
              <a:t>13/05/2024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9B3893-A393-4BDC-9E77-2C7D1E2603E2}" type="slidenum">
              <a:rPr lang="en-IE" smtClean="0"/>
              <a:t>‹#›</a:t>
            </a:fld>
            <a:endParaRPr lang="en-IE"/>
          </a:p>
        </p:txBody>
      </p:sp>
    </p:spTree>
    <p:extLst>
      <p:ext uri="{BB962C8B-B14F-4D97-AF65-F5344CB8AC3E}">
        <p14:creationId xmlns:p14="http://schemas.microsoft.com/office/powerpoint/2010/main" val="280246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onfluence.ecmwf.int/display/CEMS/GloFAS+Meteorological+Products+Overview"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confluence.ecmwf.int/display/CEMS/GloFAS+Reporting+Points"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confluence.ecmwf.int/display/CEMS/GloFAS+Threshold+Level+Exceedance"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Pick either this slide or slide 5.</a:t>
            </a:r>
          </a:p>
        </p:txBody>
      </p:sp>
      <p:sp>
        <p:nvSpPr>
          <p:cNvPr id="4" name="Slide Number Placeholder 3"/>
          <p:cNvSpPr>
            <a:spLocks noGrp="1"/>
          </p:cNvSpPr>
          <p:nvPr>
            <p:ph type="sldNum" sz="quarter" idx="10"/>
          </p:nvPr>
        </p:nvSpPr>
        <p:spPr/>
        <p:txBody>
          <a:bodyPr/>
          <a:lstStyle/>
          <a:p>
            <a:fld id="{E39B3893-A393-4BDC-9E77-2C7D1E2603E2}" type="slidenum">
              <a:rPr lang="en-IE" smtClean="0"/>
              <a:t>4</a:t>
            </a:fld>
            <a:endParaRPr lang="en-IE"/>
          </a:p>
        </p:txBody>
      </p:sp>
    </p:spTree>
    <p:extLst>
      <p:ext uri="{BB962C8B-B14F-4D97-AF65-F5344CB8AC3E}">
        <p14:creationId xmlns:p14="http://schemas.microsoft.com/office/powerpoint/2010/main" val="1364068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RM quick overview,</a:t>
            </a:r>
            <a:r>
              <a:rPr lang="en-GB" baseline="0" dirty="0"/>
              <a:t> with an example in Portugal.</a:t>
            </a:r>
            <a:endParaRPr lang="en-GB" dirty="0"/>
          </a:p>
        </p:txBody>
      </p:sp>
      <p:sp>
        <p:nvSpPr>
          <p:cNvPr id="4" name="Slide Number Placeholder 3"/>
          <p:cNvSpPr>
            <a:spLocks noGrp="1"/>
          </p:cNvSpPr>
          <p:nvPr>
            <p:ph type="sldNum" sz="quarter" idx="10"/>
          </p:nvPr>
        </p:nvSpPr>
        <p:spPr/>
        <p:txBody>
          <a:bodyPr/>
          <a:lstStyle/>
          <a:p>
            <a:fld id="{E39B3893-A393-4BDC-9E77-2C7D1E2603E2}" type="slidenum">
              <a:rPr lang="en-IE" smtClean="0"/>
              <a:t>14</a:t>
            </a:fld>
            <a:endParaRPr lang="en-IE"/>
          </a:p>
        </p:txBody>
      </p:sp>
    </p:spTree>
    <p:extLst>
      <p:ext uri="{BB962C8B-B14F-4D97-AF65-F5344CB8AC3E}">
        <p14:creationId xmlns:p14="http://schemas.microsoft.com/office/powerpoint/2010/main" val="3430343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RM standard activation process.</a:t>
            </a:r>
          </a:p>
        </p:txBody>
      </p:sp>
      <p:sp>
        <p:nvSpPr>
          <p:cNvPr id="4" name="Slide Number Placeholder 3"/>
          <p:cNvSpPr>
            <a:spLocks noGrp="1"/>
          </p:cNvSpPr>
          <p:nvPr>
            <p:ph type="sldNum" sz="quarter" idx="10"/>
          </p:nvPr>
        </p:nvSpPr>
        <p:spPr/>
        <p:txBody>
          <a:bodyPr/>
          <a:lstStyle/>
          <a:p>
            <a:fld id="{E39B3893-A393-4BDC-9E77-2C7D1E2603E2}" type="slidenum">
              <a:rPr lang="en-IE" smtClean="0"/>
              <a:t>15</a:t>
            </a:fld>
            <a:endParaRPr lang="en-IE"/>
          </a:p>
        </p:txBody>
      </p:sp>
    </p:spTree>
    <p:extLst>
      <p:ext uri="{BB962C8B-B14F-4D97-AF65-F5344CB8AC3E}">
        <p14:creationId xmlns:p14="http://schemas.microsoft.com/office/powerpoint/2010/main" val="3651058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RRM quick overview,</a:t>
            </a:r>
            <a:r>
              <a:rPr lang="en-GB" baseline="0" dirty="0"/>
              <a:t> with an example in Portugal.</a:t>
            </a:r>
            <a:endParaRPr lang="en-GB" dirty="0"/>
          </a:p>
          <a:p>
            <a:endParaRPr lang="en-GB" dirty="0"/>
          </a:p>
        </p:txBody>
      </p:sp>
      <p:sp>
        <p:nvSpPr>
          <p:cNvPr id="4" name="Slide Number Placeholder 3"/>
          <p:cNvSpPr>
            <a:spLocks noGrp="1"/>
          </p:cNvSpPr>
          <p:nvPr>
            <p:ph type="sldNum" sz="quarter" idx="10"/>
          </p:nvPr>
        </p:nvSpPr>
        <p:spPr/>
        <p:txBody>
          <a:bodyPr/>
          <a:lstStyle/>
          <a:p>
            <a:fld id="{E39B3893-A393-4BDC-9E77-2C7D1E2603E2}" type="slidenum">
              <a:rPr lang="en-IE" smtClean="0"/>
              <a:t>16</a:t>
            </a:fld>
            <a:endParaRPr lang="en-IE"/>
          </a:p>
        </p:txBody>
      </p:sp>
    </p:spTree>
    <p:extLst>
      <p:ext uri="{BB962C8B-B14F-4D97-AF65-F5344CB8AC3E}">
        <p14:creationId xmlns:p14="http://schemas.microsoft.com/office/powerpoint/2010/main" val="616696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RRM quick overview,</a:t>
            </a:r>
            <a:r>
              <a:rPr lang="en-GB" baseline="0" dirty="0"/>
              <a:t> with an example in Portugal.</a:t>
            </a:r>
            <a:endParaRPr lang="en-GB" dirty="0"/>
          </a:p>
        </p:txBody>
      </p:sp>
      <p:sp>
        <p:nvSpPr>
          <p:cNvPr id="4" name="Slide Number Placeholder 3"/>
          <p:cNvSpPr>
            <a:spLocks noGrp="1"/>
          </p:cNvSpPr>
          <p:nvPr>
            <p:ph type="sldNum" sz="quarter" idx="10"/>
          </p:nvPr>
        </p:nvSpPr>
        <p:spPr/>
        <p:txBody>
          <a:bodyPr/>
          <a:lstStyle/>
          <a:p>
            <a:fld id="{E39B3893-A393-4BDC-9E77-2C7D1E2603E2}" type="slidenum">
              <a:rPr lang="en-IE" smtClean="0"/>
              <a:t>17</a:t>
            </a:fld>
            <a:endParaRPr lang="en-IE"/>
          </a:p>
        </p:txBody>
      </p:sp>
    </p:spTree>
    <p:extLst>
      <p:ext uri="{BB962C8B-B14F-4D97-AF65-F5344CB8AC3E}">
        <p14:creationId xmlns:p14="http://schemas.microsoft.com/office/powerpoint/2010/main" val="4048661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RRM quick overview,</a:t>
            </a:r>
            <a:r>
              <a:rPr lang="en-GB" baseline="0" dirty="0"/>
              <a:t> with an example in Portugal.</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E39B3893-A393-4BDC-9E77-2C7D1E2603E2}" type="slidenum">
              <a:rPr lang="en-IE" smtClean="0"/>
              <a:t>18</a:t>
            </a:fld>
            <a:endParaRPr lang="en-IE"/>
          </a:p>
        </p:txBody>
      </p:sp>
    </p:spTree>
    <p:extLst>
      <p:ext uri="{BB962C8B-B14F-4D97-AF65-F5344CB8AC3E}">
        <p14:creationId xmlns:p14="http://schemas.microsoft.com/office/powerpoint/2010/main" val="3812327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 using numbers</a:t>
            </a:r>
            <a:r>
              <a:rPr lang="en-GB" baseline="0" dirty="0"/>
              <a:t> only to facilitate the audience’s understanding. In this case, drought and wildfires are the most frequent in Portugal so I’m presenting them first.</a:t>
            </a:r>
            <a:endParaRPr lang="en-GB" dirty="0"/>
          </a:p>
        </p:txBody>
      </p:sp>
      <p:sp>
        <p:nvSpPr>
          <p:cNvPr id="4" name="Slide Number Placeholder 3"/>
          <p:cNvSpPr>
            <a:spLocks noGrp="1"/>
          </p:cNvSpPr>
          <p:nvPr>
            <p:ph type="sldNum" sz="quarter" idx="10"/>
          </p:nvPr>
        </p:nvSpPr>
        <p:spPr/>
        <p:txBody>
          <a:bodyPr/>
          <a:lstStyle/>
          <a:p>
            <a:fld id="{E39B3893-A393-4BDC-9E77-2C7D1E2603E2}" type="slidenum">
              <a:rPr lang="en-IE" smtClean="0"/>
              <a:t>19</a:t>
            </a:fld>
            <a:endParaRPr lang="en-IE"/>
          </a:p>
        </p:txBody>
      </p:sp>
    </p:spTree>
    <p:extLst>
      <p:ext uri="{BB962C8B-B14F-4D97-AF65-F5344CB8AC3E}">
        <p14:creationId xmlns:p14="http://schemas.microsoft.com/office/powerpoint/2010/main" val="1165625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Invite users to follow the page “drought</a:t>
            </a:r>
            <a:r>
              <a:rPr lang="en-GB" baseline="0" dirty="0"/>
              <a:t> in Europe” for an updated assessment on the drought situation in Europe.</a:t>
            </a:r>
            <a:endParaRPr lang="en-GB" dirty="0"/>
          </a:p>
        </p:txBody>
      </p:sp>
      <p:sp>
        <p:nvSpPr>
          <p:cNvPr id="4" name="Slide Number Placeholder 3"/>
          <p:cNvSpPr>
            <a:spLocks noGrp="1"/>
          </p:cNvSpPr>
          <p:nvPr>
            <p:ph type="sldNum" sz="quarter" idx="10"/>
          </p:nvPr>
        </p:nvSpPr>
        <p:spPr/>
        <p:txBody>
          <a:bodyPr/>
          <a:lstStyle/>
          <a:p>
            <a:fld id="{E39B3893-A393-4BDC-9E77-2C7D1E2603E2}" type="slidenum">
              <a:rPr lang="en-IE" smtClean="0"/>
              <a:t>20</a:t>
            </a:fld>
            <a:endParaRPr lang="en-IE"/>
          </a:p>
        </p:txBody>
      </p:sp>
    </p:spTree>
    <p:extLst>
      <p:ext uri="{BB962C8B-B14F-4D97-AF65-F5344CB8AC3E}">
        <p14:creationId xmlns:p14="http://schemas.microsoft.com/office/powerpoint/2010/main" val="1689166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CDI is a key product from EDO/GDO. It includes soil</a:t>
            </a:r>
            <a:r>
              <a:rPr lang="en-GB" baseline="0" dirty="0"/>
              <a:t> moisture, precipitation and vegetation health (+ crop and snow masks).</a:t>
            </a:r>
            <a:endParaRPr lang="en-GB" dirty="0"/>
          </a:p>
        </p:txBody>
      </p:sp>
      <p:sp>
        <p:nvSpPr>
          <p:cNvPr id="4" name="Slide Number Placeholder 3"/>
          <p:cNvSpPr>
            <a:spLocks noGrp="1"/>
          </p:cNvSpPr>
          <p:nvPr>
            <p:ph type="sldNum" sz="quarter" idx="10"/>
          </p:nvPr>
        </p:nvSpPr>
        <p:spPr/>
        <p:txBody>
          <a:bodyPr/>
          <a:lstStyle/>
          <a:p>
            <a:fld id="{E39B3893-A393-4BDC-9E77-2C7D1E2603E2}" type="slidenum">
              <a:rPr lang="en-IE" smtClean="0"/>
              <a:t>21</a:t>
            </a:fld>
            <a:endParaRPr lang="en-IE"/>
          </a:p>
        </p:txBody>
      </p:sp>
    </p:spTree>
    <p:extLst>
      <p:ext uri="{BB962C8B-B14F-4D97-AF65-F5344CB8AC3E}">
        <p14:creationId xmlns:p14="http://schemas.microsoft.com/office/powerpoint/2010/main" val="4231855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 points resulting from the work</a:t>
            </a:r>
            <a:r>
              <a:rPr lang="en-GB" baseline="0" dirty="0"/>
              <a:t> of EDO/GDO.</a:t>
            </a:r>
            <a:endParaRPr lang="en-GB" dirty="0"/>
          </a:p>
        </p:txBody>
      </p:sp>
      <p:sp>
        <p:nvSpPr>
          <p:cNvPr id="4" name="Slide Number Placeholder 3"/>
          <p:cNvSpPr>
            <a:spLocks noGrp="1"/>
          </p:cNvSpPr>
          <p:nvPr>
            <p:ph type="sldNum" sz="quarter" idx="10"/>
          </p:nvPr>
        </p:nvSpPr>
        <p:spPr/>
        <p:txBody>
          <a:bodyPr/>
          <a:lstStyle/>
          <a:p>
            <a:fld id="{E39B3893-A393-4BDC-9E77-2C7D1E2603E2}" type="slidenum">
              <a:rPr lang="en-IE" smtClean="0"/>
              <a:t>22</a:t>
            </a:fld>
            <a:endParaRPr lang="en-IE"/>
          </a:p>
        </p:txBody>
      </p:sp>
    </p:spTree>
    <p:extLst>
      <p:ext uri="{BB962C8B-B14F-4D97-AF65-F5344CB8AC3E}">
        <p14:creationId xmlns:p14="http://schemas.microsoft.com/office/powerpoint/2010/main" val="3174707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a:t>
            </a:r>
            <a:r>
              <a:rPr lang="en-GB" baseline="0" dirty="0"/>
              <a:t> f</a:t>
            </a:r>
            <a:r>
              <a:rPr lang="en-GB" dirty="0"/>
              <a:t>ew examples (there are more)</a:t>
            </a:r>
            <a:r>
              <a:rPr lang="en-GB" baseline="0" dirty="0"/>
              <a:t> of EFFIS product/applications on the right.</a:t>
            </a:r>
            <a:endParaRPr lang="en-GB" dirty="0"/>
          </a:p>
        </p:txBody>
      </p:sp>
      <p:sp>
        <p:nvSpPr>
          <p:cNvPr id="4" name="Slide Number Placeholder 3"/>
          <p:cNvSpPr>
            <a:spLocks noGrp="1"/>
          </p:cNvSpPr>
          <p:nvPr>
            <p:ph type="sldNum" sz="quarter" idx="10"/>
          </p:nvPr>
        </p:nvSpPr>
        <p:spPr/>
        <p:txBody>
          <a:bodyPr/>
          <a:lstStyle/>
          <a:p>
            <a:fld id="{E39B3893-A393-4BDC-9E77-2C7D1E2603E2}" type="slidenum">
              <a:rPr lang="en-IE" smtClean="0"/>
              <a:t>23</a:t>
            </a:fld>
            <a:endParaRPr lang="en-IE"/>
          </a:p>
        </p:txBody>
      </p:sp>
    </p:spTree>
    <p:extLst>
      <p:ext uri="{BB962C8B-B14F-4D97-AF65-F5344CB8AC3E}">
        <p14:creationId xmlns:p14="http://schemas.microsoft.com/office/powerpoint/2010/main" val="1845275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 to the 3</a:t>
            </a:r>
            <a:r>
              <a:rPr lang="en-GB" baseline="0" dirty="0"/>
              <a:t> components.</a:t>
            </a:r>
            <a:endParaRPr lang="en-GB" dirty="0"/>
          </a:p>
        </p:txBody>
      </p:sp>
      <p:sp>
        <p:nvSpPr>
          <p:cNvPr id="4" name="Slide Number Placeholder 3"/>
          <p:cNvSpPr>
            <a:spLocks noGrp="1"/>
          </p:cNvSpPr>
          <p:nvPr>
            <p:ph type="sldNum" sz="quarter" idx="10"/>
          </p:nvPr>
        </p:nvSpPr>
        <p:spPr/>
        <p:txBody>
          <a:bodyPr/>
          <a:lstStyle/>
          <a:p>
            <a:fld id="{E39B3893-A393-4BDC-9E77-2C7D1E2603E2}" type="slidenum">
              <a:rPr lang="en-IE" smtClean="0"/>
              <a:t>5</a:t>
            </a:fld>
            <a:endParaRPr lang="en-IE"/>
          </a:p>
        </p:txBody>
      </p:sp>
    </p:spTree>
    <p:extLst>
      <p:ext uri="{BB962C8B-B14F-4D97-AF65-F5344CB8AC3E}">
        <p14:creationId xmlns:p14="http://schemas.microsoft.com/office/powerpoint/2010/main" val="2121794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Few examples (there are more)</a:t>
            </a:r>
            <a:r>
              <a:rPr lang="en-GB" baseline="0" dirty="0"/>
              <a:t> of EFFIS product/applications on the right.</a:t>
            </a:r>
            <a:endParaRPr lang="en-GB" dirty="0"/>
          </a:p>
        </p:txBody>
      </p:sp>
      <p:sp>
        <p:nvSpPr>
          <p:cNvPr id="4" name="Slide Number Placeholder 3"/>
          <p:cNvSpPr>
            <a:spLocks noGrp="1"/>
          </p:cNvSpPr>
          <p:nvPr>
            <p:ph type="sldNum" sz="quarter" idx="10"/>
          </p:nvPr>
        </p:nvSpPr>
        <p:spPr/>
        <p:txBody>
          <a:bodyPr/>
          <a:lstStyle/>
          <a:p>
            <a:fld id="{E39B3893-A393-4BDC-9E77-2C7D1E2603E2}" type="slidenum">
              <a:rPr lang="en-IE" smtClean="0"/>
              <a:t>24</a:t>
            </a:fld>
            <a:endParaRPr lang="en-IE"/>
          </a:p>
        </p:txBody>
      </p:sp>
    </p:spTree>
    <p:extLst>
      <p:ext uri="{BB962C8B-B14F-4D97-AF65-F5344CB8AC3E}">
        <p14:creationId xmlns:p14="http://schemas.microsoft.com/office/powerpoint/2010/main" val="3040867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#DYK</a:t>
            </a:r>
            <a:r>
              <a:rPr lang="en-GB" baseline="0" dirty="0"/>
              <a:t> fact. </a:t>
            </a:r>
            <a:endParaRPr lang="en-GB" dirty="0"/>
          </a:p>
        </p:txBody>
      </p:sp>
      <p:sp>
        <p:nvSpPr>
          <p:cNvPr id="4" name="Slide Number Placeholder 3"/>
          <p:cNvSpPr>
            <a:spLocks noGrp="1"/>
          </p:cNvSpPr>
          <p:nvPr>
            <p:ph type="sldNum" sz="quarter" idx="10"/>
          </p:nvPr>
        </p:nvSpPr>
        <p:spPr/>
        <p:txBody>
          <a:bodyPr/>
          <a:lstStyle/>
          <a:p>
            <a:fld id="{E39B3893-A393-4BDC-9E77-2C7D1E2603E2}" type="slidenum">
              <a:rPr lang="en-IE" smtClean="0"/>
              <a:t>25</a:t>
            </a:fld>
            <a:endParaRPr lang="en-IE"/>
          </a:p>
        </p:txBody>
      </p:sp>
    </p:spTree>
    <p:extLst>
      <p:ext uri="{BB962C8B-B14F-4D97-AF65-F5344CB8AC3E}">
        <p14:creationId xmlns:p14="http://schemas.microsoft.com/office/powerpoint/2010/main" val="3628493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9B3893-A393-4BDC-9E77-2C7D1E2603E2}" type="slidenum">
              <a:rPr lang="en-IE" smtClean="0"/>
              <a:t>26</a:t>
            </a:fld>
            <a:endParaRPr lang="en-IE"/>
          </a:p>
        </p:txBody>
      </p:sp>
    </p:spTree>
    <p:extLst>
      <p:ext uri="{BB962C8B-B14F-4D97-AF65-F5344CB8AC3E}">
        <p14:creationId xmlns:p14="http://schemas.microsoft.com/office/powerpoint/2010/main" val="3038587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A real image of the floods in Spain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a:t>
            </a:r>
            <a:r>
              <a:rPr lang="en-GB" baseline="0" dirty="0"/>
              <a:t> first estimate map from RM for this event</a:t>
            </a:r>
            <a:endParaRPr lang="en-GB" dirty="0"/>
          </a:p>
          <a:p>
            <a:pPr marL="228600" indent="-228600">
              <a:buAutoNum type="arabicPeriod"/>
            </a:pPr>
            <a:r>
              <a:rPr lang="en-GB" dirty="0"/>
              <a:t>EFAS</a:t>
            </a:r>
            <a:r>
              <a:rPr lang="en-GB" baseline="0" dirty="0"/>
              <a:t> showed the probably of rainfall on 28-03 (50mm), before the flood took place.</a:t>
            </a:r>
          </a:p>
          <a:p>
            <a:pPr marL="685800" lvl="1" indent="-228600">
              <a:buAutoNum type="arabicPeriod"/>
            </a:pPr>
            <a:r>
              <a:rPr lang="en-US" dirty="0"/>
              <a:t>The layer shows the probability of exceeding 50 mm of cumulative (total) precipitation over the forecast range</a:t>
            </a:r>
            <a:r>
              <a:rPr lang="en-US" baseline="0" dirty="0"/>
              <a:t> (next 5 days). </a:t>
            </a:r>
            <a:endParaRPr lang="en-GB" dirty="0"/>
          </a:p>
          <a:p>
            <a:pPr marL="228600" indent="-228600">
              <a:buAutoNum type="arabicPeriod" startAt="3"/>
            </a:pPr>
            <a:endParaRPr lang="en-GB" baseline="0" dirty="0"/>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fld id="{E39B3893-A393-4BDC-9E77-2C7D1E2603E2}" type="slidenum">
              <a:rPr lang="en-IE" smtClean="0"/>
              <a:t>27</a:t>
            </a:fld>
            <a:endParaRPr lang="en-IE"/>
          </a:p>
        </p:txBody>
      </p:sp>
    </p:spTree>
    <p:extLst>
      <p:ext uri="{BB962C8B-B14F-4D97-AF65-F5344CB8AC3E}">
        <p14:creationId xmlns:p14="http://schemas.microsoft.com/office/powerpoint/2010/main" val="2471373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a:t>
            </a:r>
            <a:r>
              <a:rPr lang="en-GB" baseline="0" dirty="0"/>
              <a:t> series of changing images on </a:t>
            </a:r>
            <a:r>
              <a:rPr lang="en-GB" baseline="0" dirty="0" err="1"/>
              <a:t>GloFAS</a:t>
            </a:r>
            <a:r>
              <a:rPr lang="en-GB" baseline="0" dirty="0"/>
              <a:t> &amp; the floods in Rio Grande do </a:t>
            </a:r>
            <a:r>
              <a:rPr lang="en-GB" baseline="0" dirty="0" err="1"/>
              <a:t>Sul</a:t>
            </a:r>
            <a:r>
              <a:rPr lang="en-GB" baseline="0" dirty="0"/>
              <a:t> (Brazil, May 2024) starts here. This one shows the map viewer without filters. </a:t>
            </a:r>
            <a:endParaRPr lang="en-GB" dirty="0"/>
          </a:p>
        </p:txBody>
      </p:sp>
      <p:sp>
        <p:nvSpPr>
          <p:cNvPr id="4" name="Slide Number Placeholder 3"/>
          <p:cNvSpPr>
            <a:spLocks noGrp="1"/>
          </p:cNvSpPr>
          <p:nvPr>
            <p:ph type="sldNum" sz="quarter" idx="10"/>
          </p:nvPr>
        </p:nvSpPr>
        <p:spPr/>
        <p:txBody>
          <a:bodyPr/>
          <a:lstStyle/>
          <a:p>
            <a:fld id="{E39B3893-A393-4BDC-9E77-2C7D1E2603E2}" type="slidenum">
              <a:rPr lang="en-IE" smtClean="0"/>
              <a:t>28</a:t>
            </a:fld>
            <a:endParaRPr lang="en-IE"/>
          </a:p>
        </p:txBody>
      </p:sp>
    </p:spTree>
    <p:extLst>
      <p:ext uri="{BB962C8B-B14F-4D97-AF65-F5344CB8AC3E}">
        <p14:creationId xmlns:p14="http://schemas.microsoft.com/office/powerpoint/2010/main" val="20692179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series of changing images on </a:t>
            </a:r>
            <a:r>
              <a:rPr lang="en-GB" baseline="0" dirty="0" err="1"/>
              <a:t>GloFAS</a:t>
            </a:r>
            <a:r>
              <a:rPr lang="en-GB" baseline="0" dirty="0"/>
              <a:t> continues. This one shows the map viewer with the accumulated rainfall for the coming 10 days.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Amount of accumulated rainfall over the forecast range of 10 days for the mean of the ensemble ECMWF forecast. More information is available from </a:t>
            </a:r>
            <a:r>
              <a:rPr lang="en-US" dirty="0" err="1">
                <a:hlinkClick r:id="rId3"/>
              </a:rPr>
              <a:t>GloFAS</a:t>
            </a:r>
            <a:r>
              <a:rPr lang="en-US" dirty="0">
                <a:hlinkClick r:id="rId3"/>
              </a:rPr>
              <a:t> Meteorological products wiki page</a:t>
            </a:r>
            <a:r>
              <a:rPr lang="en-US" dirty="0"/>
              <a:t>.</a:t>
            </a:r>
            <a:endParaRPr lang="en-GB" dirty="0"/>
          </a:p>
        </p:txBody>
      </p:sp>
      <p:sp>
        <p:nvSpPr>
          <p:cNvPr id="4" name="Slide Number Placeholder 3"/>
          <p:cNvSpPr>
            <a:spLocks noGrp="1"/>
          </p:cNvSpPr>
          <p:nvPr>
            <p:ph type="sldNum" sz="quarter" idx="10"/>
          </p:nvPr>
        </p:nvSpPr>
        <p:spPr/>
        <p:txBody>
          <a:bodyPr/>
          <a:lstStyle/>
          <a:p>
            <a:fld id="{E39B3893-A393-4BDC-9E77-2C7D1E2603E2}" type="slidenum">
              <a:rPr lang="en-IE" smtClean="0"/>
              <a:t>29</a:t>
            </a:fld>
            <a:endParaRPr lang="en-IE"/>
          </a:p>
        </p:txBody>
      </p:sp>
    </p:spTree>
    <p:extLst>
      <p:ext uri="{BB962C8B-B14F-4D97-AF65-F5344CB8AC3E}">
        <p14:creationId xmlns:p14="http://schemas.microsoft.com/office/powerpoint/2010/main" val="2973651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series of changing images on </a:t>
            </a:r>
            <a:r>
              <a:rPr lang="en-GB" baseline="0" dirty="0" err="1"/>
              <a:t>GloFAS</a:t>
            </a:r>
            <a:r>
              <a:rPr lang="en-GB" baseline="0" dirty="0"/>
              <a:t> continues. This one shows reporting points (triangles) + 20-y return period exceedance.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Reporting points where more forecast information is available. Purple/red/yellow points denote expected floods to exceed 20-year (purple), 5-year (red) or 2-year (yellow) return period by at least 30%. This flood category (</a:t>
            </a:r>
            <a:r>
              <a:rPr lang="en-US" dirty="0" err="1"/>
              <a:t>colour</a:t>
            </a:r>
            <a:r>
              <a:rPr lang="en-US" dirty="0"/>
              <a:t>) is determined by the highest probability in the 30-day period. Black contour shows flood peak in the first 3 days of the forecast, while pale </a:t>
            </a:r>
            <a:r>
              <a:rPr lang="en-US" dirty="0" err="1"/>
              <a:t>colours</a:t>
            </a:r>
            <a:r>
              <a:rPr lang="en-US" dirty="0"/>
              <a:t> indicate distant floods beyond the first 10 days of the forecast. Numbers denote the percentage of ensemble members exceeding the specific return period. The shape denotes rising (upward triangle), decreasing (downward triangle), or stagnant (circle) trend of the ensemble median discharge within the forecast horizon. The grey squares represent reporting points with no flood, when the 2-year return period probability is less than 30%. For more information please check out the: </a:t>
            </a:r>
            <a:r>
              <a:rPr lang="en-US" dirty="0">
                <a:hlinkClick r:id="rId3"/>
              </a:rPr>
              <a:t>Reporting Points wiki page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Probability of the ensemble river discharge predictions [%] to exceed the 20-year return period threshold. More information is available from </a:t>
            </a:r>
            <a:r>
              <a:rPr lang="en-US" dirty="0" err="1">
                <a:hlinkClick r:id="rId4"/>
              </a:rPr>
              <a:t>GloFAS</a:t>
            </a:r>
            <a:r>
              <a:rPr lang="en-US" dirty="0">
                <a:hlinkClick r:id="rId4"/>
              </a:rPr>
              <a:t> Threshold Level Exceedance wiki page</a:t>
            </a:r>
            <a:r>
              <a:rPr lang="en-US" dirty="0"/>
              <a:t>.</a:t>
            </a:r>
            <a:endParaRPr lang="en-GB" dirty="0"/>
          </a:p>
        </p:txBody>
      </p:sp>
      <p:sp>
        <p:nvSpPr>
          <p:cNvPr id="4" name="Slide Number Placeholder 3"/>
          <p:cNvSpPr>
            <a:spLocks noGrp="1"/>
          </p:cNvSpPr>
          <p:nvPr>
            <p:ph type="sldNum" sz="quarter" idx="10"/>
          </p:nvPr>
        </p:nvSpPr>
        <p:spPr/>
        <p:txBody>
          <a:bodyPr/>
          <a:lstStyle/>
          <a:p>
            <a:fld id="{E39B3893-A393-4BDC-9E77-2C7D1E2603E2}" type="slidenum">
              <a:rPr lang="en-IE" smtClean="0"/>
              <a:t>30</a:t>
            </a:fld>
            <a:endParaRPr lang="en-IE"/>
          </a:p>
        </p:txBody>
      </p:sp>
    </p:spTree>
    <p:extLst>
      <p:ext uri="{BB962C8B-B14F-4D97-AF65-F5344CB8AC3E}">
        <p14:creationId xmlns:p14="http://schemas.microsoft.com/office/powerpoint/2010/main" val="31991876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Quick overview of</a:t>
            </a:r>
            <a:r>
              <a:rPr lang="en-GB" baseline="0" dirty="0"/>
              <a:t> GFM. Data needs to be updated to a more recent event.</a:t>
            </a:r>
            <a:endParaRPr lang="en-GB" dirty="0"/>
          </a:p>
        </p:txBody>
      </p:sp>
      <p:sp>
        <p:nvSpPr>
          <p:cNvPr id="4" name="Slide Number Placeholder 3"/>
          <p:cNvSpPr>
            <a:spLocks noGrp="1"/>
          </p:cNvSpPr>
          <p:nvPr>
            <p:ph type="sldNum" sz="quarter" idx="10"/>
          </p:nvPr>
        </p:nvSpPr>
        <p:spPr/>
        <p:txBody>
          <a:bodyPr/>
          <a:lstStyle/>
          <a:p>
            <a:fld id="{E39B3893-A393-4BDC-9E77-2C7D1E2603E2}" type="slidenum">
              <a:rPr lang="en-IE" smtClean="0"/>
              <a:t>31</a:t>
            </a:fld>
            <a:endParaRPr lang="en-IE"/>
          </a:p>
        </p:txBody>
      </p:sp>
    </p:spTree>
    <p:extLst>
      <p:ext uri="{BB962C8B-B14F-4D97-AF65-F5344CB8AC3E}">
        <p14:creationId xmlns:p14="http://schemas.microsoft.com/office/powerpoint/2010/main" val="25901376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could ask </a:t>
            </a:r>
            <a:r>
              <a:rPr lang="en-GB" baseline="0" dirty="0"/>
              <a:t>Johannes UHL (GHSL) to prepare static and interactive animations for a specific region.</a:t>
            </a:r>
            <a:endParaRPr lang="en-GB" dirty="0"/>
          </a:p>
        </p:txBody>
      </p:sp>
      <p:sp>
        <p:nvSpPr>
          <p:cNvPr id="4" name="Slide Number Placeholder 3"/>
          <p:cNvSpPr>
            <a:spLocks noGrp="1"/>
          </p:cNvSpPr>
          <p:nvPr>
            <p:ph type="sldNum" sz="quarter" idx="10"/>
          </p:nvPr>
        </p:nvSpPr>
        <p:spPr/>
        <p:txBody>
          <a:bodyPr/>
          <a:lstStyle/>
          <a:p>
            <a:fld id="{E39B3893-A393-4BDC-9E77-2C7D1E2603E2}" type="slidenum">
              <a:rPr lang="en-IE" smtClean="0"/>
              <a:t>32</a:t>
            </a:fld>
            <a:endParaRPr lang="en-IE"/>
          </a:p>
        </p:txBody>
      </p:sp>
    </p:spTree>
    <p:extLst>
      <p:ext uri="{BB962C8B-B14F-4D97-AF65-F5344CB8AC3E}">
        <p14:creationId xmlns:p14="http://schemas.microsoft.com/office/powerpoint/2010/main" val="2668015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Pick either this slide or slide 7. Needs to be updated to include a map from RRM</a:t>
            </a:r>
            <a:r>
              <a:rPr lang="en-GB" baseline="0" dirty="0"/>
              <a:t> but it was initially designed to introduce RM.</a:t>
            </a:r>
            <a:endParaRPr lang="en-GB" dirty="0"/>
          </a:p>
        </p:txBody>
      </p:sp>
      <p:sp>
        <p:nvSpPr>
          <p:cNvPr id="4" name="Slide Number Placeholder 3"/>
          <p:cNvSpPr>
            <a:spLocks noGrp="1"/>
          </p:cNvSpPr>
          <p:nvPr>
            <p:ph type="sldNum" sz="quarter" idx="10"/>
          </p:nvPr>
        </p:nvSpPr>
        <p:spPr/>
        <p:txBody>
          <a:bodyPr/>
          <a:lstStyle/>
          <a:p>
            <a:fld id="{E39B3893-A393-4BDC-9E77-2C7D1E2603E2}" type="slidenum">
              <a:rPr lang="en-IE" smtClean="0"/>
              <a:t>6</a:t>
            </a:fld>
            <a:endParaRPr lang="en-IE"/>
          </a:p>
        </p:txBody>
      </p:sp>
    </p:spTree>
    <p:extLst>
      <p:ext uri="{BB962C8B-B14F-4D97-AF65-F5344CB8AC3E}">
        <p14:creationId xmlns:p14="http://schemas.microsoft.com/office/powerpoint/2010/main" val="1198911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RM standard activation process.</a:t>
            </a:r>
          </a:p>
        </p:txBody>
      </p:sp>
      <p:sp>
        <p:nvSpPr>
          <p:cNvPr id="4" name="Slide Number Placeholder 3"/>
          <p:cNvSpPr>
            <a:spLocks noGrp="1"/>
          </p:cNvSpPr>
          <p:nvPr>
            <p:ph type="sldNum" sz="quarter" idx="10"/>
          </p:nvPr>
        </p:nvSpPr>
        <p:spPr/>
        <p:txBody>
          <a:bodyPr/>
          <a:lstStyle/>
          <a:p>
            <a:fld id="{E39B3893-A393-4BDC-9E77-2C7D1E2603E2}" type="slidenum">
              <a:rPr lang="en-IE" smtClean="0"/>
              <a:t>7</a:t>
            </a:fld>
            <a:endParaRPr lang="en-IE"/>
          </a:p>
        </p:txBody>
      </p:sp>
    </p:spTree>
    <p:extLst>
      <p:ext uri="{BB962C8B-B14F-4D97-AF65-F5344CB8AC3E}">
        <p14:creationId xmlns:p14="http://schemas.microsoft.com/office/powerpoint/2010/main" val="1998235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a good practice</a:t>
            </a:r>
            <a:r>
              <a:rPr lang="en-GB" baseline="0" dirty="0"/>
              <a:t> to update this slide by screenshotting the latest activations.</a:t>
            </a:r>
          </a:p>
          <a:p>
            <a:r>
              <a:rPr lang="en-GB" baseline="0" dirty="0"/>
              <a:t>Just follow this link: https://rapidmapping.emergency.copernicus.eu/</a:t>
            </a:r>
          </a:p>
          <a:p>
            <a:endParaRPr lang="en-GB" baseline="0" dirty="0"/>
          </a:p>
        </p:txBody>
      </p:sp>
      <p:sp>
        <p:nvSpPr>
          <p:cNvPr id="4" name="Slide Number Placeholder 3"/>
          <p:cNvSpPr>
            <a:spLocks noGrp="1"/>
          </p:cNvSpPr>
          <p:nvPr>
            <p:ph type="sldNum" sz="quarter" idx="10"/>
          </p:nvPr>
        </p:nvSpPr>
        <p:spPr/>
        <p:txBody>
          <a:bodyPr/>
          <a:lstStyle/>
          <a:p>
            <a:fld id="{E39B3893-A393-4BDC-9E77-2C7D1E2603E2}" type="slidenum">
              <a:rPr lang="en-IE" smtClean="0"/>
              <a:t>9</a:t>
            </a:fld>
            <a:endParaRPr lang="en-IE"/>
          </a:p>
        </p:txBody>
      </p:sp>
    </p:spTree>
    <p:extLst>
      <p:ext uri="{BB962C8B-B14F-4D97-AF65-F5344CB8AC3E}">
        <p14:creationId xmlns:p14="http://schemas.microsoft.com/office/powerpoint/2010/main" val="1485302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Slides</a:t>
            </a:r>
            <a:r>
              <a:rPr lang="en-GB" baseline="0" dirty="0"/>
              <a:t> focused on on-demand mapping in Portugal start here. Skip the next slides or replace them for new ones adapted to the region your presentation is focusing on.</a:t>
            </a:r>
            <a:endParaRPr lang="en-GB" dirty="0"/>
          </a:p>
        </p:txBody>
      </p:sp>
      <p:sp>
        <p:nvSpPr>
          <p:cNvPr id="4" name="Slide Number Placeholder 3"/>
          <p:cNvSpPr>
            <a:spLocks noGrp="1"/>
          </p:cNvSpPr>
          <p:nvPr>
            <p:ph type="sldNum" sz="quarter" idx="10"/>
          </p:nvPr>
        </p:nvSpPr>
        <p:spPr/>
        <p:txBody>
          <a:bodyPr/>
          <a:lstStyle/>
          <a:p>
            <a:fld id="{E39B3893-A393-4BDC-9E77-2C7D1E2603E2}" type="slidenum">
              <a:rPr lang="en-IE" smtClean="0"/>
              <a:t>10</a:t>
            </a:fld>
            <a:endParaRPr lang="en-IE"/>
          </a:p>
        </p:txBody>
      </p:sp>
    </p:spTree>
    <p:extLst>
      <p:ext uri="{BB962C8B-B14F-4D97-AF65-F5344CB8AC3E}">
        <p14:creationId xmlns:p14="http://schemas.microsoft.com/office/powerpoint/2010/main" val="1655146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RM quick overview,</a:t>
            </a:r>
            <a:r>
              <a:rPr lang="en-GB" baseline="0" dirty="0"/>
              <a:t> with an example in Portugal.</a:t>
            </a:r>
            <a:endParaRPr lang="en-GB" dirty="0"/>
          </a:p>
        </p:txBody>
      </p:sp>
      <p:sp>
        <p:nvSpPr>
          <p:cNvPr id="4" name="Slide Number Placeholder 3"/>
          <p:cNvSpPr>
            <a:spLocks noGrp="1"/>
          </p:cNvSpPr>
          <p:nvPr>
            <p:ph type="sldNum" sz="quarter" idx="10"/>
          </p:nvPr>
        </p:nvSpPr>
        <p:spPr/>
        <p:txBody>
          <a:bodyPr/>
          <a:lstStyle/>
          <a:p>
            <a:fld id="{E39B3893-A393-4BDC-9E77-2C7D1E2603E2}" type="slidenum">
              <a:rPr lang="en-IE" smtClean="0"/>
              <a:t>11</a:t>
            </a:fld>
            <a:endParaRPr lang="en-IE"/>
          </a:p>
        </p:txBody>
      </p:sp>
    </p:spTree>
    <p:extLst>
      <p:ext uri="{BB962C8B-B14F-4D97-AF65-F5344CB8AC3E}">
        <p14:creationId xmlns:p14="http://schemas.microsoft.com/office/powerpoint/2010/main" val="2226435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RM quick overview,</a:t>
            </a:r>
            <a:r>
              <a:rPr lang="en-GB" baseline="0" dirty="0"/>
              <a:t> with an example in Portugal.</a:t>
            </a:r>
            <a:endParaRPr lang="en-GB" dirty="0"/>
          </a:p>
        </p:txBody>
      </p:sp>
      <p:sp>
        <p:nvSpPr>
          <p:cNvPr id="4" name="Slide Number Placeholder 3"/>
          <p:cNvSpPr>
            <a:spLocks noGrp="1"/>
          </p:cNvSpPr>
          <p:nvPr>
            <p:ph type="sldNum" sz="quarter" idx="10"/>
          </p:nvPr>
        </p:nvSpPr>
        <p:spPr/>
        <p:txBody>
          <a:bodyPr/>
          <a:lstStyle/>
          <a:p>
            <a:fld id="{E39B3893-A393-4BDC-9E77-2C7D1E2603E2}" type="slidenum">
              <a:rPr lang="en-IE" smtClean="0"/>
              <a:t>12</a:t>
            </a:fld>
            <a:endParaRPr lang="en-IE"/>
          </a:p>
        </p:txBody>
      </p:sp>
    </p:spTree>
    <p:extLst>
      <p:ext uri="{BB962C8B-B14F-4D97-AF65-F5344CB8AC3E}">
        <p14:creationId xmlns:p14="http://schemas.microsoft.com/office/powerpoint/2010/main" val="3668725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RM quick overview,</a:t>
            </a:r>
            <a:r>
              <a:rPr lang="en-GB" baseline="0" dirty="0"/>
              <a:t> with an example in Portugal.</a:t>
            </a:r>
            <a:endParaRPr lang="en-GB" dirty="0"/>
          </a:p>
        </p:txBody>
      </p:sp>
      <p:sp>
        <p:nvSpPr>
          <p:cNvPr id="4" name="Slide Number Placeholder 3"/>
          <p:cNvSpPr>
            <a:spLocks noGrp="1"/>
          </p:cNvSpPr>
          <p:nvPr>
            <p:ph type="sldNum" sz="quarter" idx="10"/>
          </p:nvPr>
        </p:nvSpPr>
        <p:spPr/>
        <p:txBody>
          <a:bodyPr/>
          <a:lstStyle/>
          <a:p>
            <a:fld id="{E39B3893-A393-4BDC-9E77-2C7D1E2603E2}" type="slidenum">
              <a:rPr lang="en-IE" smtClean="0"/>
              <a:t>13</a:t>
            </a:fld>
            <a:endParaRPr lang="en-IE"/>
          </a:p>
        </p:txBody>
      </p:sp>
    </p:spTree>
    <p:extLst>
      <p:ext uri="{BB962C8B-B14F-4D97-AF65-F5344CB8AC3E}">
        <p14:creationId xmlns:p14="http://schemas.microsoft.com/office/powerpoint/2010/main" val="31235442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Picture 7" descr="A blue square with white text&#10;&#10;Description automatically generated">
            <a:extLst>
              <a:ext uri="{FF2B5EF4-FFF2-40B4-BE49-F238E27FC236}">
                <a16:creationId xmlns:a16="http://schemas.microsoft.com/office/drawing/2014/main" id="{D98609C5-43BD-6447-CEE2-D6AB1F34D1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169" y="24463"/>
            <a:ext cx="2072644" cy="762002"/>
          </a:xfrm>
          <a:prstGeom prst="rect">
            <a:avLst/>
          </a:prstGeom>
        </p:spPr>
      </p:pic>
      <p:sp>
        <p:nvSpPr>
          <p:cNvPr id="2" name="Title 1">
            <a:extLst>
              <a:ext uri="{FF2B5EF4-FFF2-40B4-BE49-F238E27FC236}">
                <a16:creationId xmlns:a16="http://schemas.microsoft.com/office/drawing/2014/main" id="{A0342D7A-F6B5-3F28-027F-70634E0F4FE8}"/>
              </a:ext>
            </a:extLst>
          </p:cNvPr>
          <p:cNvSpPr>
            <a:spLocks noGrp="1"/>
          </p:cNvSpPr>
          <p:nvPr>
            <p:ph type="ctrTitle"/>
          </p:nvPr>
        </p:nvSpPr>
        <p:spPr>
          <a:xfrm>
            <a:off x="6095998" y="2493343"/>
            <a:ext cx="5521124" cy="1871313"/>
          </a:xfrm>
        </p:spPr>
        <p:txBody>
          <a:bodyPr anchor="t" anchorCtr="0">
            <a:normAutofit/>
          </a:bodyPr>
          <a:lstStyle>
            <a:lvl1pPr algn="l">
              <a:defRPr sz="4400">
                <a:solidFill>
                  <a:schemeClr val="bg1"/>
                </a:solidFill>
              </a:defRPr>
            </a:lvl1pPr>
          </a:lstStyle>
          <a:p>
            <a:r>
              <a:rPr lang="en-US"/>
              <a:t>Click to edit Master title style</a:t>
            </a:r>
            <a:endParaRPr lang="en-IE" dirty="0"/>
          </a:p>
        </p:txBody>
      </p:sp>
      <p:sp>
        <p:nvSpPr>
          <p:cNvPr id="3" name="Subtitle 2">
            <a:extLst>
              <a:ext uri="{FF2B5EF4-FFF2-40B4-BE49-F238E27FC236}">
                <a16:creationId xmlns:a16="http://schemas.microsoft.com/office/drawing/2014/main" id="{DF97877B-DC57-D2EC-0FAE-B964F1627230}"/>
              </a:ext>
            </a:extLst>
          </p:cNvPr>
          <p:cNvSpPr>
            <a:spLocks noGrp="1"/>
          </p:cNvSpPr>
          <p:nvPr>
            <p:ph type="subTitle" idx="1"/>
          </p:nvPr>
        </p:nvSpPr>
        <p:spPr>
          <a:xfrm>
            <a:off x="6095998" y="5023414"/>
            <a:ext cx="5521125" cy="606677"/>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dirty="0"/>
          </a:p>
        </p:txBody>
      </p:sp>
      <p:sp>
        <p:nvSpPr>
          <p:cNvPr id="22" name="TextBox 21">
            <a:extLst>
              <a:ext uri="{FF2B5EF4-FFF2-40B4-BE49-F238E27FC236}">
                <a16:creationId xmlns:a16="http://schemas.microsoft.com/office/drawing/2014/main" id="{EF4908C3-ADD5-F518-66CE-DCF44DD39DD4}"/>
              </a:ext>
            </a:extLst>
          </p:cNvPr>
          <p:cNvSpPr txBox="1"/>
          <p:nvPr userDrawn="1"/>
        </p:nvSpPr>
        <p:spPr>
          <a:xfrm>
            <a:off x="10819851" y="216164"/>
            <a:ext cx="1197980" cy="276999"/>
          </a:xfrm>
          <a:prstGeom prst="rect">
            <a:avLst/>
          </a:prstGeom>
          <a:noFill/>
        </p:spPr>
        <p:txBody>
          <a:bodyPr wrap="square" rtlCol="0">
            <a:spAutoFit/>
          </a:bodyPr>
          <a:lstStyle/>
          <a:p>
            <a:r>
              <a:rPr lang="en-IE" sz="1200" b="1" dirty="0">
                <a:solidFill>
                  <a:schemeClr val="bg1"/>
                </a:solidFill>
                <a:latin typeface="Arial" panose="020B0604020202020204" pitchFamily="34" charset="0"/>
                <a:cs typeface="Arial" panose="020B0604020202020204" pitchFamily="34" charset="0"/>
              </a:rPr>
              <a:t>#EUSpace</a:t>
            </a:r>
          </a:p>
        </p:txBody>
      </p:sp>
      <p:pic>
        <p:nvPicPr>
          <p:cNvPr id="5" name="Picture 4" descr="A black and white logo&#10;&#10;Description automatically generated">
            <a:extLst>
              <a:ext uri="{FF2B5EF4-FFF2-40B4-BE49-F238E27FC236}">
                <a16:creationId xmlns:a16="http://schemas.microsoft.com/office/drawing/2014/main" id="{7895ADA9-9248-F844-2177-ADED9F44A1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88790" y="24463"/>
            <a:ext cx="944962" cy="762066"/>
          </a:xfrm>
          <a:prstGeom prst="rect">
            <a:avLst/>
          </a:prstGeom>
        </p:spPr>
      </p:pic>
      <p:pic>
        <p:nvPicPr>
          <p:cNvPr id="9" name="Picture 8"/>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500127" y="104885"/>
            <a:ext cx="1610962" cy="601158"/>
          </a:xfrm>
          <a:prstGeom prst="rect">
            <a:avLst/>
          </a:prstGeom>
        </p:spPr>
      </p:pic>
      <p:pic>
        <p:nvPicPr>
          <p:cNvPr id="10" name="Picture 9"/>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377464" y="216164"/>
            <a:ext cx="976184" cy="426984"/>
          </a:xfrm>
          <a:prstGeom prst="rect">
            <a:avLst/>
          </a:prstGeom>
        </p:spPr>
      </p:pic>
    </p:spTree>
    <p:extLst>
      <p:ext uri="{BB962C8B-B14F-4D97-AF65-F5344CB8AC3E}">
        <p14:creationId xmlns:p14="http://schemas.microsoft.com/office/powerpoint/2010/main" val="12912617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3B4BC-20C3-3683-B1F8-67514F4DEFCA}"/>
              </a:ext>
            </a:extLst>
          </p:cNvPr>
          <p:cNvSpPr>
            <a:spLocks noGrp="1"/>
          </p:cNvSpPr>
          <p:nvPr>
            <p:ph type="title"/>
          </p:nvPr>
        </p:nvSpPr>
        <p:spPr>
          <a:xfrm>
            <a:off x="433954" y="987425"/>
            <a:ext cx="4338072" cy="988609"/>
          </a:xfrm>
        </p:spPr>
        <p:txBody>
          <a:bodyPr anchor="t" anchorCtr="0"/>
          <a:lstStyle>
            <a:lvl1pPr>
              <a:defRPr sz="3200"/>
            </a:lvl1pPr>
          </a:lstStyle>
          <a:p>
            <a:r>
              <a:rPr lang="en-US"/>
              <a:t>Click to edit Master title style</a:t>
            </a:r>
            <a:endParaRPr lang="en-IE" dirty="0"/>
          </a:p>
        </p:txBody>
      </p:sp>
      <p:sp>
        <p:nvSpPr>
          <p:cNvPr id="3" name="Content Placeholder 2">
            <a:extLst>
              <a:ext uri="{FF2B5EF4-FFF2-40B4-BE49-F238E27FC236}">
                <a16:creationId xmlns:a16="http://schemas.microsoft.com/office/drawing/2014/main" id="{9B4B288A-CD6B-4DB5-C509-30854AFB9118}"/>
              </a:ext>
            </a:extLst>
          </p:cNvPr>
          <p:cNvSpPr>
            <a:spLocks noGrp="1"/>
          </p:cNvSpPr>
          <p:nvPr>
            <p:ph idx="1"/>
          </p:nvPr>
        </p:nvSpPr>
        <p:spPr>
          <a:xfrm>
            <a:off x="5183188" y="987425"/>
            <a:ext cx="6172200" cy="4873625"/>
          </a:xfrm>
        </p:spPr>
        <p:txBody>
          <a:bodyPr>
            <a:normAutofit/>
          </a:bodyPr>
          <a:lstStyle>
            <a:lvl1pPr>
              <a:defRPr sz="20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p:txBody>
      </p:sp>
      <p:sp>
        <p:nvSpPr>
          <p:cNvPr id="4" name="Text Placeholder 3">
            <a:extLst>
              <a:ext uri="{FF2B5EF4-FFF2-40B4-BE49-F238E27FC236}">
                <a16:creationId xmlns:a16="http://schemas.microsoft.com/office/drawing/2014/main" id="{82482427-96BA-BEAF-EC7E-79BF8D7A5C05}"/>
              </a:ext>
            </a:extLst>
          </p:cNvPr>
          <p:cNvSpPr>
            <a:spLocks noGrp="1"/>
          </p:cNvSpPr>
          <p:nvPr>
            <p:ph type="body" sz="half" idx="2"/>
          </p:nvPr>
        </p:nvSpPr>
        <p:spPr>
          <a:xfrm>
            <a:off x="433954" y="2115519"/>
            <a:ext cx="4338072" cy="375346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13B2D8F1-0954-866B-2DCD-545BA668FEE8}"/>
              </a:ext>
            </a:extLst>
          </p:cNvPr>
          <p:cNvSpPr>
            <a:spLocks noGrp="1"/>
          </p:cNvSpPr>
          <p:nvPr>
            <p:ph type="sldNum" sz="quarter" idx="12"/>
          </p:nvPr>
        </p:nvSpPr>
        <p:spPr/>
        <p:txBody>
          <a:bodyPr/>
          <a:lstStyle/>
          <a:p>
            <a:fld id="{F0A192C1-6D70-4E34-8223-645F4389ADAC}" type="slidenum">
              <a:rPr lang="en-IE" smtClean="0"/>
              <a:t>‹#›</a:t>
            </a:fld>
            <a:endParaRPr lang="en-IE"/>
          </a:p>
        </p:txBody>
      </p:sp>
    </p:spTree>
    <p:extLst>
      <p:ext uri="{BB962C8B-B14F-4D97-AF65-F5344CB8AC3E}">
        <p14:creationId xmlns:p14="http://schemas.microsoft.com/office/powerpoint/2010/main" val="1422037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2B272-CB41-81DD-3CF7-0FD98BA9A97D}"/>
              </a:ext>
            </a:extLst>
          </p:cNvPr>
          <p:cNvSpPr>
            <a:spLocks noGrp="1"/>
          </p:cNvSpPr>
          <p:nvPr>
            <p:ph type="title"/>
          </p:nvPr>
        </p:nvSpPr>
        <p:spPr>
          <a:xfrm>
            <a:off x="342078" y="781970"/>
            <a:ext cx="7893828" cy="665282"/>
          </a:xfrm>
        </p:spPr>
        <p:txBody>
          <a:bodyPr anchor="t" anchorCtr="0"/>
          <a:lstStyle>
            <a:lvl1pPr>
              <a:defRPr sz="3200"/>
            </a:lvl1pPr>
          </a:lstStyle>
          <a:p>
            <a:r>
              <a:rPr lang="en-US"/>
              <a:t>Click to edit Master title style</a:t>
            </a:r>
            <a:endParaRPr lang="en-IE" dirty="0"/>
          </a:p>
        </p:txBody>
      </p:sp>
      <p:sp>
        <p:nvSpPr>
          <p:cNvPr id="4" name="Text Placeholder 3">
            <a:extLst>
              <a:ext uri="{FF2B5EF4-FFF2-40B4-BE49-F238E27FC236}">
                <a16:creationId xmlns:a16="http://schemas.microsoft.com/office/drawing/2014/main" id="{46CD3730-9559-7093-5D78-804AB14B60CB}"/>
              </a:ext>
            </a:extLst>
          </p:cNvPr>
          <p:cNvSpPr>
            <a:spLocks noGrp="1"/>
          </p:cNvSpPr>
          <p:nvPr>
            <p:ph type="body" sz="half" idx="2"/>
          </p:nvPr>
        </p:nvSpPr>
        <p:spPr>
          <a:xfrm>
            <a:off x="342078" y="1559085"/>
            <a:ext cx="7893828" cy="430990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68904A18-D652-5A9D-DBF6-963F00DBBDA6}"/>
              </a:ext>
            </a:extLst>
          </p:cNvPr>
          <p:cNvSpPr>
            <a:spLocks noGrp="1"/>
          </p:cNvSpPr>
          <p:nvPr>
            <p:ph type="sldNum" sz="quarter" idx="12"/>
          </p:nvPr>
        </p:nvSpPr>
        <p:spPr/>
        <p:txBody>
          <a:bodyPr/>
          <a:lstStyle/>
          <a:p>
            <a:fld id="{F0A192C1-6D70-4E34-8223-645F4389ADAC}" type="slidenum">
              <a:rPr lang="en-IE" smtClean="0"/>
              <a:t>‹#›</a:t>
            </a:fld>
            <a:endParaRPr lang="en-IE"/>
          </a:p>
        </p:txBody>
      </p:sp>
      <p:sp>
        <p:nvSpPr>
          <p:cNvPr id="9" name="Picture Placeholder 6">
            <a:extLst>
              <a:ext uri="{FF2B5EF4-FFF2-40B4-BE49-F238E27FC236}">
                <a16:creationId xmlns:a16="http://schemas.microsoft.com/office/drawing/2014/main" id="{840AEFB0-E4BC-1637-F071-91A2029400A7}"/>
              </a:ext>
            </a:extLst>
          </p:cNvPr>
          <p:cNvSpPr>
            <a:spLocks noGrp="1"/>
          </p:cNvSpPr>
          <p:nvPr>
            <p:ph type="pic" sz="quarter" idx="13"/>
          </p:nvPr>
        </p:nvSpPr>
        <p:spPr>
          <a:xfrm>
            <a:off x="9175084" y="3429000"/>
            <a:ext cx="4080563" cy="4080052"/>
          </a:xfrm>
          <a:prstGeom prst="ellipse">
            <a:avLst/>
          </a:prstGeom>
          <a:solidFill>
            <a:schemeClr val="bg2"/>
          </a:solidFill>
        </p:spPr>
        <p:txBody>
          <a:bodyPr/>
          <a:lstStyle/>
          <a:p>
            <a:r>
              <a:rPr lang="en-US"/>
              <a:t>Click icon to add picture</a:t>
            </a:r>
            <a:endParaRPr lang="en-IE" dirty="0"/>
          </a:p>
        </p:txBody>
      </p:sp>
      <p:pic>
        <p:nvPicPr>
          <p:cNvPr id="10" name="Picture 9" descr="A circular object with different colored lines&#10;&#10;Description automatically generated">
            <a:extLst>
              <a:ext uri="{FF2B5EF4-FFF2-40B4-BE49-F238E27FC236}">
                <a16:creationId xmlns:a16="http://schemas.microsoft.com/office/drawing/2014/main" id="{D9C1F4CB-43F4-00CA-F82E-B141F9EBD36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7505" y="2897579"/>
            <a:ext cx="5052149" cy="4706476"/>
          </a:xfrm>
          <a:prstGeom prst="rect">
            <a:avLst/>
          </a:prstGeom>
        </p:spPr>
      </p:pic>
    </p:spTree>
    <p:extLst>
      <p:ext uri="{BB962C8B-B14F-4D97-AF65-F5344CB8AC3E}">
        <p14:creationId xmlns:p14="http://schemas.microsoft.com/office/powerpoint/2010/main" val="3687417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2B272-CB41-81DD-3CF7-0FD98BA9A97D}"/>
              </a:ext>
            </a:extLst>
          </p:cNvPr>
          <p:cNvSpPr>
            <a:spLocks noGrp="1"/>
          </p:cNvSpPr>
          <p:nvPr>
            <p:ph type="title"/>
          </p:nvPr>
        </p:nvSpPr>
        <p:spPr>
          <a:xfrm>
            <a:off x="4984696" y="1375334"/>
            <a:ext cx="6875609" cy="665282"/>
          </a:xfrm>
        </p:spPr>
        <p:txBody>
          <a:bodyPr anchor="t" anchorCtr="0"/>
          <a:lstStyle>
            <a:lvl1pPr>
              <a:defRPr sz="3200"/>
            </a:lvl1pPr>
          </a:lstStyle>
          <a:p>
            <a:r>
              <a:rPr lang="en-US"/>
              <a:t>Click to edit Master title style</a:t>
            </a:r>
            <a:endParaRPr lang="en-IE" dirty="0"/>
          </a:p>
        </p:txBody>
      </p:sp>
      <p:sp>
        <p:nvSpPr>
          <p:cNvPr id="4" name="Text Placeholder 3">
            <a:extLst>
              <a:ext uri="{FF2B5EF4-FFF2-40B4-BE49-F238E27FC236}">
                <a16:creationId xmlns:a16="http://schemas.microsoft.com/office/drawing/2014/main" id="{46CD3730-9559-7093-5D78-804AB14B60CB}"/>
              </a:ext>
            </a:extLst>
          </p:cNvPr>
          <p:cNvSpPr>
            <a:spLocks noGrp="1"/>
          </p:cNvSpPr>
          <p:nvPr>
            <p:ph type="body" sz="half" idx="2"/>
          </p:nvPr>
        </p:nvSpPr>
        <p:spPr>
          <a:xfrm>
            <a:off x="4984696" y="2152449"/>
            <a:ext cx="6875609" cy="363655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68904A18-D652-5A9D-DBF6-963F00DBBDA6}"/>
              </a:ext>
            </a:extLst>
          </p:cNvPr>
          <p:cNvSpPr>
            <a:spLocks noGrp="1"/>
          </p:cNvSpPr>
          <p:nvPr>
            <p:ph type="sldNum" sz="quarter" idx="12"/>
          </p:nvPr>
        </p:nvSpPr>
        <p:spPr/>
        <p:txBody>
          <a:bodyPr/>
          <a:lstStyle/>
          <a:p>
            <a:fld id="{F0A192C1-6D70-4E34-8223-645F4389ADAC}" type="slidenum">
              <a:rPr lang="en-IE" smtClean="0"/>
              <a:t>‹#›</a:t>
            </a:fld>
            <a:endParaRPr lang="en-IE"/>
          </a:p>
        </p:txBody>
      </p:sp>
      <p:sp>
        <p:nvSpPr>
          <p:cNvPr id="9" name="Picture Placeholder 6">
            <a:extLst>
              <a:ext uri="{FF2B5EF4-FFF2-40B4-BE49-F238E27FC236}">
                <a16:creationId xmlns:a16="http://schemas.microsoft.com/office/drawing/2014/main" id="{840AEFB0-E4BC-1637-F071-91A2029400A7}"/>
              </a:ext>
            </a:extLst>
          </p:cNvPr>
          <p:cNvSpPr>
            <a:spLocks noGrp="1"/>
          </p:cNvSpPr>
          <p:nvPr>
            <p:ph type="pic" sz="quarter" idx="13"/>
          </p:nvPr>
        </p:nvSpPr>
        <p:spPr>
          <a:xfrm>
            <a:off x="-225474" y="2330405"/>
            <a:ext cx="4080563" cy="4080052"/>
          </a:xfrm>
          <a:prstGeom prst="ellipse">
            <a:avLst/>
          </a:prstGeom>
          <a:solidFill>
            <a:schemeClr val="bg2"/>
          </a:solidFill>
        </p:spPr>
        <p:txBody>
          <a:bodyPr/>
          <a:lstStyle/>
          <a:p>
            <a:r>
              <a:rPr lang="en-US"/>
              <a:t>Click icon to add picture</a:t>
            </a:r>
            <a:endParaRPr lang="en-IE" dirty="0"/>
          </a:p>
        </p:txBody>
      </p:sp>
      <p:pic>
        <p:nvPicPr>
          <p:cNvPr id="3" name="Picture 2" descr="A circular object with different colored lines&#10;&#10;Description automatically generated">
            <a:extLst>
              <a:ext uri="{FF2B5EF4-FFF2-40B4-BE49-F238E27FC236}">
                <a16:creationId xmlns:a16="http://schemas.microsoft.com/office/drawing/2014/main" id="{4FEB627D-AE9F-E669-E17D-ACE310ACEB3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7230" y="1864426"/>
            <a:ext cx="4979568" cy="4638861"/>
          </a:xfrm>
          <a:prstGeom prst="rect">
            <a:avLst/>
          </a:prstGeom>
        </p:spPr>
      </p:pic>
    </p:spTree>
    <p:extLst>
      <p:ext uri="{BB962C8B-B14F-4D97-AF65-F5344CB8AC3E}">
        <p14:creationId xmlns:p14="http://schemas.microsoft.com/office/powerpoint/2010/main" val="903330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1A484E49-DCF7-CA42-901C-249D26685729}"/>
              </a:ext>
            </a:extLst>
          </p:cNvPr>
          <p:cNvSpPr/>
          <p:nvPr userDrawn="1"/>
        </p:nvSpPr>
        <p:spPr>
          <a:xfrm>
            <a:off x="-1066991" y="1098026"/>
            <a:ext cx="5274519" cy="52745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46CD3730-9559-7093-5D78-804AB14B60CB}"/>
              </a:ext>
            </a:extLst>
          </p:cNvPr>
          <p:cNvSpPr>
            <a:spLocks noGrp="1"/>
          </p:cNvSpPr>
          <p:nvPr>
            <p:ph type="body" sz="half" idx="2"/>
          </p:nvPr>
        </p:nvSpPr>
        <p:spPr>
          <a:xfrm>
            <a:off x="4984696" y="2152449"/>
            <a:ext cx="6875609" cy="3465687"/>
          </a:xfrm>
        </p:spPr>
        <p:txBody>
          <a:bodyPr>
            <a:normAutofit/>
          </a:bodyPr>
          <a:lstStyle>
            <a:lvl1pPr marL="0" indent="0">
              <a:buNone/>
              <a:defRPr sz="24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68904A18-D652-5A9D-DBF6-963F00DBBDA6}"/>
              </a:ext>
            </a:extLst>
          </p:cNvPr>
          <p:cNvSpPr>
            <a:spLocks noGrp="1"/>
          </p:cNvSpPr>
          <p:nvPr>
            <p:ph type="sldNum" sz="quarter" idx="12"/>
          </p:nvPr>
        </p:nvSpPr>
        <p:spPr/>
        <p:txBody>
          <a:bodyPr/>
          <a:lstStyle/>
          <a:p>
            <a:fld id="{F0A192C1-6D70-4E34-8223-645F4389ADAC}" type="slidenum">
              <a:rPr lang="en-IE" smtClean="0"/>
              <a:t>‹#›</a:t>
            </a:fld>
            <a:endParaRPr lang="en-IE"/>
          </a:p>
        </p:txBody>
      </p:sp>
      <p:sp>
        <p:nvSpPr>
          <p:cNvPr id="9" name="Picture Placeholder 6">
            <a:extLst>
              <a:ext uri="{FF2B5EF4-FFF2-40B4-BE49-F238E27FC236}">
                <a16:creationId xmlns:a16="http://schemas.microsoft.com/office/drawing/2014/main" id="{840AEFB0-E4BC-1637-F071-91A2029400A7}"/>
              </a:ext>
            </a:extLst>
          </p:cNvPr>
          <p:cNvSpPr>
            <a:spLocks noGrp="1"/>
          </p:cNvSpPr>
          <p:nvPr>
            <p:ph type="pic" sz="quarter" idx="13"/>
          </p:nvPr>
        </p:nvSpPr>
        <p:spPr>
          <a:xfrm>
            <a:off x="-1141953" y="1052629"/>
            <a:ext cx="5169934" cy="5169287"/>
          </a:xfrm>
          <a:prstGeom prst="ellipse">
            <a:avLst/>
          </a:prstGeom>
          <a:solidFill>
            <a:schemeClr val="bg2"/>
          </a:solidFill>
        </p:spPr>
        <p:txBody>
          <a:bodyPr/>
          <a:lstStyle/>
          <a:p>
            <a:r>
              <a:rPr lang="en-US"/>
              <a:t>Click icon to add picture</a:t>
            </a:r>
            <a:endParaRPr lang="en-IE" dirty="0"/>
          </a:p>
        </p:txBody>
      </p:sp>
      <p:sp>
        <p:nvSpPr>
          <p:cNvPr id="5" name="Text Placeholder 3">
            <a:extLst>
              <a:ext uri="{FF2B5EF4-FFF2-40B4-BE49-F238E27FC236}">
                <a16:creationId xmlns:a16="http://schemas.microsoft.com/office/drawing/2014/main" id="{69E081B0-D0BE-B81F-9447-231F4738A15D}"/>
              </a:ext>
            </a:extLst>
          </p:cNvPr>
          <p:cNvSpPr>
            <a:spLocks noGrp="1"/>
          </p:cNvSpPr>
          <p:nvPr>
            <p:ph type="body" sz="half" idx="14"/>
          </p:nvPr>
        </p:nvSpPr>
        <p:spPr>
          <a:xfrm>
            <a:off x="4984696" y="5752569"/>
            <a:ext cx="6875608" cy="469347"/>
          </a:xfrm>
        </p:spPr>
        <p:txBody>
          <a:bodyPr>
            <a:normAutofit/>
          </a:bodyPr>
          <a:lstStyle>
            <a:lvl1pPr marL="0" indent="0">
              <a:buNone/>
              <a:defRPr sz="18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Text Placeholder 3">
            <a:extLst>
              <a:ext uri="{FF2B5EF4-FFF2-40B4-BE49-F238E27FC236}">
                <a16:creationId xmlns:a16="http://schemas.microsoft.com/office/drawing/2014/main" id="{91D67F16-8EE0-B0FC-983D-6C58B72AF712}"/>
              </a:ext>
            </a:extLst>
          </p:cNvPr>
          <p:cNvSpPr>
            <a:spLocks noGrp="1"/>
          </p:cNvSpPr>
          <p:nvPr>
            <p:ph type="body" sz="half" idx="15" hasCustomPrompt="1"/>
          </p:nvPr>
        </p:nvSpPr>
        <p:spPr>
          <a:xfrm>
            <a:off x="4207528" y="1263822"/>
            <a:ext cx="777168" cy="805912"/>
          </a:xfrm>
        </p:spPr>
        <p:txBody>
          <a:bodyPr>
            <a:noAutofit/>
          </a:bodyPr>
          <a:lstStyle>
            <a:lvl1pPr marL="0" indent="0">
              <a:buNone/>
              <a:defRPr sz="150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t>
            </a:r>
          </a:p>
        </p:txBody>
      </p:sp>
    </p:spTree>
    <p:extLst>
      <p:ext uri="{BB962C8B-B14F-4D97-AF65-F5344CB8AC3E}">
        <p14:creationId xmlns:p14="http://schemas.microsoft.com/office/powerpoint/2010/main" val="70933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55F5C-0B76-FCE0-4227-31E421DF8A54}"/>
              </a:ext>
            </a:extLst>
          </p:cNvPr>
          <p:cNvSpPr>
            <a:spLocks noGrp="1"/>
          </p:cNvSpPr>
          <p:nvPr>
            <p:ph type="title"/>
          </p:nvPr>
        </p:nvSpPr>
        <p:spPr/>
        <p:txBody>
          <a:bodyPr/>
          <a:lstStyle/>
          <a:p>
            <a:r>
              <a:rPr lang="en-US"/>
              <a:t>Click to edit Master title style</a:t>
            </a:r>
            <a:endParaRPr lang="en-IE" dirty="0"/>
          </a:p>
        </p:txBody>
      </p:sp>
      <p:sp>
        <p:nvSpPr>
          <p:cNvPr id="6" name="Slide Number Placeholder 5">
            <a:extLst>
              <a:ext uri="{FF2B5EF4-FFF2-40B4-BE49-F238E27FC236}">
                <a16:creationId xmlns:a16="http://schemas.microsoft.com/office/drawing/2014/main" id="{44EA0656-C6FF-906C-4AD0-1CC9832E7C74}"/>
              </a:ext>
            </a:extLst>
          </p:cNvPr>
          <p:cNvSpPr>
            <a:spLocks noGrp="1"/>
          </p:cNvSpPr>
          <p:nvPr>
            <p:ph type="sldNum" sz="quarter" idx="12"/>
          </p:nvPr>
        </p:nvSpPr>
        <p:spPr/>
        <p:txBody>
          <a:bodyPr/>
          <a:lstStyle/>
          <a:p>
            <a:fld id="{F0A192C1-6D70-4E34-8223-645F4389ADAC}" type="slidenum">
              <a:rPr lang="en-IE" smtClean="0"/>
              <a:t>‹#›</a:t>
            </a:fld>
            <a:endParaRPr lang="en-IE"/>
          </a:p>
        </p:txBody>
      </p:sp>
      <p:sp>
        <p:nvSpPr>
          <p:cNvPr id="4" name="Chart Placeholder 3">
            <a:extLst>
              <a:ext uri="{FF2B5EF4-FFF2-40B4-BE49-F238E27FC236}">
                <a16:creationId xmlns:a16="http://schemas.microsoft.com/office/drawing/2014/main" id="{EEE6F0C8-8659-7BA3-1626-833A0387FC32}"/>
              </a:ext>
            </a:extLst>
          </p:cNvPr>
          <p:cNvSpPr>
            <a:spLocks noGrp="1"/>
          </p:cNvSpPr>
          <p:nvPr>
            <p:ph type="chart" sz="quarter" idx="13"/>
          </p:nvPr>
        </p:nvSpPr>
        <p:spPr>
          <a:xfrm>
            <a:off x="915043" y="2360612"/>
            <a:ext cx="4443413" cy="2974975"/>
          </a:xfrm>
        </p:spPr>
        <p:txBody>
          <a:bodyPr/>
          <a:lstStyle/>
          <a:p>
            <a:r>
              <a:rPr lang="en-US"/>
              <a:t>Click icon to add chart</a:t>
            </a:r>
            <a:endParaRPr lang="en-IE" dirty="0"/>
          </a:p>
        </p:txBody>
      </p:sp>
      <p:sp>
        <p:nvSpPr>
          <p:cNvPr id="5" name="Chart Placeholder 3">
            <a:extLst>
              <a:ext uri="{FF2B5EF4-FFF2-40B4-BE49-F238E27FC236}">
                <a16:creationId xmlns:a16="http://schemas.microsoft.com/office/drawing/2014/main" id="{5489C37A-4A4C-6EB7-6A58-FEC4B9C5AE7C}"/>
              </a:ext>
            </a:extLst>
          </p:cNvPr>
          <p:cNvSpPr>
            <a:spLocks noGrp="1"/>
          </p:cNvSpPr>
          <p:nvPr>
            <p:ph type="chart" sz="quarter" idx="14"/>
          </p:nvPr>
        </p:nvSpPr>
        <p:spPr>
          <a:xfrm>
            <a:off x="6833546" y="2360611"/>
            <a:ext cx="4443413" cy="2974975"/>
          </a:xfrm>
        </p:spPr>
        <p:txBody>
          <a:bodyPr/>
          <a:lstStyle/>
          <a:p>
            <a:r>
              <a:rPr lang="en-US"/>
              <a:t>Click icon to add chart</a:t>
            </a:r>
            <a:endParaRPr lang="en-IE"/>
          </a:p>
        </p:txBody>
      </p:sp>
    </p:spTree>
    <p:extLst>
      <p:ext uri="{BB962C8B-B14F-4D97-AF65-F5344CB8AC3E}">
        <p14:creationId xmlns:p14="http://schemas.microsoft.com/office/powerpoint/2010/main" val="2479698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55F5C-0B76-FCE0-4227-31E421DF8A54}"/>
              </a:ext>
            </a:extLst>
          </p:cNvPr>
          <p:cNvSpPr>
            <a:spLocks noGrp="1"/>
          </p:cNvSpPr>
          <p:nvPr>
            <p:ph type="title"/>
          </p:nvPr>
        </p:nvSpPr>
        <p:spPr/>
        <p:txBody>
          <a:bodyPr/>
          <a:lstStyle/>
          <a:p>
            <a:r>
              <a:rPr lang="en-US"/>
              <a:t>Click to edit Master title style</a:t>
            </a:r>
            <a:endParaRPr lang="en-IE" dirty="0"/>
          </a:p>
        </p:txBody>
      </p:sp>
      <p:sp>
        <p:nvSpPr>
          <p:cNvPr id="6" name="Slide Number Placeholder 5">
            <a:extLst>
              <a:ext uri="{FF2B5EF4-FFF2-40B4-BE49-F238E27FC236}">
                <a16:creationId xmlns:a16="http://schemas.microsoft.com/office/drawing/2014/main" id="{44EA0656-C6FF-906C-4AD0-1CC9832E7C74}"/>
              </a:ext>
            </a:extLst>
          </p:cNvPr>
          <p:cNvSpPr>
            <a:spLocks noGrp="1"/>
          </p:cNvSpPr>
          <p:nvPr>
            <p:ph type="sldNum" sz="quarter" idx="12"/>
          </p:nvPr>
        </p:nvSpPr>
        <p:spPr/>
        <p:txBody>
          <a:bodyPr/>
          <a:lstStyle/>
          <a:p>
            <a:fld id="{F0A192C1-6D70-4E34-8223-645F4389ADAC}" type="slidenum">
              <a:rPr lang="en-IE" smtClean="0"/>
              <a:t>‹#›</a:t>
            </a:fld>
            <a:endParaRPr lang="en-IE"/>
          </a:p>
        </p:txBody>
      </p:sp>
    </p:spTree>
    <p:extLst>
      <p:ext uri="{BB962C8B-B14F-4D97-AF65-F5344CB8AC3E}">
        <p14:creationId xmlns:p14="http://schemas.microsoft.com/office/powerpoint/2010/main" val="3564542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36EDFB9-AB79-2888-19AC-B58834E4A9D5}"/>
              </a:ext>
            </a:extLst>
          </p:cNvPr>
          <p:cNvSpPr>
            <a:spLocks noGrp="1"/>
          </p:cNvSpPr>
          <p:nvPr>
            <p:ph type="sldNum" sz="quarter" idx="12"/>
          </p:nvPr>
        </p:nvSpPr>
        <p:spPr/>
        <p:txBody>
          <a:bodyPr/>
          <a:lstStyle/>
          <a:p>
            <a:fld id="{F0A192C1-6D70-4E34-8223-645F4389ADAC}" type="slidenum">
              <a:rPr lang="en-IE" smtClean="0"/>
              <a:t>‹#›</a:t>
            </a:fld>
            <a:endParaRPr lang="en-IE"/>
          </a:p>
        </p:txBody>
      </p:sp>
    </p:spTree>
    <p:extLst>
      <p:ext uri="{BB962C8B-B14F-4D97-AF65-F5344CB8AC3E}">
        <p14:creationId xmlns:p14="http://schemas.microsoft.com/office/powerpoint/2010/main" val="1075307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9" name="Picture 8" descr="A blue flag with yellow stars&#10;&#10;Description automatically generated">
            <a:extLst>
              <a:ext uri="{FF2B5EF4-FFF2-40B4-BE49-F238E27FC236}">
                <a16:creationId xmlns:a16="http://schemas.microsoft.com/office/drawing/2014/main" id="{7E2C973B-F4FD-BFF3-8590-5E431EB239A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97318" y="141851"/>
            <a:ext cx="726610" cy="525008"/>
          </a:xfrm>
          <a:prstGeom prst="rect">
            <a:avLst/>
          </a:prstGeom>
        </p:spPr>
      </p:pic>
      <p:sp>
        <p:nvSpPr>
          <p:cNvPr id="10" name="TextBox 9">
            <a:extLst>
              <a:ext uri="{FF2B5EF4-FFF2-40B4-BE49-F238E27FC236}">
                <a16:creationId xmlns:a16="http://schemas.microsoft.com/office/drawing/2014/main" id="{8ADEA0AE-908C-D57C-EE45-68FAE3AEBAF7}"/>
              </a:ext>
            </a:extLst>
          </p:cNvPr>
          <p:cNvSpPr txBox="1"/>
          <p:nvPr userDrawn="1"/>
        </p:nvSpPr>
        <p:spPr>
          <a:xfrm>
            <a:off x="873729" y="265855"/>
            <a:ext cx="1197980" cy="276999"/>
          </a:xfrm>
          <a:prstGeom prst="rect">
            <a:avLst/>
          </a:prstGeom>
          <a:noFill/>
        </p:spPr>
        <p:txBody>
          <a:bodyPr wrap="square" rtlCol="0">
            <a:spAutoFit/>
          </a:bodyPr>
          <a:lstStyle/>
          <a:p>
            <a:r>
              <a:rPr lang="en-IE" sz="1200" b="1" dirty="0">
                <a:solidFill>
                  <a:schemeClr val="bg1"/>
                </a:solidFill>
                <a:latin typeface="Arial" panose="020B0604020202020204" pitchFamily="34" charset="0"/>
                <a:cs typeface="Arial" panose="020B0604020202020204" pitchFamily="34" charset="0"/>
              </a:rPr>
              <a:t>#EUSpace</a:t>
            </a:r>
          </a:p>
        </p:txBody>
      </p:sp>
      <p:sp>
        <p:nvSpPr>
          <p:cNvPr id="2" name="Title 1">
            <a:extLst>
              <a:ext uri="{FF2B5EF4-FFF2-40B4-BE49-F238E27FC236}">
                <a16:creationId xmlns:a16="http://schemas.microsoft.com/office/drawing/2014/main" id="{7DC2867B-503F-D75A-E02B-6149F2C41927}"/>
              </a:ext>
            </a:extLst>
          </p:cNvPr>
          <p:cNvSpPr>
            <a:spLocks noGrp="1"/>
          </p:cNvSpPr>
          <p:nvPr>
            <p:ph type="title"/>
          </p:nvPr>
        </p:nvSpPr>
        <p:spPr>
          <a:xfrm>
            <a:off x="6653019" y="2892054"/>
            <a:ext cx="4190392" cy="1382765"/>
          </a:xfrm>
        </p:spPr>
        <p:txBody>
          <a:bodyPr anchor="t" anchorCtr="0">
            <a:normAutofit/>
          </a:bodyPr>
          <a:lstStyle>
            <a:lvl1pPr>
              <a:defRPr sz="4400">
                <a:solidFill>
                  <a:schemeClr val="bg1"/>
                </a:solidFill>
              </a:defRPr>
            </a:lvl1pPr>
          </a:lstStyle>
          <a:p>
            <a:r>
              <a:rPr lang="en-US"/>
              <a:t>Click to edit Master title style</a:t>
            </a:r>
            <a:endParaRPr lang="en-IE" dirty="0"/>
          </a:p>
        </p:txBody>
      </p:sp>
      <p:pic>
        <p:nvPicPr>
          <p:cNvPr id="6" name="Picture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65600" y="190800"/>
            <a:ext cx="979420" cy="428400"/>
          </a:xfrm>
          <a:prstGeom prst="rect">
            <a:avLst/>
          </a:prstGeom>
        </p:spPr>
      </p:pic>
    </p:spTree>
    <p:extLst>
      <p:ext uri="{BB962C8B-B14F-4D97-AF65-F5344CB8AC3E}">
        <p14:creationId xmlns:p14="http://schemas.microsoft.com/office/powerpoint/2010/main" val="3679520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Picture 7" descr="A blue square with white text&#10;&#10;Description automatically generated">
            <a:extLst>
              <a:ext uri="{FF2B5EF4-FFF2-40B4-BE49-F238E27FC236}">
                <a16:creationId xmlns:a16="http://schemas.microsoft.com/office/drawing/2014/main" id="{D98609C5-43BD-6447-CEE2-D6AB1F34D1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169" y="24463"/>
            <a:ext cx="2072644" cy="762002"/>
          </a:xfrm>
          <a:prstGeom prst="rect">
            <a:avLst/>
          </a:prstGeom>
        </p:spPr>
      </p:pic>
      <p:sp>
        <p:nvSpPr>
          <p:cNvPr id="2" name="Title 1">
            <a:extLst>
              <a:ext uri="{FF2B5EF4-FFF2-40B4-BE49-F238E27FC236}">
                <a16:creationId xmlns:a16="http://schemas.microsoft.com/office/drawing/2014/main" id="{A0342D7A-F6B5-3F28-027F-70634E0F4FE8}"/>
              </a:ext>
            </a:extLst>
          </p:cNvPr>
          <p:cNvSpPr>
            <a:spLocks noGrp="1"/>
          </p:cNvSpPr>
          <p:nvPr>
            <p:ph type="ctrTitle"/>
          </p:nvPr>
        </p:nvSpPr>
        <p:spPr>
          <a:xfrm>
            <a:off x="6095998" y="2493343"/>
            <a:ext cx="5521124" cy="1871313"/>
          </a:xfrm>
        </p:spPr>
        <p:txBody>
          <a:bodyPr anchor="t" anchorCtr="0">
            <a:normAutofit/>
          </a:bodyPr>
          <a:lstStyle>
            <a:lvl1pPr algn="l">
              <a:defRPr sz="4400">
                <a:solidFill>
                  <a:schemeClr val="bg1"/>
                </a:solidFill>
              </a:defRPr>
            </a:lvl1pPr>
          </a:lstStyle>
          <a:p>
            <a:r>
              <a:rPr lang="en-US"/>
              <a:t>Click to edit Master title style</a:t>
            </a:r>
            <a:endParaRPr lang="en-IE" dirty="0"/>
          </a:p>
        </p:txBody>
      </p:sp>
      <p:sp>
        <p:nvSpPr>
          <p:cNvPr id="3" name="Subtitle 2">
            <a:extLst>
              <a:ext uri="{FF2B5EF4-FFF2-40B4-BE49-F238E27FC236}">
                <a16:creationId xmlns:a16="http://schemas.microsoft.com/office/drawing/2014/main" id="{DF97877B-DC57-D2EC-0FAE-B964F1627230}"/>
              </a:ext>
            </a:extLst>
          </p:cNvPr>
          <p:cNvSpPr>
            <a:spLocks noGrp="1"/>
          </p:cNvSpPr>
          <p:nvPr>
            <p:ph type="subTitle" idx="1"/>
          </p:nvPr>
        </p:nvSpPr>
        <p:spPr>
          <a:xfrm>
            <a:off x="6095998" y="5023414"/>
            <a:ext cx="5521125" cy="606677"/>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dirty="0"/>
          </a:p>
        </p:txBody>
      </p:sp>
      <p:sp>
        <p:nvSpPr>
          <p:cNvPr id="7" name="TextBox 6">
            <a:extLst>
              <a:ext uri="{FF2B5EF4-FFF2-40B4-BE49-F238E27FC236}">
                <a16:creationId xmlns:a16="http://schemas.microsoft.com/office/drawing/2014/main" id="{005B24A6-106D-FEE5-4528-78DEFE92181C}"/>
              </a:ext>
            </a:extLst>
          </p:cNvPr>
          <p:cNvSpPr txBox="1"/>
          <p:nvPr userDrawn="1"/>
        </p:nvSpPr>
        <p:spPr>
          <a:xfrm>
            <a:off x="10857951" y="203464"/>
            <a:ext cx="1197980" cy="276999"/>
          </a:xfrm>
          <a:prstGeom prst="rect">
            <a:avLst/>
          </a:prstGeom>
          <a:noFill/>
        </p:spPr>
        <p:txBody>
          <a:bodyPr wrap="square" rtlCol="0">
            <a:spAutoFit/>
          </a:bodyPr>
          <a:lstStyle/>
          <a:p>
            <a:r>
              <a:rPr lang="en-IE" sz="1200" b="1" dirty="0">
                <a:solidFill>
                  <a:schemeClr val="bg1"/>
                </a:solidFill>
                <a:latin typeface="Arial" panose="020B0604020202020204" pitchFamily="34" charset="0"/>
                <a:cs typeface="Arial" panose="020B0604020202020204" pitchFamily="34" charset="0"/>
              </a:rPr>
              <a:t>#EUSpace</a:t>
            </a:r>
          </a:p>
        </p:txBody>
      </p:sp>
      <p:pic>
        <p:nvPicPr>
          <p:cNvPr id="4" name="Picture 3" descr="A black and white logo&#10;&#10;Description automatically generated">
            <a:extLst>
              <a:ext uri="{FF2B5EF4-FFF2-40B4-BE49-F238E27FC236}">
                <a16:creationId xmlns:a16="http://schemas.microsoft.com/office/drawing/2014/main" id="{88773185-A873-F7D5-7200-29902B014B2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88790" y="24463"/>
            <a:ext cx="944962" cy="762066"/>
          </a:xfrm>
          <a:prstGeom prst="rect">
            <a:avLst/>
          </a:prstGeom>
        </p:spPr>
      </p:pic>
      <p:pic>
        <p:nvPicPr>
          <p:cNvPr id="6" name="Picture 5"/>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499200" y="104400"/>
            <a:ext cx="1611073" cy="601200"/>
          </a:xfrm>
          <a:prstGeom prst="rect">
            <a:avLst/>
          </a:prstGeom>
        </p:spPr>
      </p:pic>
      <p:pic>
        <p:nvPicPr>
          <p:cNvPr id="9" name="Picture 8"/>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378400" y="216000"/>
            <a:ext cx="979420" cy="428400"/>
          </a:xfrm>
          <a:prstGeom prst="rect">
            <a:avLst/>
          </a:prstGeom>
        </p:spPr>
      </p:pic>
    </p:spTree>
    <p:extLst>
      <p:ext uri="{BB962C8B-B14F-4D97-AF65-F5344CB8AC3E}">
        <p14:creationId xmlns:p14="http://schemas.microsoft.com/office/powerpoint/2010/main" val="16195862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762BC-756C-3D27-AFF4-B37C098AFF35}"/>
              </a:ext>
            </a:extLst>
          </p:cNvPr>
          <p:cNvSpPr>
            <a:spLocks noGrp="1"/>
          </p:cNvSpPr>
          <p:nvPr>
            <p:ph type="title"/>
          </p:nvPr>
        </p:nvSpPr>
        <p:spPr/>
        <p:txBody>
          <a:bodyPr/>
          <a:lstStyle/>
          <a:p>
            <a:r>
              <a:rPr lang="en-US"/>
              <a:t>Click to edit Master title style</a:t>
            </a:r>
            <a:endParaRPr lang="en-IE" dirty="0"/>
          </a:p>
        </p:txBody>
      </p:sp>
      <p:sp>
        <p:nvSpPr>
          <p:cNvPr id="3" name="Content Placeholder 2">
            <a:extLst>
              <a:ext uri="{FF2B5EF4-FFF2-40B4-BE49-F238E27FC236}">
                <a16:creationId xmlns:a16="http://schemas.microsoft.com/office/drawing/2014/main" id="{D8437BD3-9149-B359-2698-725900F89593}"/>
              </a:ext>
            </a:extLst>
          </p:cNvPr>
          <p:cNvSpPr>
            <a:spLocks noGrp="1"/>
          </p:cNvSpPr>
          <p:nvPr>
            <p:ph idx="1"/>
          </p:nvPr>
        </p:nvSpPr>
        <p:spPr/>
        <p:txBody>
          <a:bodyPr/>
          <a:lstStyle/>
          <a:p>
            <a:pPr lvl="0"/>
            <a:r>
              <a:rPr lang="en-US"/>
              <a:t>Edit Master text styles</a:t>
            </a:r>
          </a:p>
        </p:txBody>
      </p:sp>
      <p:sp>
        <p:nvSpPr>
          <p:cNvPr id="6" name="Slide Number Placeholder 5">
            <a:extLst>
              <a:ext uri="{FF2B5EF4-FFF2-40B4-BE49-F238E27FC236}">
                <a16:creationId xmlns:a16="http://schemas.microsoft.com/office/drawing/2014/main" id="{D74DBDAC-8F5B-8082-B54A-F275C47F4721}"/>
              </a:ext>
            </a:extLst>
          </p:cNvPr>
          <p:cNvSpPr>
            <a:spLocks noGrp="1"/>
          </p:cNvSpPr>
          <p:nvPr>
            <p:ph type="sldNum" sz="quarter" idx="12"/>
          </p:nvPr>
        </p:nvSpPr>
        <p:spPr/>
        <p:txBody>
          <a:bodyPr/>
          <a:lstStyle/>
          <a:p>
            <a:fld id="{F0A192C1-6D70-4E34-8223-645F4389ADAC}" type="slidenum">
              <a:rPr lang="en-IE" smtClean="0"/>
              <a:t>‹#›</a:t>
            </a:fld>
            <a:endParaRPr lang="en-IE"/>
          </a:p>
        </p:txBody>
      </p:sp>
    </p:spTree>
    <p:extLst>
      <p:ext uri="{BB962C8B-B14F-4D97-AF65-F5344CB8AC3E}">
        <p14:creationId xmlns:p14="http://schemas.microsoft.com/office/powerpoint/2010/main" val="1142032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Text Placeholder 2">
            <a:extLst>
              <a:ext uri="{FF2B5EF4-FFF2-40B4-BE49-F238E27FC236}">
                <a16:creationId xmlns:a16="http://schemas.microsoft.com/office/drawing/2014/main" id="{71D4991E-0AA3-A2D3-4BD7-392948C027CE}"/>
              </a:ext>
            </a:extLst>
          </p:cNvPr>
          <p:cNvSpPr>
            <a:spLocks noGrp="1"/>
          </p:cNvSpPr>
          <p:nvPr>
            <p:ph type="body" idx="1"/>
          </p:nvPr>
        </p:nvSpPr>
        <p:spPr>
          <a:xfrm>
            <a:off x="831850" y="3651889"/>
            <a:ext cx="7916365" cy="551621"/>
          </a:xfr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 name="Title 1">
            <a:extLst>
              <a:ext uri="{FF2B5EF4-FFF2-40B4-BE49-F238E27FC236}">
                <a16:creationId xmlns:a16="http://schemas.microsoft.com/office/drawing/2014/main" id="{7DC2867B-503F-D75A-E02B-6149F2C41927}"/>
              </a:ext>
            </a:extLst>
          </p:cNvPr>
          <p:cNvSpPr>
            <a:spLocks noGrp="1"/>
          </p:cNvSpPr>
          <p:nvPr>
            <p:ph type="title"/>
          </p:nvPr>
        </p:nvSpPr>
        <p:spPr>
          <a:xfrm>
            <a:off x="831850" y="1709739"/>
            <a:ext cx="7916365" cy="1500188"/>
          </a:xfrm>
        </p:spPr>
        <p:txBody>
          <a:bodyPr anchor="t" anchorCtr="0">
            <a:normAutofit/>
          </a:bodyPr>
          <a:lstStyle>
            <a:lvl1pPr>
              <a:defRPr sz="4400">
                <a:solidFill>
                  <a:schemeClr val="bg1"/>
                </a:solidFill>
              </a:defRPr>
            </a:lvl1pPr>
          </a:lstStyle>
          <a:p>
            <a:r>
              <a:rPr lang="en-US"/>
              <a:t>Click to edit Master title style</a:t>
            </a:r>
            <a:endParaRPr lang="en-IE" dirty="0"/>
          </a:p>
        </p:txBody>
      </p:sp>
      <p:pic>
        <p:nvPicPr>
          <p:cNvPr id="9" name="Picture 8" descr="A blue flag with yellow stars&#10;&#10;Description automatically generated">
            <a:extLst>
              <a:ext uri="{FF2B5EF4-FFF2-40B4-BE49-F238E27FC236}">
                <a16:creationId xmlns:a16="http://schemas.microsoft.com/office/drawing/2014/main" id="{7E2C973B-F4FD-BFF3-8590-5E431EB239A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97318" y="141851"/>
            <a:ext cx="726610" cy="525008"/>
          </a:xfrm>
          <a:prstGeom prst="rect">
            <a:avLst/>
          </a:prstGeom>
        </p:spPr>
      </p:pic>
      <p:sp>
        <p:nvSpPr>
          <p:cNvPr id="10" name="TextBox 9">
            <a:extLst>
              <a:ext uri="{FF2B5EF4-FFF2-40B4-BE49-F238E27FC236}">
                <a16:creationId xmlns:a16="http://schemas.microsoft.com/office/drawing/2014/main" id="{8ADEA0AE-908C-D57C-EE45-68FAE3AEBAF7}"/>
              </a:ext>
            </a:extLst>
          </p:cNvPr>
          <p:cNvSpPr txBox="1"/>
          <p:nvPr userDrawn="1"/>
        </p:nvSpPr>
        <p:spPr>
          <a:xfrm>
            <a:off x="873729" y="265855"/>
            <a:ext cx="1197980" cy="276999"/>
          </a:xfrm>
          <a:prstGeom prst="rect">
            <a:avLst/>
          </a:prstGeom>
          <a:noFill/>
        </p:spPr>
        <p:txBody>
          <a:bodyPr wrap="square" rtlCol="0">
            <a:spAutoFit/>
          </a:bodyPr>
          <a:lstStyle/>
          <a:p>
            <a:r>
              <a:rPr lang="en-IE" sz="1200" b="1" dirty="0">
                <a:solidFill>
                  <a:schemeClr val="bg1"/>
                </a:solidFill>
                <a:latin typeface="Arial" panose="020B0604020202020204" pitchFamily="34" charset="0"/>
                <a:cs typeface="Arial" panose="020B0604020202020204" pitchFamily="34" charset="0"/>
              </a:rPr>
              <a:t>#EUSpace</a:t>
            </a:r>
          </a:p>
        </p:txBody>
      </p:sp>
      <p:pic>
        <p:nvPicPr>
          <p:cNvPr id="7" name="Picture 6"/>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65600" y="190800"/>
            <a:ext cx="979420" cy="428400"/>
          </a:xfrm>
          <a:prstGeom prst="rect">
            <a:avLst/>
          </a:prstGeom>
        </p:spPr>
      </p:pic>
    </p:spTree>
    <p:extLst>
      <p:ext uri="{BB962C8B-B14F-4D97-AF65-F5344CB8AC3E}">
        <p14:creationId xmlns:p14="http://schemas.microsoft.com/office/powerpoint/2010/main" val="665625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9F428-0C4E-AB23-F019-4E544E7BBDB6}"/>
              </a:ext>
            </a:extLst>
          </p:cNvPr>
          <p:cNvSpPr>
            <a:spLocks noGrp="1"/>
          </p:cNvSpPr>
          <p:nvPr>
            <p:ph type="title"/>
          </p:nvPr>
        </p:nvSpPr>
        <p:spPr/>
        <p:txBody>
          <a:bodyPr/>
          <a:lstStyle/>
          <a:p>
            <a:r>
              <a:rPr lang="en-US"/>
              <a:t>Click to edit Master title style</a:t>
            </a:r>
            <a:endParaRPr lang="en-IE" dirty="0"/>
          </a:p>
        </p:txBody>
      </p:sp>
      <p:sp>
        <p:nvSpPr>
          <p:cNvPr id="3" name="Content Placeholder 2">
            <a:extLst>
              <a:ext uri="{FF2B5EF4-FFF2-40B4-BE49-F238E27FC236}">
                <a16:creationId xmlns:a16="http://schemas.microsoft.com/office/drawing/2014/main" id="{748FBA79-529E-F409-5ECF-2142289525EF}"/>
              </a:ext>
            </a:extLst>
          </p:cNvPr>
          <p:cNvSpPr>
            <a:spLocks noGrp="1"/>
          </p:cNvSpPr>
          <p:nvPr>
            <p:ph sz="half" idx="1"/>
          </p:nvPr>
        </p:nvSpPr>
        <p:spPr>
          <a:xfrm>
            <a:off x="349624" y="1825625"/>
            <a:ext cx="5670176" cy="4351338"/>
          </a:xfrm>
        </p:spPr>
        <p:txBody>
          <a:bodyPr/>
          <a:lstStyle/>
          <a:p>
            <a:pPr lvl="0"/>
            <a:r>
              <a:rPr lang="en-US"/>
              <a:t>Edit Master text styles</a:t>
            </a:r>
          </a:p>
        </p:txBody>
      </p:sp>
      <p:sp>
        <p:nvSpPr>
          <p:cNvPr id="4" name="Content Placeholder 3">
            <a:extLst>
              <a:ext uri="{FF2B5EF4-FFF2-40B4-BE49-F238E27FC236}">
                <a16:creationId xmlns:a16="http://schemas.microsoft.com/office/drawing/2014/main" id="{55945B6C-5D2F-DD05-292A-3085DCEE60DD}"/>
              </a:ext>
            </a:extLst>
          </p:cNvPr>
          <p:cNvSpPr>
            <a:spLocks noGrp="1"/>
          </p:cNvSpPr>
          <p:nvPr>
            <p:ph sz="half" idx="2"/>
          </p:nvPr>
        </p:nvSpPr>
        <p:spPr>
          <a:xfrm>
            <a:off x="6172200" y="1825625"/>
            <a:ext cx="5670176" cy="4351338"/>
          </a:xfrm>
        </p:spPr>
        <p:txBody>
          <a:bodyPr/>
          <a:lstStyle/>
          <a:p>
            <a:pPr lvl="0"/>
            <a:r>
              <a:rPr lang="en-US"/>
              <a:t>Edit Master text styles</a:t>
            </a:r>
          </a:p>
        </p:txBody>
      </p:sp>
      <p:sp>
        <p:nvSpPr>
          <p:cNvPr id="7" name="Slide Number Placeholder 6">
            <a:extLst>
              <a:ext uri="{FF2B5EF4-FFF2-40B4-BE49-F238E27FC236}">
                <a16:creationId xmlns:a16="http://schemas.microsoft.com/office/drawing/2014/main" id="{AE3DA154-DBC6-A80F-8ABB-60906C0C20E7}"/>
              </a:ext>
            </a:extLst>
          </p:cNvPr>
          <p:cNvSpPr>
            <a:spLocks noGrp="1"/>
          </p:cNvSpPr>
          <p:nvPr>
            <p:ph type="sldNum" sz="quarter" idx="12"/>
          </p:nvPr>
        </p:nvSpPr>
        <p:spPr/>
        <p:txBody>
          <a:bodyPr/>
          <a:lstStyle/>
          <a:p>
            <a:fld id="{F0A192C1-6D70-4E34-8223-645F4389ADAC}" type="slidenum">
              <a:rPr lang="en-IE" smtClean="0"/>
              <a:t>‹#›</a:t>
            </a:fld>
            <a:endParaRPr lang="en-IE"/>
          </a:p>
        </p:txBody>
      </p:sp>
    </p:spTree>
    <p:extLst>
      <p:ext uri="{BB962C8B-B14F-4D97-AF65-F5344CB8AC3E}">
        <p14:creationId xmlns:p14="http://schemas.microsoft.com/office/powerpoint/2010/main" val="619894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4CCED-532F-048F-43E1-063DAE7CDF02}"/>
              </a:ext>
            </a:extLst>
          </p:cNvPr>
          <p:cNvSpPr>
            <a:spLocks noGrp="1"/>
          </p:cNvSpPr>
          <p:nvPr>
            <p:ph type="title"/>
          </p:nvPr>
        </p:nvSpPr>
        <p:spPr>
          <a:xfrm>
            <a:off x="349624" y="866776"/>
            <a:ext cx="11499662" cy="716364"/>
          </a:xfrm>
        </p:spPr>
        <p:txBody>
          <a:bodyPr anchor="t" anchorCtr="0"/>
          <a:lstStyle/>
          <a:p>
            <a:r>
              <a:rPr lang="en-US"/>
              <a:t>Click to edit Master title style</a:t>
            </a:r>
            <a:endParaRPr lang="en-IE" dirty="0"/>
          </a:p>
        </p:txBody>
      </p:sp>
      <p:sp>
        <p:nvSpPr>
          <p:cNvPr id="3" name="Text Placeholder 2">
            <a:extLst>
              <a:ext uri="{FF2B5EF4-FFF2-40B4-BE49-F238E27FC236}">
                <a16:creationId xmlns:a16="http://schemas.microsoft.com/office/drawing/2014/main" id="{AD50B24B-3126-B4C8-E751-3219C592F2C5}"/>
              </a:ext>
            </a:extLst>
          </p:cNvPr>
          <p:cNvSpPr>
            <a:spLocks noGrp="1"/>
          </p:cNvSpPr>
          <p:nvPr>
            <p:ph type="body" idx="1"/>
          </p:nvPr>
        </p:nvSpPr>
        <p:spPr>
          <a:xfrm>
            <a:off x="342714" y="1681163"/>
            <a:ext cx="5654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3A73C1B-09CE-6D5E-ED38-80B2F93881EB}"/>
              </a:ext>
            </a:extLst>
          </p:cNvPr>
          <p:cNvSpPr>
            <a:spLocks noGrp="1"/>
          </p:cNvSpPr>
          <p:nvPr>
            <p:ph sz="half" idx="2"/>
          </p:nvPr>
        </p:nvSpPr>
        <p:spPr>
          <a:xfrm>
            <a:off x="349624" y="2505075"/>
            <a:ext cx="5647951" cy="3684588"/>
          </a:xfrm>
        </p:spPr>
        <p:txBody>
          <a:bodyPr/>
          <a:lstStyle/>
          <a:p>
            <a:pPr lvl="0"/>
            <a:r>
              <a:rPr lang="en-US"/>
              <a:t>Edit Master text styles</a:t>
            </a:r>
          </a:p>
        </p:txBody>
      </p:sp>
      <p:sp>
        <p:nvSpPr>
          <p:cNvPr id="5" name="Text Placeholder 4">
            <a:extLst>
              <a:ext uri="{FF2B5EF4-FFF2-40B4-BE49-F238E27FC236}">
                <a16:creationId xmlns:a16="http://schemas.microsoft.com/office/drawing/2014/main" id="{F4614AC5-7E15-6C73-C2E7-C5F0D2A7724F}"/>
              </a:ext>
            </a:extLst>
          </p:cNvPr>
          <p:cNvSpPr>
            <a:spLocks noGrp="1"/>
          </p:cNvSpPr>
          <p:nvPr>
            <p:ph type="body" sz="quarter" idx="3"/>
          </p:nvPr>
        </p:nvSpPr>
        <p:spPr>
          <a:xfrm>
            <a:off x="6172199" y="1681163"/>
            <a:ext cx="568399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1A72CAC-4A05-F4A1-CF24-A94BADE5DD7F}"/>
              </a:ext>
            </a:extLst>
          </p:cNvPr>
          <p:cNvSpPr>
            <a:spLocks noGrp="1"/>
          </p:cNvSpPr>
          <p:nvPr>
            <p:ph sz="quarter" idx="4"/>
          </p:nvPr>
        </p:nvSpPr>
        <p:spPr>
          <a:xfrm>
            <a:off x="6172200" y="2505075"/>
            <a:ext cx="5683996" cy="3684588"/>
          </a:xfrm>
        </p:spPr>
        <p:txBody>
          <a:bodyPr/>
          <a:lstStyle/>
          <a:p>
            <a:pPr lvl="0"/>
            <a:r>
              <a:rPr lang="en-US"/>
              <a:t>Edit Master text styles</a:t>
            </a:r>
          </a:p>
        </p:txBody>
      </p:sp>
      <p:sp>
        <p:nvSpPr>
          <p:cNvPr id="9" name="Slide Number Placeholder 8">
            <a:extLst>
              <a:ext uri="{FF2B5EF4-FFF2-40B4-BE49-F238E27FC236}">
                <a16:creationId xmlns:a16="http://schemas.microsoft.com/office/drawing/2014/main" id="{CD252CC8-B0C2-BE33-C56F-90F78E203F1D}"/>
              </a:ext>
            </a:extLst>
          </p:cNvPr>
          <p:cNvSpPr>
            <a:spLocks noGrp="1"/>
          </p:cNvSpPr>
          <p:nvPr>
            <p:ph type="sldNum" sz="quarter" idx="12"/>
          </p:nvPr>
        </p:nvSpPr>
        <p:spPr/>
        <p:txBody>
          <a:bodyPr/>
          <a:lstStyle/>
          <a:p>
            <a:fld id="{F0A192C1-6D70-4E34-8223-645F4389ADAC}" type="slidenum">
              <a:rPr lang="en-IE" smtClean="0"/>
              <a:t>‹#›</a:t>
            </a:fld>
            <a:endParaRPr lang="en-IE"/>
          </a:p>
        </p:txBody>
      </p:sp>
    </p:spTree>
    <p:extLst>
      <p:ext uri="{BB962C8B-B14F-4D97-AF65-F5344CB8AC3E}">
        <p14:creationId xmlns:p14="http://schemas.microsoft.com/office/powerpoint/2010/main" val="1616240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F2F6157-305B-5CE7-970F-5456C5CDBF28}"/>
              </a:ext>
            </a:extLst>
          </p:cNvPr>
          <p:cNvSpPr>
            <a:spLocks noGrp="1"/>
          </p:cNvSpPr>
          <p:nvPr>
            <p:ph type="sldNum" sz="quarter" idx="12"/>
          </p:nvPr>
        </p:nvSpPr>
        <p:spPr/>
        <p:txBody>
          <a:bodyPr/>
          <a:lstStyle/>
          <a:p>
            <a:fld id="{F0A192C1-6D70-4E34-8223-645F4389ADAC}" type="slidenum">
              <a:rPr lang="en-IE" smtClean="0"/>
              <a:t>‹#›</a:t>
            </a:fld>
            <a:endParaRPr lang="en-IE" dirty="0"/>
          </a:p>
        </p:txBody>
      </p:sp>
      <p:sp>
        <p:nvSpPr>
          <p:cNvPr id="2" name="Title 1">
            <a:extLst>
              <a:ext uri="{FF2B5EF4-FFF2-40B4-BE49-F238E27FC236}">
                <a16:creationId xmlns:a16="http://schemas.microsoft.com/office/drawing/2014/main" id="{6369C7AD-D1B9-A645-5093-206E2264E1A6}"/>
              </a:ext>
            </a:extLst>
          </p:cNvPr>
          <p:cNvSpPr>
            <a:spLocks noGrp="1"/>
          </p:cNvSpPr>
          <p:nvPr>
            <p:ph type="title"/>
          </p:nvPr>
        </p:nvSpPr>
        <p:spPr>
          <a:xfrm>
            <a:off x="349624" y="1022311"/>
            <a:ext cx="11510682" cy="668377"/>
          </a:xfrm>
        </p:spPr>
        <p:txBody>
          <a:bodyPr/>
          <a:lstStyle/>
          <a:p>
            <a:r>
              <a:rPr lang="en-US"/>
              <a:t>Click to edit Master title style</a:t>
            </a:r>
            <a:endParaRPr lang="en-IE" dirty="0"/>
          </a:p>
        </p:txBody>
      </p:sp>
      <p:sp>
        <p:nvSpPr>
          <p:cNvPr id="7" name="Picture Placeholder 6">
            <a:extLst>
              <a:ext uri="{FF2B5EF4-FFF2-40B4-BE49-F238E27FC236}">
                <a16:creationId xmlns:a16="http://schemas.microsoft.com/office/drawing/2014/main" id="{CED70101-1255-FD45-07D1-30FF57626795}"/>
              </a:ext>
            </a:extLst>
          </p:cNvPr>
          <p:cNvSpPr>
            <a:spLocks noGrp="1"/>
          </p:cNvSpPr>
          <p:nvPr>
            <p:ph type="pic" sz="quarter" idx="13"/>
          </p:nvPr>
        </p:nvSpPr>
        <p:spPr>
          <a:xfrm>
            <a:off x="725136" y="2391162"/>
            <a:ext cx="2182299" cy="2182026"/>
          </a:xfrm>
          <a:prstGeom prst="ellipse">
            <a:avLst/>
          </a:prstGeom>
          <a:solidFill>
            <a:schemeClr val="bg2"/>
          </a:solidFill>
        </p:spPr>
        <p:txBody>
          <a:bodyPr/>
          <a:lstStyle/>
          <a:p>
            <a:r>
              <a:rPr lang="en-US"/>
              <a:t>Click icon to add picture</a:t>
            </a:r>
            <a:endParaRPr lang="en-IE" dirty="0"/>
          </a:p>
        </p:txBody>
      </p:sp>
      <p:sp>
        <p:nvSpPr>
          <p:cNvPr id="15" name="Picture Placeholder 6">
            <a:extLst>
              <a:ext uri="{FF2B5EF4-FFF2-40B4-BE49-F238E27FC236}">
                <a16:creationId xmlns:a16="http://schemas.microsoft.com/office/drawing/2014/main" id="{F404F6A9-0EEF-41B5-0DD6-0C8090D61FAE}"/>
              </a:ext>
            </a:extLst>
          </p:cNvPr>
          <p:cNvSpPr>
            <a:spLocks noGrp="1"/>
          </p:cNvSpPr>
          <p:nvPr>
            <p:ph type="pic" sz="quarter" idx="14"/>
          </p:nvPr>
        </p:nvSpPr>
        <p:spPr>
          <a:xfrm>
            <a:off x="3568232" y="2391162"/>
            <a:ext cx="2182299" cy="2182026"/>
          </a:xfrm>
          <a:prstGeom prst="ellipse">
            <a:avLst/>
          </a:prstGeom>
          <a:solidFill>
            <a:schemeClr val="bg2"/>
          </a:solidFill>
        </p:spPr>
        <p:txBody>
          <a:bodyPr/>
          <a:lstStyle/>
          <a:p>
            <a:r>
              <a:rPr lang="en-US"/>
              <a:t>Click icon to add picture</a:t>
            </a:r>
            <a:endParaRPr lang="en-IE" dirty="0"/>
          </a:p>
        </p:txBody>
      </p:sp>
      <p:sp>
        <p:nvSpPr>
          <p:cNvPr id="16" name="Picture Placeholder 6">
            <a:extLst>
              <a:ext uri="{FF2B5EF4-FFF2-40B4-BE49-F238E27FC236}">
                <a16:creationId xmlns:a16="http://schemas.microsoft.com/office/drawing/2014/main" id="{3569BEC5-900B-8BFD-EE51-A54517C751A6}"/>
              </a:ext>
            </a:extLst>
          </p:cNvPr>
          <p:cNvSpPr>
            <a:spLocks noGrp="1"/>
          </p:cNvSpPr>
          <p:nvPr>
            <p:ph type="pic" sz="quarter" idx="15"/>
          </p:nvPr>
        </p:nvSpPr>
        <p:spPr>
          <a:xfrm>
            <a:off x="6411328" y="2391162"/>
            <a:ext cx="2182299" cy="2182026"/>
          </a:xfrm>
          <a:prstGeom prst="ellipse">
            <a:avLst/>
          </a:prstGeom>
          <a:solidFill>
            <a:schemeClr val="bg2"/>
          </a:solidFill>
        </p:spPr>
        <p:txBody>
          <a:bodyPr/>
          <a:lstStyle/>
          <a:p>
            <a:r>
              <a:rPr lang="en-US"/>
              <a:t>Click icon to add picture</a:t>
            </a:r>
            <a:endParaRPr lang="en-IE" dirty="0"/>
          </a:p>
        </p:txBody>
      </p:sp>
      <p:sp>
        <p:nvSpPr>
          <p:cNvPr id="17" name="Picture Placeholder 6">
            <a:extLst>
              <a:ext uri="{FF2B5EF4-FFF2-40B4-BE49-F238E27FC236}">
                <a16:creationId xmlns:a16="http://schemas.microsoft.com/office/drawing/2014/main" id="{90ED88E3-4A19-3C8C-3AE5-5A798D5794CD}"/>
              </a:ext>
            </a:extLst>
          </p:cNvPr>
          <p:cNvSpPr>
            <a:spLocks noGrp="1"/>
          </p:cNvSpPr>
          <p:nvPr>
            <p:ph type="pic" sz="quarter" idx="16"/>
          </p:nvPr>
        </p:nvSpPr>
        <p:spPr>
          <a:xfrm>
            <a:off x="9254424" y="2391162"/>
            <a:ext cx="2182299" cy="2182026"/>
          </a:xfrm>
          <a:prstGeom prst="ellipse">
            <a:avLst/>
          </a:prstGeom>
          <a:solidFill>
            <a:schemeClr val="bg2"/>
          </a:solidFill>
        </p:spPr>
        <p:txBody>
          <a:bodyPr/>
          <a:lstStyle/>
          <a:p>
            <a:r>
              <a:rPr lang="en-US"/>
              <a:t>Click icon to add picture</a:t>
            </a:r>
            <a:endParaRPr lang="en-IE" dirty="0"/>
          </a:p>
        </p:txBody>
      </p:sp>
      <p:sp>
        <p:nvSpPr>
          <p:cNvPr id="26" name="Text Placeholder 25">
            <a:extLst>
              <a:ext uri="{FF2B5EF4-FFF2-40B4-BE49-F238E27FC236}">
                <a16:creationId xmlns:a16="http://schemas.microsoft.com/office/drawing/2014/main" id="{9615427E-B9C0-DD27-A4C2-752AFC6E436A}"/>
              </a:ext>
            </a:extLst>
          </p:cNvPr>
          <p:cNvSpPr>
            <a:spLocks noGrp="1"/>
          </p:cNvSpPr>
          <p:nvPr>
            <p:ph type="body" sz="quarter" idx="17"/>
          </p:nvPr>
        </p:nvSpPr>
        <p:spPr>
          <a:xfrm>
            <a:off x="726210" y="4843360"/>
            <a:ext cx="2181225" cy="1339850"/>
          </a:xfrm>
        </p:spPr>
        <p:txBody>
          <a:bodyPr/>
          <a:lstStyle>
            <a:lvl1pPr marL="0" indent="0" algn="ctr">
              <a:buFontTx/>
              <a:buNone/>
              <a:defRPr/>
            </a:lvl1pPr>
          </a:lstStyle>
          <a:p>
            <a:pPr lvl="0"/>
            <a:r>
              <a:rPr lang="en-US"/>
              <a:t>Edit Master text styles</a:t>
            </a:r>
          </a:p>
        </p:txBody>
      </p:sp>
      <p:sp>
        <p:nvSpPr>
          <p:cNvPr id="27" name="Text Placeholder 25">
            <a:extLst>
              <a:ext uri="{FF2B5EF4-FFF2-40B4-BE49-F238E27FC236}">
                <a16:creationId xmlns:a16="http://schemas.microsoft.com/office/drawing/2014/main" id="{2A1A1685-BDC1-85BF-0B73-FAC8E5CC62BD}"/>
              </a:ext>
            </a:extLst>
          </p:cNvPr>
          <p:cNvSpPr>
            <a:spLocks noGrp="1"/>
          </p:cNvSpPr>
          <p:nvPr>
            <p:ph type="body" sz="quarter" idx="18"/>
          </p:nvPr>
        </p:nvSpPr>
        <p:spPr>
          <a:xfrm>
            <a:off x="3568232" y="4843360"/>
            <a:ext cx="2181225" cy="1339850"/>
          </a:xfrm>
        </p:spPr>
        <p:txBody>
          <a:bodyPr/>
          <a:lstStyle>
            <a:lvl1pPr marL="0" indent="0" algn="ctr">
              <a:buFontTx/>
              <a:buNone/>
              <a:defRPr/>
            </a:lvl1pPr>
          </a:lstStyle>
          <a:p>
            <a:pPr lvl="0"/>
            <a:r>
              <a:rPr lang="en-US"/>
              <a:t>Edit Master text styles</a:t>
            </a:r>
          </a:p>
        </p:txBody>
      </p:sp>
      <p:sp>
        <p:nvSpPr>
          <p:cNvPr id="28" name="Text Placeholder 25">
            <a:extLst>
              <a:ext uri="{FF2B5EF4-FFF2-40B4-BE49-F238E27FC236}">
                <a16:creationId xmlns:a16="http://schemas.microsoft.com/office/drawing/2014/main" id="{F76251E3-BE1B-3B5B-0729-D1CFF7BD2B0D}"/>
              </a:ext>
            </a:extLst>
          </p:cNvPr>
          <p:cNvSpPr>
            <a:spLocks noGrp="1"/>
          </p:cNvSpPr>
          <p:nvPr>
            <p:ph type="body" sz="quarter" idx="19"/>
          </p:nvPr>
        </p:nvSpPr>
        <p:spPr>
          <a:xfrm>
            <a:off x="6442545" y="4843360"/>
            <a:ext cx="2181225" cy="1339850"/>
          </a:xfrm>
        </p:spPr>
        <p:txBody>
          <a:bodyPr/>
          <a:lstStyle>
            <a:lvl1pPr marL="0" indent="0" algn="ctr">
              <a:buFontTx/>
              <a:buNone/>
              <a:defRPr/>
            </a:lvl1pPr>
          </a:lstStyle>
          <a:p>
            <a:pPr lvl="0"/>
            <a:r>
              <a:rPr lang="en-US"/>
              <a:t>Edit Master text styles</a:t>
            </a:r>
          </a:p>
        </p:txBody>
      </p:sp>
      <p:sp>
        <p:nvSpPr>
          <p:cNvPr id="29" name="Text Placeholder 25">
            <a:extLst>
              <a:ext uri="{FF2B5EF4-FFF2-40B4-BE49-F238E27FC236}">
                <a16:creationId xmlns:a16="http://schemas.microsoft.com/office/drawing/2014/main" id="{91E9527D-F326-0C56-A8F1-A0152B814D7E}"/>
              </a:ext>
            </a:extLst>
          </p:cNvPr>
          <p:cNvSpPr>
            <a:spLocks noGrp="1"/>
          </p:cNvSpPr>
          <p:nvPr>
            <p:ph type="body" sz="quarter" idx="20"/>
          </p:nvPr>
        </p:nvSpPr>
        <p:spPr>
          <a:xfrm>
            <a:off x="9255498" y="4843360"/>
            <a:ext cx="2181225" cy="1339850"/>
          </a:xfrm>
        </p:spPr>
        <p:txBody>
          <a:bodyPr/>
          <a:lstStyle>
            <a:lvl1pPr marL="0" indent="0" algn="ctr">
              <a:buFontTx/>
              <a:buNone/>
              <a:defRPr/>
            </a:lvl1pPr>
          </a:lstStyle>
          <a:p>
            <a:pPr lvl="0"/>
            <a:r>
              <a:rPr lang="en-US"/>
              <a:t>Edit Master text styles</a:t>
            </a:r>
          </a:p>
        </p:txBody>
      </p:sp>
    </p:spTree>
    <p:extLst>
      <p:ext uri="{BB962C8B-B14F-4D97-AF65-F5344CB8AC3E}">
        <p14:creationId xmlns:p14="http://schemas.microsoft.com/office/powerpoint/2010/main" val="4181125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pictures with tex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F2F6157-305B-5CE7-970F-5456C5CDBF28}"/>
              </a:ext>
            </a:extLst>
          </p:cNvPr>
          <p:cNvSpPr>
            <a:spLocks noGrp="1"/>
          </p:cNvSpPr>
          <p:nvPr>
            <p:ph type="sldNum" sz="quarter" idx="12"/>
          </p:nvPr>
        </p:nvSpPr>
        <p:spPr/>
        <p:txBody>
          <a:bodyPr/>
          <a:lstStyle/>
          <a:p>
            <a:fld id="{F0A192C1-6D70-4E34-8223-645F4389ADAC}" type="slidenum">
              <a:rPr lang="en-IE" smtClean="0"/>
              <a:t>‹#›</a:t>
            </a:fld>
            <a:endParaRPr lang="en-IE" dirty="0"/>
          </a:p>
        </p:txBody>
      </p:sp>
      <p:sp>
        <p:nvSpPr>
          <p:cNvPr id="2" name="Title 1">
            <a:extLst>
              <a:ext uri="{FF2B5EF4-FFF2-40B4-BE49-F238E27FC236}">
                <a16:creationId xmlns:a16="http://schemas.microsoft.com/office/drawing/2014/main" id="{6369C7AD-D1B9-A645-5093-206E2264E1A6}"/>
              </a:ext>
            </a:extLst>
          </p:cNvPr>
          <p:cNvSpPr>
            <a:spLocks noGrp="1"/>
          </p:cNvSpPr>
          <p:nvPr>
            <p:ph type="title"/>
          </p:nvPr>
        </p:nvSpPr>
        <p:spPr>
          <a:xfrm>
            <a:off x="349623" y="1464589"/>
            <a:ext cx="4072251" cy="897571"/>
          </a:xfrm>
        </p:spPr>
        <p:txBody>
          <a:bodyPr anchor="t" anchorCtr="0"/>
          <a:lstStyle/>
          <a:p>
            <a:r>
              <a:rPr lang="en-US"/>
              <a:t>Click to edit Master title style</a:t>
            </a:r>
            <a:endParaRPr lang="en-IE" dirty="0"/>
          </a:p>
        </p:txBody>
      </p:sp>
      <p:sp>
        <p:nvSpPr>
          <p:cNvPr id="7" name="Picture Placeholder 6">
            <a:extLst>
              <a:ext uri="{FF2B5EF4-FFF2-40B4-BE49-F238E27FC236}">
                <a16:creationId xmlns:a16="http://schemas.microsoft.com/office/drawing/2014/main" id="{CED70101-1255-FD45-07D1-30FF57626795}"/>
              </a:ext>
            </a:extLst>
          </p:cNvPr>
          <p:cNvSpPr>
            <a:spLocks noGrp="1"/>
          </p:cNvSpPr>
          <p:nvPr>
            <p:ph type="pic" sz="quarter" idx="13"/>
          </p:nvPr>
        </p:nvSpPr>
        <p:spPr>
          <a:xfrm>
            <a:off x="4918021" y="1697099"/>
            <a:ext cx="1800000" cy="1800000"/>
          </a:xfrm>
          <a:prstGeom prst="ellipse">
            <a:avLst/>
          </a:prstGeom>
          <a:solidFill>
            <a:schemeClr val="bg2"/>
          </a:solidFill>
        </p:spPr>
        <p:txBody>
          <a:bodyPr/>
          <a:lstStyle/>
          <a:p>
            <a:r>
              <a:rPr lang="en-US"/>
              <a:t>Click icon to add picture</a:t>
            </a:r>
            <a:endParaRPr lang="en-IE" dirty="0"/>
          </a:p>
        </p:txBody>
      </p:sp>
      <p:sp>
        <p:nvSpPr>
          <p:cNvPr id="26" name="Text Placeholder 25">
            <a:extLst>
              <a:ext uri="{FF2B5EF4-FFF2-40B4-BE49-F238E27FC236}">
                <a16:creationId xmlns:a16="http://schemas.microsoft.com/office/drawing/2014/main" id="{9615427E-B9C0-DD27-A4C2-752AFC6E436A}"/>
              </a:ext>
            </a:extLst>
          </p:cNvPr>
          <p:cNvSpPr>
            <a:spLocks noGrp="1"/>
          </p:cNvSpPr>
          <p:nvPr>
            <p:ph type="body" sz="quarter" idx="17"/>
          </p:nvPr>
        </p:nvSpPr>
        <p:spPr>
          <a:xfrm>
            <a:off x="7065581" y="1697099"/>
            <a:ext cx="1800000" cy="1800000"/>
          </a:xfrm>
          <a:prstGeom prst="ellipse">
            <a:avLst/>
          </a:prstGeom>
          <a:solidFill>
            <a:schemeClr val="accent2"/>
          </a:solidFill>
        </p:spPr>
        <p:txBody>
          <a:bodyPr anchor="ctr" anchorCtr="0">
            <a:normAutofit/>
          </a:bodyPr>
          <a:lstStyle>
            <a:lvl1pPr marL="0" indent="0" algn="ctr">
              <a:buFontTx/>
              <a:buNone/>
              <a:defRPr sz="1600">
                <a:solidFill>
                  <a:schemeClr val="bg1"/>
                </a:solidFill>
              </a:defRPr>
            </a:lvl1pPr>
          </a:lstStyle>
          <a:p>
            <a:pPr lvl="0"/>
            <a:r>
              <a:rPr lang="en-US"/>
              <a:t>Edit Master text styles</a:t>
            </a:r>
          </a:p>
        </p:txBody>
      </p:sp>
      <p:sp>
        <p:nvSpPr>
          <p:cNvPr id="28" name="Text Placeholder 25">
            <a:extLst>
              <a:ext uri="{FF2B5EF4-FFF2-40B4-BE49-F238E27FC236}">
                <a16:creationId xmlns:a16="http://schemas.microsoft.com/office/drawing/2014/main" id="{F76251E3-BE1B-3B5B-0729-D1CFF7BD2B0D}"/>
              </a:ext>
            </a:extLst>
          </p:cNvPr>
          <p:cNvSpPr>
            <a:spLocks noGrp="1"/>
          </p:cNvSpPr>
          <p:nvPr>
            <p:ph type="body" sz="quarter" idx="19"/>
          </p:nvPr>
        </p:nvSpPr>
        <p:spPr>
          <a:xfrm>
            <a:off x="349623" y="2597099"/>
            <a:ext cx="4072251" cy="3653576"/>
          </a:xfrm>
        </p:spPr>
        <p:txBody>
          <a:bodyPr/>
          <a:lstStyle>
            <a:lvl1pPr marL="0" indent="0" algn="l">
              <a:buFontTx/>
              <a:buNone/>
              <a:defRPr/>
            </a:lvl1pPr>
          </a:lstStyle>
          <a:p>
            <a:pPr lvl="0"/>
            <a:r>
              <a:rPr lang="en-US"/>
              <a:t>Edit Master text styles</a:t>
            </a:r>
          </a:p>
        </p:txBody>
      </p:sp>
      <p:sp>
        <p:nvSpPr>
          <p:cNvPr id="3" name="Picture Placeholder 6">
            <a:extLst>
              <a:ext uri="{FF2B5EF4-FFF2-40B4-BE49-F238E27FC236}">
                <a16:creationId xmlns:a16="http://schemas.microsoft.com/office/drawing/2014/main" id="{1266C574-4997-77F9-D5D7-D8FBD3B7E2DA}"/>
              </a:ext>
            </a:extLst>
          </p:cNvPr>
          <p:cNvSpPr>
            <a:spLocks noGrp="1"/>
          </p:cNvSpPr>
          <p:nvPr>
            <p:ph type="pic" sz="quarter" idx="20"/>
          </p:nvPr>
        </p:nvSpPr>
        <p:spPr>
          <a:xfrm>
            <a:off x="9213141" y="1697099"/>
            <a:ext cx="1800000" cy="1800000"/>
          </a:xfrm>
          <a:prstGeom prst="ellipse">
            <a:avLst/>
          </a:prstGeom>
          <a:solidFill>
            <a:schemeClr val="bg2"/>
          </a:solidFill>
        </p:spPr>
        <p:txBody>
          <a:bodyPr/>
          <a:lstStyle/>
          <a:p>
            <a:r>
              <a:rPr lang="en-US"/>
              <a:t>Click icon to add picture</a:t>
            </a:r>
            <a:endParaRPr lang="en-IE" dirty="0"/>
          </a:p>
        </p:txBody>
      </p:sp>
      <p:sp>
        <p:nvSpPr>
          <p:cNvPr id="4" name="Text Placeholder 25">
            <a:extLst>
              <a:ext uri="{FF2B5EF4-FFF2-40B4-BE49-F238E27FC236}">
                <a16:creationId xmlns:a16="http://schemas.microsoft.com/office/drawing/2014/main" id="{2041ADEF-773D-3E32-B89D-C098E6F1A3B3}"/>
              </a:ext>
            </a:extLst>
          </p:cNvPr>
          <p:cNvSpPr>
            <a:spLocks noGrp="1"/>
          </p:cNvSpPr>
          <p:nvPr>
            <p:ph type="body" sz="quarter" idx="21"/>
          </p:nvPr>
        </p:nvSpPr>
        <p:spPr>
          <a:xfrm>
            <a:off x="4980958" y="3753962"/>
            <a:ext cx="1800000" cy="1800000"/>
          </a:xfrm>
          <a:prstGeom prst="ellipse">
            <a:avLst/>
          </a:prstGeom>
          <a:solidFill>
            <a:schemeClr val="accent2"/>
          </a:solidFill>
        </p:spPr>
        <p:txBody>
          <a:bodyPr anchor="ctr" anchorCtr="0">
            <a:normAutofit/>
          </a:bodyPr>
          <a:lstStyle>
            <a:lvl1pPr marL="0" indent="0" algn="ctr">
              <a:buFontTx/>
              <a:buNone/>
              <a:defRPr sz="1600">
                <a:solidFill>
                  <a:schemeClr val="bg1"/>
                </a:solidFill>
              </a:defRPr>
            </a:lvl1pPr>
          </a:lstStyle>
          <a:p>
            <a:pPr lvl="0"/>
            <a:r>
              <a:rPr lang="en-US"/>
              <a:t>Edit Master text styles</a:t>
            </a:r>
          </a:p>
        </p:txBody>
      </p:sp>
      <p:sp>
        <p:nvSpPr>
          <p:cNvPr id="6" name="Picture Placeholder 6">
            <a:extLst>
              <a:ext uri="{FF2B5EF4-FFF2-40B4-BE49-F238E27FC236}">
                <a16:creationId xmlns:a16="http://schemas.microsoft.com/office/drawing/2014/main" id="{6B0F922C-89F8-172E-CF57-474AA46BAC20}"/>
              </a:ext>
            </a:extLst>
          </p:cNvPr>
          <p:cNvSpPr>
            <a:spLocks noGrp="1"/>
          </p:cNvSpPr>
          <p:nvPr>
            <p:ph type="pic" sz="quarter" idx="22"/>
          </p:nvPr>
        </p:nvSpPr>
        <p:spPr>
          <a:xfrm>
            <a:off x="7128517" y="3753962"/>
            <a:ext cx="1800000" cy="1800000"/>
          </a:xfrm>
          <a:prstGeom prst="ellipse">
            <a:avLst/>
          </a:prstGeom>
          <a:solidFill>
            <a:schemeClr val="bg2"/>
          </a:solidFill>
        </p:spPr>
        <p:txBody>
          <a:bodyPr/>
          <a:lstStyle/>
          <a:p>
            <a:r>
              <a:rPr lang="en-US"/>
              <a:t>Click icon to add picture</a:t>
            </a:r>
            <a:endParaRPr lang="en-IE" dirty="0"/>
          </a:p>
        </p:txBody>
      </p:sp>
      <p:sp>
        <p:nvSpPr>
          <p:cNvPr id="8" name="Text Placeholder 25">
            <a:extLst>
              <a:ext uri="{FF2B5EF4-FFF2-40B4-BE49-F238E27FC236}">
                <a16:creationId xmlns:a16="http://schemas.microsoft.com/office/drawing/2014/main" id="{3C8A5078-88D1-A603-A170-B884BA1137DB}"/>
              </a:ext>
            </a:extLst>
          </p:cNvPr>
          <p:cNvSpPr>
            <a:spLocks noGrp="1"/>
          </p:cNvSpPr>
          <p:nvPr>
            <p:ph type="body" sz="quarter" idx="23"/>
          </p:nvPr>
        </p:nvSpPr>
        <p:spPr>
          <a:xfrm>
            <a:off x="9213141" y="3753962"/>
            <a:ext cx="1800000" cy="1800000"/>
          </a:xfrm>
          <a:prstGeom prst="ellipse">
            <a:avLst/>
          </a:prstGeom>
          <a:solidFill>
            <a:schemeClr val="accent2"/>
          </a:solidFill>
        </p:spPr>
        <p:txBody>
          <a:bodyPr anchor="ctr" anchorCtr="0">
            <a:normAutofit/>
          </a:bodyPr>
          <a:lstStyle>
            <a:lvl1pPr marL="0" indent="0" algn="ctr">
              <a:buFontTx/>
              <a:buNone/>
              <a:defRPr sz="1600">
                <a:solidFill>
                  <a:schemeClr val="bg1"/>
                </a:solidFill>
              </a:defRPr>
            </a:lvl1pPr>
          </a:lstStyle>
          <a:p>
            <a:pPr lvl="0"/>
            <a:r>
              <a:rPr lang="en-US"/>
              <a:t>Edit Master text styles</a:t>
            </a:r>
          </a:p>
        </p:txBody>
      </p:sp>
    </p:spTree>
    <p:extLst>
      <p:ext uri="{BB962C8B-B14F-4D97-AF65-F5344CB8AC3E}">
        <p14:creationId xmlns:p14="http://schemas.microsoft.com/office/powerpoint/2010/main" val="3467399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g picture with 4 circles with text">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428245F3-4889-EA87-BFCB-316110355A34}"/>
              </a:ext>
            </a:extLst>
          </p:cNvPr>
          <p:cNvSpPr>
            <a:spLocks noGrp="1"/>
          </p:cNvSpPr>
          <p:nvPr>
            <p:ph type="pic" sz="quarter" idx="13"/>
          </p:nvPr>
        </p:nvSpPr>
        <p:spPr>
          <a:xfrm>
            <a:off x="4031287" y="1364545"/>
            <a:ext cx="4129426" cy="4128910"/>
          </a:xfrm>
          <a:prstGeom prst="ellipse">
            <a:avLst/>
          </a:prstGeom>
          <a:solidFill>
            <a:schemeClr val="bg2"/>
          </a:solidFill>
        </p:spPr>
        <p:txBody>
          <a:bodyPr/>
          <a:lstStyle/>
          <a:p>
            <a:r>
              <a:rPr lang="en-US"/>
              <a:t>Click icon to add picture</a:t>
            </a:r>
            <a:endParaRPr lang="en-IE" dirty="0"/>
          </a:p>
        </p:txBody>
      </p:sp>
      <p:sp>
        <p:nvSpPr>
          <p:cNvPr id="4" name="Slide Number Placeholder 3">
            <a:extLst>
              <a:ext uri="{FF2B5EF4-FFF2-40B4-BE49-F238E27FC236}">
                <a16:creationId xmlns:a16="http://schemas.microsoft.com/office/drawing/2014/main" id="{080EEE3A-154E-60CE-B70F-B05A9653D1B6}"/>
              </a:ext>
            </a:extLst>
          </p:cNvPr>
          <p:cNvSpPr>
            <a:spLocks noGrp="1"/>
          </p:cNvSpPr>
          <p:nvPr>
            <p:ph type="sldNum" sz="quarter" idx="12"/>
          </p:nvPr>
        </p:nvSpPr>
        <p:spPr/>
        <p:txBody>
          <a:bodyPr/>
          <a:lstStyle/>
          <a:p>
            <a:fld id="{F0A192C1-6D70-4E34-8223-645F4389ADAC}" type="slidenum">
              <a:rPr lang="en-IE" smtClean="0"/>
              <a:t>‹#›</a:t>
            </a:fld>
            <a:endParaRPr lang="en-IE"/>
          </a:p>
        </p:txBody>
      </p:sp>
      <p:sp>
        <p:nvSpPr>
          <p:cNvPr id="2" name="Text Placeholder 25">
            <a:extLst>
              <a:ext uri="{FF2B5EF4-FFF2-40B4-BE49-F238E27FC236}">
                <a16:creationId xmlns:a16="http://schemas.microsoft.com/office/drawing/2014/main" id="{A46A8D10-4224-5145-9F6B-CCD4345B4CCF}"/>
              </a:ext>
            </a:extLst>
          </p:cNvPr>
          <p:cNvSpPr>
            <a:spLocks noGrp="1"/>
          </p:cNvSpPr>
          <p:nvPr>
            <p:ph type="body" sz="quarter" idx="17"/>
          </p:nvPr>
        </p:nvSpPr>
        <p:spPr>
          <a:xfrm>
            <a:off x="7081503" y="4126400"/>
            <a:ext cx="1800000" cy="1800000"/>
          </a:xfrm>
          <a:prstGeom prst="ellipse">
            <a:avLst/>
          </a:prstGeom>
          <a:solidFill>
            <a:schemeClr val="accent2"/>
          </a:solidFill>
          <a:ln w="127000">
            <a:solidFill>
              <a:schemeClr val="bg1"/>
            </a:solidFill>
          </a:ln>
        </p:spPr>
        <p:txBody>
          <a:bodyPr anchor="ctr" anchorCtr="0">
            <a:normAutofit/>
          </a:bodyPr>
          <a:lstStyle>
            <a:lvl1pPr marL="0" indent="0" algn="ctr">
              <a:buFontTx/>
              <a:buNone/>
              <a:defRPr sz="1600">
                <a:solidFill>
                  <a:schemeClr val="bg1"/>
                </a:solidFill>
              </a:defRPr>
            </a:lvl1pPr>
          </a:lstStyle>
          <a:p>
            <a:pPr lvl="0"/>
            <a:r>
              <a:rPr lang="en-US"/>
              <a:t>Edit Master text styles</a:t>
            </a:r>
          </a:p>
        </p:txBody>
      </p:sp>
      <p:sp>
        <p:nvSpPr>
          <p:cNvPr id="6" name="Text Placeholder 25">
            <a:extLst>
              <a:ext uri="{FF2B5EF4-FFF2-40B4-BE49-F238E27FC236}">
                <a16:creationId xmlns:a16="http://schemas.microsoft.com/office/drawing/2014/main" id="{77217D97-F321-F164-CAD4-EAD271EDB6E3}"/>
              </a:ext>
            </a:extLst>
          </p:cNvPr>
          <p:cNvSpPr>
            <a:spLocks noGrp="1"/>
          </p:cNvSpPr>
          <p:nvPr>
            <p:ph type="body" sz="quarter" idx="18"/>
          </p:nvPr>
        </p:nvSpPr>
        <p:spPr>
          <a:xfrm>
            <a:off x="7081503" y="1006888"/>
            <a:ext cx="1800000" cy="1800000"/>
          </a:xfrm>
          <a:prstGeom prst="ellipse">
            <a:avLst/>
          </a:prstGeom>
          <a:solidFill>
            <a:schemeClr val="accent2"/>
          </a:solidFill>
          <a:ln w="127000">
            <a:solidFill>
              <a:schemeClr val="bg1"/>
            </a:solidFill>
          </a:ln>
        </p:spPr>
        <p:txBody>
          <a:bodyPr anchor="ctr" anchorCtr="0">
            <a:normAutofit/>
          </a:bodyPr>
          <a:lstStyle>
            <a:lvl1pPr marL="0" indent="0" algn="ctr">
              <a:buFontTx/>
              <a:buNone/>
              <a:defRPr sz="1600">
                <a:solidFill>
                  <a:schemeClr val="bg1"/>
                </a:solidFill>
              </a:defRPr>
            </a:lvl1pPr>
          </a:lstStyle>
          <a:p>
            <a:pPr lvl="0"/>
            <a:r>
              <a:rPr lang="en-US"/>
              <a:t>Edit Master text styles</a:t>
            </a:r>
          </a:p>
        </p:txBody>
      </p:sp>
      <p:sp>
        <p:nvSpPr>
          <p:cNvPr id="7" name="Text Placeholder 25">
            <a:extLst>
              <a:ext uri="{FF2B5EF4-FFF2-40B4-BE49-F238E27FC236}">
                <a16:creationId xmlns:a16="http://schemas.microsoft.com/office/drawing/2014/main" id="{FCDC42C5-E0C7-74F2-62C2-E971BA78890F}"/>
              </a:ext>
            </a:extLst>
          </p:cNvPr>
          <p:cNvSpPr>
            <a:spLocks noGrp="1"/>
          </p:cNvSpPr>
          <p:nvPr>
            <p:ph type="body" sz="quarter" idx="19"/>
          </p:nvPr>
        </p:nvSpPr>
        <p:spPr>
          <a:xfrm>
            <a:off x="3131287" y="1006888"/>
            <a:ext cx="1800000" cy="1800000"/>
          </a:xfrm>
          <a:prstGeom prst="ellipse">
            <a:avLst/>
          </a:prstGeom>
          <a:solidFill>
            <a:schemeClr val="accent2"/>
          </a:solidFill>
          <a:ln w="127000">
            <a:solidFill>
              <a:schemeClr val="bg1"/>
            </a:solidFill>
          </a:ln>
        </p:spPr>
        <p:txBody>
          <a:bodyPr anchor="ctr" anchorCtr="0">
            <a:normAutofit/>
          </a:bodyPr>
          <a:lstStyle>
            <a:lvl1pPr marL="0" indent="0" algn="ctr">
              <a:buFontTx/>
              <a:buNone/>
              <a:defRPr sz="1600">
                <a:solidFill>
                  <a:schemeClr val="bg1"/>
                </a:solidFill>
              </a:defRPr>
            </a:lvl1pPr>
          </a:lstStyle>
          <a:p>
            <a:pPr lvl="0"/>
            <a:r>
              <a:rPr lang="en-US"/>
              <a:t>Edit Master text styles</a:t>
            </a:r>
          </a:p>
        </p:txBody>
      </p:sp>
      <p:sp>
        <p:nvSpPr>
          <p:cNvPr id="8" name="Text Placeholder 25">
            <a:extLst>
              <a:ext uri="{FF2B5EF4-FFF2-40B4-BE49-F238E27FC236}">
                <a16:creationId xmlns:a16="http://schemas.microsoft.com/office/drawing/2014/main" id="{BB736237-0B0D-37E0-1A64-E688F9EE430C}"/>
              </a:ext>
            </a:extLst>
          </p:cNvPr>
          <p:cNvSpPr>
            <a:spLocks noGrp="1"/>
          </p:cNvSpPr>
          <p:nvPr>
            <p:ph type="body" sz="quarter" idx="20"/>
          </p:nvPr>
        </p:nvSpPr>
        <p:spPr>
          <a:xfrm>
            <a:off x="3131287" y="4126400"/>
            <a:ext cx="1800000" cy="1800000"/>
          </a:xfrm>
          <a:prstGeom prst="ellipse">
            <a:avLst/>
          </a:prstGeom>
          <a:solidFill>
            <a:schemeClr val="accent2"/>
          </a:solidFill>
          <a:ln w="127000">
            <a:solidFill>
              <a:schemeClr val="bg1"/>
            </a:solidFill>
          </a:ln>
        </p:spPr>
        <p:txBody>
          <a:bodyPr anchor="ctr" anchorCtr="0">
            <a:normAutofit/>
          </a:bodyPr>
          <a:lstStyle>
            <a:lvl1pPr marL="0" indent="0" algn="ctr">
              <a:buFontTx/>
              <a:buNone/>
              <a:defRPr sz="1600">
                <a:solidFill>
                  <a:schemeClr val="bg1"/>
                </a:solidFill>
              </a:defRPr>
            </a:lvl1pPr>
          </a:lstStyle>
          <a:p>
            <a:pPr lvl="0"/>
            <a:r>
              <a:rPr lang="en-US"/>
              <a:t>Edit Master text styles</a:t>
            </a:r>
          </a:p>
        </p:txBody>
      </p:sp>
      <p:sp>
        <p:nvSpPr>
          <p:cNvPr id="10" name="Oval 9">
            <a:extLst>
              <a:ext uri="{FF2B5EF4-FFF2-40B4-BE49-F238E27FC236}">
                <a16:creationId xmlns:a16="http://schemas.microsoft.com/office/drawing/2014/main" id="{DD627931-5827-A3E4-159F-17BDDCF05672}"/>
              </a:ext>
            </a:extLst>
          </p:cNvPr>
          <p:cNvSpPr/>
          <p:nvPr userDrawn="1"/>
        </p:nvSpPr>
        <p:spPr>
          <a:xfrm>
            <a:off x="1087972" y="2218197"/>
            <a:ext cx="377238" cy="37723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Oval 10">
            <a:extLst>
              <a:ext uri="{FF2B5EF4-FFF2-40B4-BE49-F238E27FC236}">
                <a16:creationId xmlns:a16="http://schemas.microsoft.com/office/drawing/2014/main" id="{3A735906-2A81-D1BA-2542-5F2A14A2BB9C}"/>
              </a:ext>
            </a:extLst>
          </p:cNvPr>
          <p:cNvSpPr/>
          <p:nvPr userDrawn="1"/>
        </p:nvSpPr>
        <p:spPr>
          <a:xfrm>
            <a:off x="1470678" y="2703174"/>
            <a:ext cx="207428" cy="20742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Oval 11">
            <a:extLst>
              <a:ext uri="{FF2B5EF4-FFF2-40B4-BE49-F238E27FC236}">
                <a16:creationId xmlns:a16="http://schemas.microsoft.com/office/drawing/2014/main" id="{C6D68BA7-34BE-F5AD-7408-C32AB0517682}"/>
              </a:ext>
            </a:extLst>
          </p:cNvPr>
          <p:cNvSpPr/>
          <p:nvPr userDrawn="1"/>
        </p:nvSpPr>
        <p:spPr>
          <a:xfrm>
            <a:off x="11013141" y="4349522"/>
            <a:ext cx="377238" cy="37723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640025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black background with a black square&#10;&#10;Description automatically generated with medium confidence">
            <a:extLst>
              <a:ext uri="{FF2B5EF4-FFF2-40B4-BE49-F238E27FC236}">
                <a16:creationId xmlns:a16="http://schemas.microsoft.com/office/drawing/2014/main" id="{C12129FE-3314-E0EA-E83F-45EEB5D04587}"/>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876EC29C-3676-A4F4-BD7A-5F0B8B8A5DC9}"/>
              </a:ext>
            </a:extLst>
          </p:cNvPr>
          <p:cNvSpPr>
            <a:spLocks noGrp="1"/>
          </p:cNvSpPr>
          <p:nvPr>
            <p:ph type="title"/>
          </p:nvPr>
        </p:nvSpPr>
        <p:spPr>
          <a:xfrm>
            <a:off x="349624" y="846246"/>
            <a:ext cx="11510682" cy="844442"/>
          </a:xfrm>
          <a:prstGeom prst="rect">
            <a:avLst/>
          </a:prstGeom>
        </p:spPr>
        <p:txBody>
          <a:bodyPr vert="horz" lIns="91440" tIns="45720" rIns="91440" bIns="45720" rtlCol="0" anchor="ctr">
            <a:normAutofit/>
          </a:bodyPr>
          <a:lstStyle/>
          <a:p>
            <a:r>
              <a:rPr lang="en-US" dirty="0"/>
              <a:t>Click to edit</a:t>
            </a:r>
            <a:endParaRPr lang="en-IE" dirty="0"/>
          </a:p>
        </p:txBody>
      </p:sp>
      <p:sp>
        <p:nvSpPr>
          <p:cNvPr id="3" name="Text Placeholder 2">
            <a:extLst>
              <a:ext uri="{FF2B5EF4-FFF2-40B4-BE49-F238E27FC236}">
                <a16:creationId xmlns:a16="http://schemas.microsoft.com/office/drawing/2014/main" id="{DF0E1955-9B80-ACCB-6D2A-2A6797D8BDA3}"/>
              </a:ext>
            </a:extLst>
          </p:cNvPr>
          <p:cNvSpPr>
            <a:spLocks noGrp="1"/>
          </p:cNvSpPr>
          <p:nvPr>
            <p:ph type="body" idx="1"/>
          </p:nvPr>
        </p:nvSpPr>
        <p:spPr>
          <a:xfrm>
            <a:off x="349623" y="1825625"/>
            <a:ext cx="11510682" cy="4351338"/>
          </a:xfrm>
          <a:prstGeom prst="rect">
            <a:avLst/>
          </a:prstGeom>
        </p:spPr>
        <p:txBody>
          <a:bodyPr vert="horz" lIns="91440" tIns="45720" rIns="91440" bIns="45720" rtlCol="0">
            <a:normAutofit/>
          </a:bodyPr>
          <a:lstStyle/>
          <a:p>
            <a:pPr lvl="0"/>
            <a:r>
              <a:rPr lang="en-US" dirty="0"/>
              <a:t>Click to edit </a:t>
            </a:r>
          </a:p>
          <a:p>
            <a:pPr lvl="1"/>
            <a:r>
              <a:rPr lang="en-US" dirty="0"/>
              <a:t>Second level</a:t>
            </a:r>
          </a:p>
          <a:p>
            <a:pPr lvl="2"/>
            <a:r>
              <a:rPr lang="en-US" dirty="0"/>
              <a:t>Third level</a:t>
            </a:r>
          </a:p>
          <a:p>
            <a:pPr lvl="0"/>
            <a:endParaRPr lang="en-US" dirty="0"/>
          </a:p>
        </p:txBody>
      </p:sp>
      <p:pic>
        <p:nvPicPr>
          <p:cNvPr id="7" name="Picture 6" descr="A blue flag with yellow stars&#10;&#10;Description automatically generated">
            <a:extLst>
              <a:ext uri="{FF2B5EF4-FFF2-40B4-BE49-F238E27FC236}">
                <a16:creationId xmlns:a16="http://schemas.microsoft.com/office/drawing/2014/main" id="{029E8BD4-55C4-46B6-C93F-0EC18C6DEBFF}"/>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297318" y="141851"/>
            <a:ext cx="726610" cy="525008"/>
          </a:xfrm>
          <a:prstGeom prst="rect">
            <a:avLst/>
          </a:prstGeom>
        </p:spPr>
      </p:pic>
      <p:sp>
        <p:nvSpPr>
          <p:cNvPr id="8" name="TextBox 7">
            <a:extLst>
              <a:ext uri="{FF2B5EF4-FFF2-40B4-BE49-F238E27FC236}">
                <a16:creationId xmlns:a16="http://schemas.microsoft.com/office/drawing/2014/main" id="{015330CA-699D-1ED9-9B83-E0AF00B198A7}"/>
              </a:ext>
            </a:extLst>
          </p:cNvPr>
          <p:cNvSpPr txBox="1"/>
          <p:nvPr userDrawn="1"/>
        </p:nvSpPr>
        <p:spPr>
          <a:xfrm>
            <a:off x="873729" y="265855"/>
            <a:ext cx="1197980" cy="276999"/>
          </a:xfrm>
          <a:prstGeom prst="rect">
            <a:avLst/>
          </a:prstGeom>
          <a:noFill/>
        </p:spPr>
        <p:txBody>
          <a:bodyPr wrap="square" rtlCol="0">
            <a:spAutoFit/>
          </a:bodyPr>
          <a:lstStyle/>
          <a:p>
            <a:r>
              <a:rPr lang="en-IE" sz="1200" b="1" dirty="0">
                <a:solidFill>
                  <a:srgbClr val="404040"/>
                </a:solidFill>
                <a:latin typeface="Arial" panose="020B0604020202020204" pitchFamily="34" charset="0"/>
                <a:cs typeface="Arial" panose="020B0604020202020204" pitchFamily="34" charset="0"/>
              </a:rPr>
              <a:t>#EUSpace</a:t>
            </a:r>
          </a:p>
        </p:txBody>
      </p:sp>
      <p:sp>
        <p:nvSpPr>
          <p:cNvPr id="6" name="Slide Number Placeholder 5">
            <a:extLst>
              <a:ext uri="{FF2B5EF4-FFF2-40B4-BE49-F238E27FC236}">
                <a16:creationId xmlns:a16="http://schemas.microsoft.com/office/drawing/2014/main" id="{F440D14C-E0C3-C36F-C739-3337B1237D1B}"/>
              </a:ext>
            </a:extLst>
          </p:cNvPr>
          <p:cNvSpPr>
            <a:spLocks noGrp="1"/>
          </p:cNvSpPr>
          <p:nvPr>
            <p:ph type="sldNum" sz="quarter" idx="4"/>
          </p:nvPr>
        </p:nvSpPr>
        <p:spPr>
          <a:xfrm>
            <a:off x="11013141" y="6356350"/>
            <a:ext cx="847164" cy="365125"/>
          </a:xfrm>
          <a:prstGeom prst="rect">
            <a:avLst/>
          </a:prstGeom>
        </p:spPr>
        <p:txBody>
          <a:bodyPr vert="horz" lIns="91440" tIns="45720" rIns="91440" bIns="45720" rtlCol="0" anchor="ctr"/>
          <a:lstStyle>
            <a:lvl1pPr algn="r">
              <a:defRPr sz="1200">
                <a:solidFill>
                  <a:srgbClr val="898989"/>
                </a:solidFill>
              </a:defRPr>
            </a:lvl1pPr>
          </a:lstStyle>
          <a:p>
            <a:fld id="{F0A192C1-6D70-4E34-8223-645F4389ADAC}" type="slidenum">
              <a:rPr lang="en-IE" smtClean="0"/>
              <a:pPr/>
              <a:t>‹#›</a:t>
            </a:fld>
            <a:endParaRPr lang="en-IE" dirty="0"/>
          </a:p>
        </p:txBody>
      </p:sp>
      <p:pic>
        <p:nvPicPr>
          <p:cNvPr id="9" name="Picture 8"/>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1964640" y="190154"/>
            <a:ext cx="979420" cy="428400"/>
          </a:xfrm>
          <a:prstGeom prst="rect">
            <a:avLst/>
          </a:prstGeom>
        </p:spPr>
      </p:pic>
    </p:spTree>
    <p:extLst>
      <p:ext uri="{BB962C8B-B14F-4D97-AF65-F5344CB8AC3E}">
        <p14:creationId xmlns:p14="http://schemas.microsoft.com/office/powerpoint/2010/main" val="1233028116"/>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50" r:id="rId3"/>
    <p:sldLayoutId id="2147483651" r:id="rId4"/>
    <p:sldLayoutId id="2147483652" r:id="rId5"/>
    <p:sldLayoutId id="2147483653" r:id="rId6"/>
    <p:sldLayoutId id="2147483654" r:id="rId7"/>
    <p:sldLayoutId id="2147483670" r:id="rId8"/>
    <p:sldLayoutId id="2147483662" r:id="rId9"/>
    <p:sldLayoutId id="2147483656" r:id="rId10"/>
    <p:sldLayoutId id="2147483665" r:id="rId11"/>
    <p:sldLayoutId id="2147483667" r:id="rId12"/>
    <p:sldLayoutId id="2147483671" r:id="rId13"/>
    <p:sldLayoutId id="2147483658" r:id="rId14"/>
    <p:sldLayoutId id="2147483668" r:id="rId15"/>
    <p:sldLayoutId id="2147483659" r:id="rId16"/>
    <p:sldLayoutId id="2147483672" r:id="rId17"/>
  </p:sldLayoutIdLst>
  <p:hf hdr="0" ftr="0" dt="0"/>
  <p:txStyles>
    <p:title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51.jpe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comments" Target="../comments/comment1.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jp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4.gif"/><Relationship Id="rId1" Type="http://schemas.openxmlformats.org/officeDocument/2006/relationships/slideLayout" Target="../slideLayouts/slideLayout3.xml"/><Relationship Id="rId4" Type="http://schemas.openxmlformats.org/officeDocument/2006/relationships/image" Target="../media/image76.gif"/></Relationships>
</file>

<file path=ppt/slides/_rels/slide3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creativecommons.org/licenses/by/4.0/" TargetMode="Externa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8B09771-1525-FF83-1F52-F4BF3FD09D4A}"/>
              </a:ext>
            </a:extLst>
          </p:cNvPr>
          <p:cNvSpPr>
            <a:spLocks noGrp="1"/>
          </p:cNvSpPr>
          <p:nvPr>
            <p:ph type="ctrTitle"/>
          </p:nvPr>
        </p:nvSpPr>
        <p:spPr>
          <a:xfrm>
            <a:off x="5512865" y="1762870"/>
            <a:ext cx="6446607" cy="1871313"/>
          </a:xfrm>
        </p:spPr>
        <p:txBody>
          <a:bodyPr>
            <a:normAutofit fontScale="90000"/>
          </a:bodyPr>
          <a:lstStyle/>
          <a:p>
            <a:pPr algn="just">
              <a:spcAft>
                <a:spcPts val="600"/>
              </a:spcAft>
            </a:pPr>
            <a:r>
              <a:rPr lang="en-US" b="1" dirty="0"/>
              <a:t>How can satellite data support disaster risk management?</a:t>
            </a:r>
            <a:endParaRPr lang="en-IE" b="1" dirty="0"/>
          </a:p>
        </p:txBody>
      </p:sp>
      <p:sp>
        <p:nvSpPr>
          <p:cNvPr id="8" name="Subtitle 2">
            <a:extLst>
              <a:ext uri="{FF2B5EF4-FFF2-40B4-BE49-F238E27FC236}">
                <a16:creationId xmlns:a16="http://schemas.microsoft.com/office/drawing/2014/main" id="{BA03BA7C-1CF7-CFC1-106B-A5CF20088FA7}"/>
              </a:ext>
            </a:extLst>
          </p:cNvPr>
          <p:cNvSpPr>
            <a:spLocks noGrp="1"/>
          </p:cNvSpPr>
          <p:nvPr>
            <p:ph type="subTitle" idx="1"/>
          </p:nvPr>
        </p:nvSpPr>
        <p:spPr>
          <a:xfrm>
            <a:off x="3901440" y="5747657"/>
            <a:ext cx="8058031" cy="1001675"/>
          </a:xfrm>
        </p:spPr>
        <p:txBody>
          <a:bodyPr vert="horz" lIns="91440" tIns="45720" rIns="91440" bIns="45720" rtlCol="0" anchor="t">
            <a:normAutofit/>
          </a:bodyPr>
          <a:lstStyle/>
          <a:p>
            <a:pPr algn="r">
              <a:lnSpc>
                <a:spcPct val="100000"/>
              </a:lnSpc>
              <a:spcBef>
                <a:spcPts val="0"/>
              </a:spcBef>
            </a:pPr>
            <a:r>
              <a:rPr lang="en-IE" sz="1600" b="0" dirty="0">
                <a:latin typeface="Arial"/>
                <a:cs typeface="Arial"/>
              </a:rPr>
              <a:t>14 May 2024</a:t>
            </a:r>
          </a:p>
          <a:p>
            <a:pPr algn="r">
              <a:lnSpc>
                <a:spcPct val="100000"/>
              </a:lnSpc>
              <a:spcBef>
                <a:spcPts val="0"/>
              </a:spcBef>
            </a:pPr>
            <a:r>
              <a:rPr lang="en-IE" sz="1600" b="0" dirty="0"/>
              <a:t>André MOREIRA GONCALVES,</a:t>
            </a:r>
          </a:p>
          <a:p>
            <a:pPr algn="r">
              <a:lnSpc>
                <a:spcPct val="100000"/>
              </a:lnSpc>
              <a:spcBef>
                <a:spcPts val="0"/>
              </a:spcBef>
            </a:pPr>
            <a:r>
              <a:rPr lang="en-IE" sz="1600" b="0" dirty="0"/>
              <a:t>Communications consultant for Copernicus Emergency</a:t>
            </a:r>
          </a:p>
        </p:txBody>
      </p:sp>
      <p:sp>
        <p:nvSpPr>
          <p:cNvPr id="9" name="Rectangle 8"/>
          <p:cNvSpPr/>
          <p:nvPr/>
        </p:nvSpPr>
        <p:spPr>
          <a:xfrm>
            <a:off x="5512865" y="3475258"/>
            <a:ext cx="6583342" cy="707886"/>
          </a:xfrm>
          <a:prstGeom prst="rect">
            <a:avLst/>
          </a:prstGeom>
        </p:spPr>
        <p:txBody>
          <a:bodyPr wrap="square">
            <a:spAutoFit/>
          </a:bodyPr>
          <a:lstStyle/>
          <a:p>
            <a:r>
              <a:rPr lang="en-IE" sz="2000" b="1" dirty="0">
                <a:solidFill>
                  <a:schemeClr val="bg1"/>
                </a:solidFill>
                <a:latin typeface="Arial"/>
                <a:cs typeface="Arial"/>
              </a:rPr>
              <a:t>The potential behind the Copernicus Emergency Management Service</a:t>
            </a:r>
            <a:endParaRPr lang="en-US" sz="2000" b="1" dirty="0">
              <a:solidFill>
                <a:schemeClr val="bg1"/>
              </a:solidFill>
            </a:endParaRPr>
          </a:p>
        </p:txBody>
      </p:sp>
    </p:spTree>
    <p:extLst>
      <p:ext uri="{BB962C8B-B14F-4D97-AF65-F5344CB8AC3E}">
        <p14:creationId xmlns:p14="http://schemas.microsoft.com/office/powerpoint/2010/main" val="462222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FD11352C-C40B-4D98-C094-066E13F66417}"/>
              </a:ext>
            </a:extLst>
          </p:cNvPr>
          <p:cNvSpPr txBox="1">
            <a:spLocks/>
          </p:cNvSpPr>
          <p:nvPr/>
        </p:nvSpPr>
        <p:spPr>
          <a:xfrm>
            <a:off x="319144" y="646391"/>
            <a:ext cx="11510682" cy="668377"/>
          </a:xfrm>
          <a:prstGeom prst="rect">
            <a:avLst/>
          </a:prstGeom>
        </p:spPr>
        <p:txBody>
          <a:bodyPr/>
          <a:lst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r>
              <a:rPr lang="en-IE" dirty="0"/>
              <a:t>Copernicus Image of the Day – 08/08/2023</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664" y="1233488"/>
            <a:ext cx="10329004" cy="5543232"/>
          </a:xfrm>
          <a:prstGeom prst="rect">
            <a:avLst/>
          </a:prstGeom>
        </p:spPr>
      </p:pic>
      <p:sp>
        <p:nvSpPr>
          <p:cNvPr id="8" name="Rectangle 7"/>
          <p:cNvSpPr/>
          <p:nvPr/>
        </p:nvSpPr>
        <p:spPr>
          <a:xfrm>
            <a:off x="421144" y="6325513"/>
            <a:ext cx="6096000" cy="430887"/>
          </a:xfrm>
          <a:prstGeom prst="rect">
            <a:avLst/>
          </a:prstGeom>
        </p:spPr>
        <p:txBody>
          <a:bodyPr>
            <a:spAutoFit/>
          </a:bodyPr>
          <a:lstStyle/>
          <a:p>
            <a:r>
              <a:rPr lang="en-US" sz="1100" dirty="0">
                <a:solidFill>
                  <a:schemeClr val="bg1"/>
                </a:solidFill>
              </a:rPr>
              <a:t>Major wildfire in Portugal in August 2023 </a:t>
            </a:r>
          </a:p>
          <a:p>
            <a:r>
              <a:rPr lang="en-US" sz="1100" dirty="0">
                <a:solidFill>
                  <a:schemeClr val="bg1"/>
                </a:solidFill>
              </a:rPr>
              <a:t>© Copernicus Sentinel-2 imagery, 2023</a:t>
            </a:r>
          </a:p>
        </p:txBody>
      </p:sp>
    </p:spTree>
    <p:extLst>
      <p:ext uri="{BB962C8B-B14F-4D97-AF65-F5344CB8AC3E}">
        <p14:creationId xmlns:p14="http://schemas.microsoft.com/office/powerpoint/2010/main" val="2533291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FD11352C-C40B-4D98-C094-066E13F66417}"/>
              </a:ext>
            </a:extLst>
          </p:cNvPr>
          <p:cNvSpPr txBox="1">
            <a:spLocks/>
          </p:cNvSpPr>
          <p:nvPr/>
        </p:nvSpPr>
        <p:spPr>
          <a:xfrm>
            <a:off x="319144" y="646391"/>
            <a:ext cx="11510682" cy="668377"/>
          </a:xfrm>
          <a:prstGeom prst="rect">
            <a:avLst/>
          </a:prstGeom>
        </p:spPr>
        <p:txBody>
          <a:bodyPr/>
          <a:lst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r>
              <a:rPr lang="en-IE" dirty="0"/>
              <a:t>On-demand mapping: </a:t>
            </a:r>
            <a:r>
              <a:rPr lang="en-IE" dirty="0" err="1"/>
              <a:t>Carrascal</a:t>
            </a:r>
            <a:r>
              <a:rPr lang="en-IE" dirty="0"/>
              <a:t>, Portugal</a:t>
            </a:r>
          </a:p>
        </p:txBody>
      </p:sp>
      <p:sp>
        <p:nvSpPr>
          <p:cNvPr id="8" name="Rectangle 7"/>
          <p:cNvSpPr/>
          <p:nvPr/>
        </p:nvSpPr>
        <p:spPr>
          <a:xfrm>
            <a:off x="421144" y="6325513"/>
            <a:ext cx="6096000" cy="430887"/>
          </a:xfrm>
          <a:prstGeom prst="rect">
            <a:avLst/>
          </a:prstGeom>
        </p:spPr>
        <p:txBody>
          <a:bodyPr>
            <a:spAutoFit/>
          </a:bodyPr>
          <a:lstStyle/>
          <a:p>
            <a:r>
              <a:rPr lang="en-US" sz="1100" dirty="0">
                <a:solidFill>
                  <a:schemeClr val="bg1"/>
                </a:solidFill>
              </a:rPr>
              <a:t>Major wildfire in Portugal in August 2023 </a:t>
            </a:r>
          </a:p>
          <a:p>
            <a:r>
              <a:rPr lang="en-US" sz="1100" dirty="0">
                <a:solidFill>
                  <a:schemeClr val="bg1"/>
                </a:solidFill>
              </a:rPr>
              <a:t>© Copernicus Sentinel-2 imagery, 2023</a:t>
            </a:r>
          </a:p>
        </p:txBody>
      </p:sp>
      <p:pic>
        <p:nvPicPr>
          <p:cNvPr id="6" name="Picture 5"/>
          <p:cNvPicPr>
            <a:picLocks noChangeAspect="1"/>
          </p:cNvPicPr>
          <p:nvPr/>
        </p:nvPicPr>
        <p:blipFill>
          <a:blip r:embed="rId3"/>
          <a:stretch>
            <a:fillRect/>
          </a:stretch>
        </p:blipFill>
        <p:spPr>
          <a:xfrm>
            <a:off x="421144" y="1205795"/>
            <a:ext cx="7573727" cy="5459165"/>
          </a:xfrm>
          <a:prstGeom prst="rect">
            <a:avLst/>
          </a:prstGeom>
        </p:spPr>
      </p:pic>
    </p:spTree>
    <p:extLst>
      <p:ext uri="{BB962C8B-B14F-4D97-AF65-F5344CB8AC3E}">
        <p14:creationId xmlns:p14="http://schemas.microsoft.com/office/powerpoint/2010/main" val="2133460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1144" y="6325513"/>
            <a:ext cx="6096000" cy="430887"/>
          </a:xfrm>
          <a:prstGeom prst="rect">
            <a:avLst/>
          </a:prstGeom>
        </p:spPr>
        <p:txBody>
          <a:bodyPr>
            <a:spAutoFit/>
          </a:bodyPr>
          <a:lstStyle/>
          <a:p>
            <a:r>
              <a:rPr lang="en-US" sz="1100" dirty="0">
                <a:solidFill>
                  <a:schemeClr val="bg1"/>
                </a:solidFill>
              </a:rPr>
              <a:t>Major wildfire in Portugal in August 2023 </a:t>
            </a:r>
          </a:p>
          <a:p>
            <a:r>
              <a:rPr lang="en-US" sz="1100" dirty="0">
                <a:solidFill>
                  <a:schemeClr val="bg1"/>
                </a:solidFill>
              </a:rPr>
              <a:t>© Copernicus Sentinel-2 imagery, 2023</a:t>
            </a:r>
          </a:p>
        </p:txBody>
      </p:sp>
      <p:pic>
        <p:nvPicPr>
          <p:cNvPr id="4" name="Picture 3"/>
          <p:cNvPicPr>
            <a:picLocks noChangeAspect="1"/>
          </p:cNvPicPr>
          <p:nvPr/>
        </p:nvPicPr>
        <p:blipFill>
          <a:blip r:embed="rId3"/>
          <a:stretch>
            <a:fillRect/>
          </a:stretch>
        </p:blipFill>
        <p:spPr>
          <a:xfrm>
            <a:off x="421144" y="1237765"/>
            <a:ext cx="7409964" cy="5427195"/>
          </a:xfrm>
          <a:prstGeom prst="rect">
            <a:avLst/>
          </a:prstGeom>
        </p:spPr>
      </p:pic>
      <p:sp>
        <p:nvSpPr>
          <p:cNvPr id="5" name="Title 2">
            <a:extLst>
              <a:ext uri="{FF2B5EF4-FFF2-40B4-BE49-F238E27FC236}">
                <a16:creationId xmlns:a16="http://schemas.microsoft.com/office/drawing/2014/main" id="{FD11352C-C40B-4D98-C094-066E13F66417}"/>
              </a:ext>
            </a:extLst>
          </p:cNvPr>
          <p:cNvSpPr txBox="1">
            <a:spLocks/>
          </p:cNvSpPr>
          <p:nvPr/>
        </p:nvSpPr>
        <p:spPr>
          <a:xfrm>
            <a:off x="319144" y="646391"/>
            <a:ext cx="11510682" cy="668377"/>
          </a:xfrm>
          <a:prstGeom prst="rect">
            <a:avLst/>
          </a:prstGeom>
        </p:spPr>
        <p:txBody>
          <a:bodyPr/>
          <a:lst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r>
              <a:rPr lang="en-IE" dirty="0"/>
              <a:t>On-demand mapping: </a:t>
            </a:r>
            <a:r>
              <a:rPr lang="en-IE" dirty="0" err="1"/>
              <a:t>Carrascal</a:t>
            </a:r>
            <a:r>
              <a:rPr lang="en-IE" dirty="0"/>
              <a:t>, Portugal</a:t>
            </a:r>
          </a:p>
        </p:txBody>
      </p:sp>
    </p:spTree>
    <p:extLst>
      <p:ext uri="{BB962C8B-B14F-4D97-AF65-F5344CB8AC3E}">
        <p14:creationId xmlns:p14="http://schemas.microsoft.com/office/powerpoint/2010/main" val="3241517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1144" y="6325513"/>
            <a:ext cx="6096000" cy="430887"/>
          </a:xfrm>
          <a:prstGeom prst="rect">
            <a:avLst/>
          </a:prstGeom>
        </p:spPr>
        <p:txBody>
          <a:bodyPr>
            <a:spAutoFit/>
          </a:bodyPr>
          <a:lstStyle/>
          <a:p>
            <a:r>
              <a:rPr lang="en-US" sz="1100" dirty="0">
                <a:solidFill>
                  <a:schemeClr val="bg1"/>
                </a:solidFill>
              </a:rPr>
              <a:t>Major wildfire in Portugal in August 2023 </a:t>
            </a:r>
          </a:p>
          <a:p>
            <a:r>
              <a:rPr lang="en-US" sz="1100" dirty="0">
                <a:solidFill>
                  <a:schemeClr val="bg1"/>
                </a:solidFill>
              </a:rPr>
              <a:t>© Copernicus Sentinel-2 imagery, 2023</a:t>
            </a:r>
          </a:p>
        </p:txBody>
      </p:sp>
      <p:pic>
        <p:nvPicPr>
          <p:cNvPr id="4" name="Picture 3"/>
          <p:cNvPicPr>
            <a:picLocks noChangeAspect="1"/>
          </p:cNvPicPr>
          <p:nvPr/>
        </p:nvPicPr>
        <p:blipFill>
          <a:blip r:embed="rId3"/>
          <a:stretch>
            <a:fillRect/>
          </a:stretch>
        </p:blipFill>
        <p:spPr>
          <a:xfrm>
            <a:off x="421144" y="1251088"/>
            <a:ext cx="6916125" cy="5289868"/>
          </a:xfrm>
          <a:prstGeom prst="rect">
            <a:avLst/>
          </a:prstGeom>
        </p:spPr>
      </p:pic>
      <p:pic>
        <p:nvPicPr>
          <p:cNvPr id="5" name="Picture 4"/>
          <p:cNvPicPr>
            <a:picLocks noChangeAspect="1"/>
          </p:cNvPicPr>
          <p:nvPr/>
        </p:nvPicPr>
        <p:blipFill>
          <a:blip r:embed="rId4"/>
          <a:stretch>
            <a:fillRect/>
          </a:stretch>
        </p:blipFill>
        <p:spPr>
          <a:xfrm>
            <a:off x="7439269" y="1251088"/>
            <a:ext cx="3123907" cy="5414010"/>
          </a:xfrm>
          <a:prstGeom prst="rect">
            <a:avLst/>
          </a:prstGeom>
        </p:spPr>
      </p:pic>
      <p:sp>
        <p:nvSpPr>
          <p:cNvPr id="6" name="Title 2">
            <a:extLst>
              <a:ext uri="{FF2B5EF4-FFF2-40B4-BE49-F238E27FC236}">
                <a16:creationId xmlns:a16="http://schemas.microsoft.com/office/drawing/2014/main" id="{FD11352C-C40B-4D98-C094-066E13F66417}"/>
              </a:ext>
            </a:extLst>
          </p:cNvPr>
          <p:cNvSpPr txBox="1">
            <a:spLocks/>
          </p:cNvSpPr>
          <p:nvPr/>
        </p:nvSpPr>
        <p:spPr>
          <a:xfrm>
            <a:off x="319144" y="646391"/>
            <a:ext cx="11510682" cy="668377"/>
          </a:xfrm>
          <a:prstGeom prst="rect">
            <a:avLst/>
          </a:prstGeom>
        </p:spPr>
        <p:txBody>
          <a:bodyPr/>
          <a:lst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r>
              <a:rPr lang="en-IE" dirty="0"/>
              <a:t>On-demand mapping: </a:t>
            </a:r>
            <a:r>
              <a:rPr lang="en-IE" dirty="0" err="1"/>
              <a:t>Carrascal</a:t>
            </a:r>
            <a:r>
              <a:rPr lang="en-IE" dirty="0"/>
              <a:t>, Portugal</a:t>
            </a:r>
          </a:p>
        </p:txBody>
      </p:sp>
    </p:spTree>
    <p:extLst>
      <p:ext uri="{BB962C8B-B14F-4D97-AF65-F5344CB8AC3E}">
        <p14:creationId xmlns:p14="http://schemas.microsoft.com/office/powerpoint/2010/main" val="3791386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1144" y="6325513"/>
            <a:ext cx="6096000" cy="430887"/>
          </a:xfrm>
          <a:prstGeom prst="rect">
            <a:avLst/>
          </a:prstGeom>
        </p:spPr>
        <p:txBody>
          <a:bodyPr>
            <a:spAutoFit/>
          </a:bodyPr>
          <a:lstStyle/>
          <a:p>
            <a:r>
              <a:rPr lang="en-US" sz="1100" dirty="0">
                <a:solidFill>
                  <a:schemeClr val="bg1"/>
                </a:solidFill>
              </a:rPr>
              <a:t>Major wildfire in Portugal in August 2023 </a:t>
            </a:r>
          </a:p>
          <a:p>
            <a:r>
              <a:rPr lang="en-US" sz="1100" dirty="0">
                <a:solidFill>
                  <a:schemeClr val="bg1"/>
                </a:solidFill>
              </a:rPr>
              <a:t>© Copernicus Sentinel-2 imagery, 2023</a:t>
            </a:r>
          </a:p>
        </p:txBody>
      </p:sp>
      <p:pic>
        <p:nvPicPr>
          <p:cNvPr id="6" name="Picture 5"/>
          <p:cNvPicPr>
            <a:picLocks noChangeAspect="1"/>
          </p:cNvPicPr>
          <p:nvPr/>
        </p:nvPicPr>
        <p:blipFill>
          <a:blip r:embed="rId3"/>
          <a:stretch>
            <a:fillRect/>
          </a:stretch>
        </p:blipFill>
        <p:spPr>
          <a:xfrm>
            <a:off x="421144" y="1203007"/>
            <a:ext cx="9475181" cy="5553393"/>
          </a:xfrm>
          <a:prstGeom prst="rect">
            <a:avLst/>
          </a:prstGeom>
        </p:spPr>
      </p:pic>
      <p:sp>
        <p:nvSpPr>
          <p:cNvPr id="5" name="Title 2">
            <a:extLst>
              <a:ext uri="{FF2B5EF4-FFF2-40B4-BE49-F238E27FC236}">
                <a16:creationId xmlns:a16="http://schemas.microsoft.com/office/drawing/2014/main" id="{FD11352C-C40B-4D98-C094-066E13F66417}"/>
              </a:ext>
            </a:extLst>
          </p:cNvPr>
          <p:cNvSpPr txBox="1">
            <a:spLocks/>
          </p:cNvSpPr>
          <p:nvPr/>
        </p:nvSpPr>
        <p:spPr>
          <a:xfrm>
            <a:off x="319144" y="646391"/>
            <a:ext cx="11510682" cy="668377"/>
          </a:xfrm>
          <a:prstGeom prst="rect">
            <a:avLst/>
          </a:prstGeom>
        </p:spPr>
        <p:txBody>
          <a:bodyPr/>
          <a:lst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r>
              <a:rPr lang="en-IE" dirty="0"/>
              <a:t>On-demand mapping: </a:t>
            </a:r>
            <a:r>
              <a:rPr lang="en-IE" dirty="0" err="1"/>
              <a:t>Carrascal</a:t>
            </a:r>
            <a:r>
              <a:rPr lang="en-IE" dirty="0"/>
              <a:t>, Portugal</a:t>
            </a:r>
          </a:p>
        </p:txBody>
      </p:sp>
    </p:spTree>
    <p:extLst>
      <p:ext uri="{BB962C8B-B14F-4D97-AF65-F5344CB8AC3E}">
        <p14:creationId xmlns:p14="http://schemas.microsoft.com/office/powerpoint/2010/main" val="1587179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8" b="38"/>
          <a:stretch>
            <a:fillRect/>
          </a:stretch>
        </p:blipFill>
        <p:spPr>
          <a:xfrm>
            <a:off x="1915024" y="2170656"/>
            <a:ext cx="4129426" cy="4128910"/>
          </a:xfrm>
        </p:spPr>
      </p:pic>
      <p:sp>
        <p:nvSpPr>
          <p:cNvPr id="4" name="Text Placeholder 3">
            <a:extLst>
              <a:ext uri="{FF2B5EF4-FFF2-40B4-BE49-F238E27FC236}">
                <a16:creationId xmlns:a16="http://schemas.microsoft.com/office/drawing/2014/main" id="{E3F657C3-22AA-2BEE-2CFC-06B93723211E}"/>
              </a:ext>
            </a:extLst>
          </p:cNvPr>
          <p:cNvSpPr>
            <a:spLocks noGrp="1"/>
          </p:cNvSpPr>
          <p:nvPr>
            <p:ph type="body" sz="quarter" idx="17"/>
          </p:nvPr>
        </p:nvSpPr>
        <p:spPr>
          <a:xfrm>
            <a:off x="4965240" y="4932511"/>
            <a:ext cx="1800000" cy="1800000"/>
          </a:xfrm>
        </p:spPr>
        <p:txBody>
          <a:bodyPr/>
          <a:lstStyle/>
          <a:p>
            <a:r>
              <a:rPr lang="en-IE" dirty="0"/>
              <a:t>Activation EC JRC + Service Provider</a:t>
            </a:r>
          </a:p>
        </p:txBody>
      </p:sp>
      <p:sp>
        <p:nvSpPr>
          <p:cNvPr id="5" name="Text Placeholder 4">
            <a:extLst>
              <a:ext uri="{FF2B5EF4-FFF2-40B4-BE49-F238E27FC236}">
                <a16:creationId xmlns:a16="http://schemas.microsoft.com/office/drawing/2014/main" id="{E878B3FE-83DD-5FE1-BF02-55EA397C3109}"/>
              </a:ext>
            </a:extLst>
          </p:cNvPr>
          <p:cNvSpPr>
            <a:spLocks noGrp="1"/>
          </p:cNvSpPr>
          <p:nvPr>
            <p:ph type="body" sz="quarter" idx="18"/>
          </p:nvPr>
        </p:nvSpPr>
        <p:spPr>
          <a:xfrm>
            <a:off x="4965240" y="1812999"/>
            <a:ext cx="1800000" cy="1800000"/>
          </a:xfrm>
        </p:spPr>
        <p:txBody>
          <a:bodyPr/>
          <a:lstStyle/>
          <a:p>
            <a:r>
              <a:rPr lang="en-IE" dirty="0"/>
              <a:t>Approval: EC ERCC</a:t>
            </a:r>
          </a:p>
        </p:txBody>
      </p:sp>
      <p:sp>
        <p:nvSpPr>
          <p:cNvPr id="6" name="Text Placeholder 5">
            <a:extLst>
              <a:ext uri="{FF2B5EF4-FFF2-40B4-BE49-F238E27FC236}">
                <a16:creationId xmlns:a16="http://schemas.microsoft.com/office/drawing/2014/main" id="{9F2B6E4F-9868-6298-0212-9FE5EF3F5713}"/>
              </a:ext>
            </a:extLst>
          </p:cNvPr>
          <p:cNvSpPr>
            <a:spLocks noGrp="1"/>
          </p:cNvSpPr>
          <p:nvPr>
            <p:ph type="body" sz="quarter" idx="19"/>
          </p:nvPr>
        </p:nvSpPr>
        <p:spPr>
          <a:xfrm>
            <a:off x="1015024" y="1812999"/>
            <a:ext cx="1800000" cy="1800000"/>
          </a:xfrm>
        </p:spPr>
        <p:txBody>
          <a:bodyPr/>
          <a:lstStyle/>
          <a:p>
            <a:r>
              <a:rPr lang="en-IE" dirty="0"/>
              <a:t>Activation request (AU)</a:t>
            </a:r>
          </a:p>
        </p:txBody>
      </p:sp>
      <p:sp>
        <p:nvSpPr>
          <p:cNvPr id="7" name="Text Placeholder 6">
            <a:extLst>
              <a:ext uri="{FF2B5EF4-FFF2-40B4-BE49-F238E27FC236}">
                <a16:creationId xmlns:a16="http://schemas.microsoft.com/office/drawing/2014/main" id="{2A090CEC-C5F2-9524-AA82-E83633191334}"/>
              </a:ext>
            </a:extLst>
          </p:cNvPr>
          <p:cNvSpPr>
            <a:spLocks noGrp="1"/>
          </p:cNvSpPr>
          <p:nvPr>
            <p:ph type="body" sz="quarter" idx="20"/>
          </p:nvPr>
        </p:nvSpPr>
        <p:spPr>
          <a:xfrm>
            <a:off x="1015024" y="4932511"/>
            <a:ext cx="1800000" cy="1800000"/>
          </a:xfrm>
        </p:spPr>
        <p:txBody>
          <a:bodyPr/>
          <a:lstStyle/>
          <a:p>
            <a:r>
              <a:rPr lang="en-IE" dirty="0"/>
              <a:t>Activation and production</a:t>
            </a:r>
          </a:p>
          <a:p>
            <a:r>
              <a:rPr lang="en-IE" dirty="0"/>
              <a:t>ESA + SP</a:t>
            </a:r>
          </a:p>
        </p:txBody>
      </p:sp>
      <p:cxnSp>
        <p:nvCxnSpPr>
          <p:cNvPr id="10" name="Curved Connector 11">
            <a:extLst>
              <a:ext uri="{FF2B5EF4-FFF2-40B4-BE49-F238E27FC236}">
                <a16:creationId xmlns:a16="http://schemas.microsoft.com/office/drawing/2014/main" id="{84C304EA-AE46-BB32-B25E-3EA9D05E0C9C}"/>
              </a:ext>
            </a:extLst>
          </p:cNvPr>
          <p:cNvCxnSpPr>
            <a:cxnSpLocks/>
          </p:cNvCxnSpPr>
          <p:nvPr/>
        </p:nvCxnSpPr>
        <p:spPr>
          <a:xfrm>
            <a:off x="3154789" y="2027128"/>
            <a:ext cx="1649895"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urved Connector 35">
            <a:extLst>
              <a:ext uri="{FF2B5EF4-FFF2-40B4-BE49-F238E27FC236}">
                <a16:creationId xmlns:a16="http://schemas.microsoft.com/office/drawing/2014/main" id="{4FDC5E10-035F-C969-F055-0A1CF0501A6C}"/>
              </a:ext>
            </a:extLst>
          </p:cNvPr>
          <p:cNvCxnSpPr>
            <a:cxnSpLocks/>
          </p:cNvCxnSpPr>
          <p:nvPr/>
        </p:nvCxnSpPr>
        <p:spPr>
          <a:xfrm>
            <a:off x="6332691" y="3633081"/>
            <a:ext cx="0" cy="1353147"/>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54">
            <a:extLst>
              <a:ext uri="{FF2B5EF4-FFF2-40B4-BE49-F238E27FC236}">
                <a16:creationId xmlns:a16="http://schemas.microsoft.com/office/drawing/2014/main" id="{DE808306-7076-9D4E-CB30-46B221C0B589}"/>
              </a:ext>
            </a:extLst>
          </p:cNvPr>
          <p:cNvCxnSpPr>
            <a:cxnSpLocks/>
          </p:cNvCxnSpPr>
          <p:nvPr/>
        </p:nvCxnSpPr>
        <p:spPr>
          <a:xfrm flipH="1" flipV="1">
            <a:off x="1615022" y="3628009"/>
            <a:ext cx="23521" cy="1289491"/>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urved Connector 57">
            <a:extLst>
              <a:ext uri="{FF2B5EF4-FFF2-40B4-BE49-F238E27FC236}">
                <a16:creationId xmlns:a16="http://schemas.microsoft.com/office/drawing/2014/main" id="{365CA314-8C5C-7978-D4DB-BB616027398F}"/>
              </a:ext>
            </a:extLst>
          </p:cNvPr>
          <p:cNvCxnSpPr>
            <a:cxnSpLocks/>
          </p:cNvCxnSpPr>
          <p:nvPr/>
        </p:nvCxnSpPr>
        <p:spPr>
          <a:xfrm flipH="1">
            <a:off x="3154789" y="6468907"/>
            <a:ext cx="1722782"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9127C05-0949-83B2-7D26-413B5820C961}"/>
              </a:ext>
            </a:extLst>
          </p:cNvPr>
          <p:cNvSpPr txBox="1"/>
          <p:nvPr/>
        </p:nvSpPr>
        <p:spPr>
          <a:xfrm>
            <a:off x="212233" y="3763707"/>
            <a:ext cx="1252791"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dirty="0">
                <a:solidFill>
                  <a:srgbClr val="174289"/>
                </a:solidFill>
              </a:rPr>
              <a:t>24 hrs on average</a:t>
            </a:r>
          </a:p>
        </p:txBody>
      </p:sp>
      <p:sp>
        <p:nvSpPr>
          <p:cNvPr id="17" name="Title 2">
            <a:extLst>
              <a:ext uri="{FF2B5EF4-FFF2-40B4-BE49-F238E27FC236}">
                <a16:creationId xmlns:a16="http://schemas.microsoft.com/office/drawing/2014/main" id="{FD11352C-C40B-4D98-C094-066E13F66417}"/>
              </a:ext>
            </a:extLst>
          </p:cNvPr>
          <p:cNvSpPr txBox="1">
            <a:spLocks/>
          </p:cNvSpPr>
          <p:nvPr/>
        </p:nvSpPr>
        <p:spPr>
          <a:xfrm>
            <a:off x="349624" y="1022311"/>
            <a:ext cx="11510682" cy="668377"/>
          </a:xfrm>
          <a:prstGeom prst="rect">
            <a:avLst/>
          </a:prstGeom>
        </p:spPr>
        <p:txBody>
          <a:bodyPr/>
          <a:lst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r>
              <a:rPr lang="en-IE" dirty="0"/>
              <a:t>On-demand (rapid) mapping: how does it work?</a:t>
            </a:r>
          </a:p>
        </p:txBody>
      </p:sp>
      <p:sp>
        <p:nvSpPr>
          <p:cNvPr id="14" name="TextBox 13">
            <a:extLst>
              <a:ext uri="{FF2B5EF4-FFF2-40B4-BE49-F238E27FC236}">
                <a16:creationId xmlns:a16="http://schemas.microsoft.com/office/drawing/2014/main" id="{85B16529-5DE7-8CAC-9B06-208D6EA30BFD}"/>
              </a:ext>
            </a:extLst>
          </p:cNvPr>
          <p:cNvSpPr txBox="1"/>
          <p:nvPr/>
        </p:nvSpPr>
        <p:spPr>
          <a:xfrm>
            <a:off x="7883441" y="1812999"/>
            <a:ext cx="3617680" cy="2585323"/>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GB" dirty="0">
                <a:solidFill>
                  <a:srgbClr val="174289"/>
                </a:solidFill>
              </a:rPr>
              <a:t>Worldwide coverage service </a:t>
            </a:r>
          </a:p>
          <a:p>
            <a:pPr marL="285750" indent="-285750" algn="just">
              <a:lnSpc>
                <a:spcPct val="150000"/>
              </a:lnSpc>
              <a:buFont typeface="Arial" panose="020B0604020202020204" pitchFamily="34" charset="0"/>
              <a:buChar char="•"/>
            </a:pPr>
            <a:r>
              <a:rPr lang="en-GB" dirty="0">
                <a:solidFill>
                  <a:srgbClr val="174289"/>
                </a:solidFill>
              </a:rPr>
              <a:t>Providing satellite-based maps and data for Civil Protection Authorities and authorised users</a:t>
            </a:r>
          </a:p>
          <a:p>
            <a:pPr marL="285750" indent="-285750" algn="just">
              <a:lnSpc>
                <a:spcPct val="150000"/>
              </a:lnSpc>
              <a:buFont typeface="Arial" panose="020B0604020202020204" pitchFamily="34" charset="0"/>
              <a:buChar char="•"/>
            </a:pPr>
            <a:r>
              <a:rPr lang="en-GB" dirty="0">
                <a:solidFill>
                  <a:srgbClr val="174289"/>
                </a:solidFill>
              </a:rPr>
              <a:t>Delivering digital </a:t>
            </a:r>
            <a:r>
              <a:rPr lang="en-GB" dirty="0" err="1">
                <a:solidFill>
                  <a:srgbClr val="174289"/>
                </a:solidFill>
              </a:rPr>
              <a:t>geodata</a:t>
            </a:r>
            <a:r>
              <a:rPr lang="en-GB" dirty="0">
                <a:solidFill>
                  <a:srgbClr val="174289"/>
                </a:solidFill>
              </a:rPr>
              <a:t> and printed map outputs </a:t>
            </a:r>
          </a:p>
        </p:txBody>
      </p:sp>
    </p:spTree>
    <p:extLst>
      <p:ext uri="{BB962C8B-B14F-4D97-AF65-F5344CB8AC3E}">
        <p14:creationId xmlns:p14="http://schemas.microsoft.com/office/powerpoint/2010/main" val="46335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FD11352C-C40B-4D98-C094-066E13F66417}"/>
              </a:ext>
            </a:extLst>
          </p:cNvPr>
          <p:cNvSpPr txBox="1">
            <a:spLocks/>
          </p:cNvSpPr>
          <p:nvPr/>
        </p:nvSpPr>
        <p:spPr>
          <a:xfrm>
            <a:off x="319144" y="646391"/>
            <a:ext cx="11510682" cy="668377"/>
          </a:xfrm>
          <a:prstGeom prst="rect">
            <a:avLst/>
          </a:prstGeom>
        </p:spPr>
        <p:txBody>
          <a:bodyPr/>
          <a:lst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r>
              <a:rPr lang="en-IE" dirty="0"/>
              <a:t>Risk assessment in Sao Jorge, Portugal</a:t>
            </a:r>
          </a:p>
        </p:txBody>
      </p:sp>
      <p:sp>
        <p:nvSpPr>
          <p:cNvPr id="8" name="Rectangle 7"/>
          <p:cNvSpPr/>
          <p:nvPr/>
        </p:nvSpPr>
        <p:spPr>
          <a:xfrm>
            <a:off x="421144" y="6325513"/>
            <a:ext cx="6096000" cy="430887"/>
          </a:xfrm>
          <a:prstGeom prst="rect">
            <a:avLst/>
          </a:prstGeom>
        </p:spPr>
        <p:txBody>
          <a:bodyPr>
            <a:spAutoFit/>
          </a:bodyPr>
          <a:lstStyle/>
          <a:p>
            <a:r>
              <a:rPr lang="en-US" sz="1100" dirty="0">
                <a:solidFill>
                  <a:schemeClr val="bg1"/>
                </a:solidFill>
              </a:rPr>
              <a:t>Major wildfire in Portugal in August 2023 </a:t>
            </a:r>
          </a:p>
          <a:p>
            <a:r>
              <a:rPr lang="en-US" sz="1100" dirty="0">
                <a:solidFill>
                  <a:schemeClr val="bg1"/>
                </a:solidFill>
              </a:rPr>
              <a:t>© Copernicus Sentinel-2 imagery, 2023</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45" y="1314768"/>
            <a:ext cx="7645896" cy="5404692"/>
          </a:xfrm>
          <a:prstGeom prst="rect">
            <a:avLst/>
          </a:prstGeom>
        </p:spPr>
      </p:pic>
      <p:sp>
        <p:nvSpPr>
          <p:cNvPr id="4" name="Rectangle 3"/>
          <p:cNvSpPr/>
          <p:nvPr/>
        </p:nvSpPr>
        <p:spPr>
          <a:xfrm>
            <a:off x="8169042" y="1314768"/>
            <a:ext cx="3129280" cy="1292662"/>
          </a:xfrm>
          <a:prstGeom prst="rect">
            <a:avLst/>
          </a:prstGeom>
        </p:spPr>
        <p:txBody>
          <a:bodyPr wrap="square">
            <a:spAutoFit/>
          </a:bodyPr>
          <a:lstStyle/>
          <a:p>
            <a:pPr algn="just"/>
            <a:r>
              <a:rPr lang="en-US" b="1" dirty="0">
                <a:solidFill>
                  <a:srgbClr val="174289"/>
                </a:solidFill>
                <a:latin typeface="Arial"/>
                <a:ea typeface="+mn-lt"/>
                <a:cs typeface="Calibri" panose="020F0502020204030204"/>
              </a:rPr>
              <a:t>What do we see?</a:t>
            </a:r>
          </a:p>
          <a:p>
            <a:pPr algn="just"/>
            <a:endParaRPr lang="en-US" b="1" dirty="0">
              <a:solidFill>
                <a:srgbClr val="174289"/>
              </a:solidFill>
              <a:latin typeface="Arial"/>
              <a:ea typeface="+mn-lt"/>
              <a:cs typeface="Calibri" panose="020F0502020204030204"/>
            </a:endParaRPr>
          </a:p>
          <a:p>
            <a:pPr algn="just"/>
            <a:r>
              <a:rPr lang="en-US" sz="1400" dirty="0">
                <a:solidFill>
                  <a:srgbClr val="174289"/>
                </a:solidFill>
                <a:latin typeface="Arial"/>
                <a:ea typeface="+mn-lt"/>
                <a:cs typeface="Calibri" panose="020F0502020204030204"/>
              </a:rPr>
              <a:t>Modelling of the lava flows extents for each of the seven vent locations (lava sources indicated by the user).</a:t>
            </a:r>
            <a:endParaRPr lang="en-GB" sz="1400" dirty="0">
              <a:solidFill>
                <a:srgbClr val="174289"/>
              </a:solidFill>
              <a:latin typeface="Arial"/>
              <a:ea typeface="+mn-lt"/>
              <a:cs typeface="Calibri" panose="020F0502020204030204"/>
            </a:endParaRPr>
          </a:p>
        </p:txBody>
      </p:sp>
      <p:sp>
        <p:nvSpPr>
          <p:cNvPr id="9" name="Rectangle 8">
            <a:extLst>
              <a:ext uri="{FF2B5EF4-FFF2-40B4-BE49-F238E27FC236}">
                <a16:creationId xmlns:a16="http://schemas.microsoft.com/office/drawing/2014/main" id="{2ED8E64A-41E4-2CF7-6289-48457772AF4A}"/>
              </a:ext>
            </a:extLst>
          </p:cNvPr>
          <p:cNvSpPr/>
          <p:nvPr/>
        </p:nvSpPr>
        <p:spPr>
          <a:xfrm>
            <a:off x="8219842" y="1355408"/>
            <a:ext cx="1923478" cy="282361"/>
          </a:xfrm>
          <a:prstGeom prst="rect">
            <a:avLst/>
          </a:prstGeom>
          <a:noFill/>
          <a:ln w="38100">
            <a:solidFill>
              <a:srgbClr val="F8A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112517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1144" y="6325513"/>
            <a:ext cx="6096000" cy="430887"/>
          </a:xfrm>
          <a:prstGeom prst="rect">
            <a:avLst/>
          </a:prstGeom>
        </p:spPr>
        <p:txBody>
          <a:bodyPr>
            <a:spAutoFit/>
          </a:bodyPr>
          <a:lstStyle/>
          <a:p>
            <a:r>
              <a:rPr lang="en-US" sz="1100" dirty="0">
                <a:solidFill>
                  <a:schemeClr val="bg1"/>
                </a:solidFill>
              </a:rPr>
              <a:t>Major wildfire in Portugal in August 2023 </a:t>
            </a:r>
          </a:p>
          <a:p>
            <a:r>
              <a:rPr lang="en-US" sz="1100" dirty="0">
                <a:solidFill>
                  <a:schemeClr val="bg1"/>
                </a:solidFill>
              </a:rPr>
              <a:t>© Copernicus Sentinel-2 imagery, 2023</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44" y="1314768"/>
            <a:ext cx="7741273" cy="5472112"/>
          </a:xfrm>
          <a:prstGeom prst="rect">
            <a:avLst/>
          </a:prstGeom>
        </p:spPr>
      </p:pic>
      <p:sp>
        <p:nvSpPr>
          <p:cNvPr id="11" name="Rectangle 10"/>
          <p:cNvSpPr/>
          <p:nvPr/>
        </p:nvSpPr>
        <p:spPr>
          <a:xfrm>
            <a:off x="8412600" y="1314768"/>
            <a:ext cx="3129280" cy="2523768"/>
          </a:xfrm>
          <a:prstGeom prst="rect">
            <a:avLst/>
          </a:prstGeom>
        </p:spPr>
        <p:txBody>
          <a:bodyPr wrap="square">
            <a:spAutoFit/>
          </a:bodyPr>
          <a:lstStyle/>
          <a:p>
            <a:pPr algn="just"/>
            <a:r>
              <a:rPr lang="en-US" b="1" dirty="0">
                <a:solidFill>
                  <a:srgbClr val="174289"/>
                </a:solidFill>
                <a:latin typeface="Arial"/>
                <a:ea typeface="+mn-lt"/>
                <a:cs typeface="Calibri" panose="020F0502020204030204"/>
              </a:rPr>
              <a:t>What do we see?</a:t>
            </a:r>
          </a:p>
          <a:p>
            <a:pPr algn="just"/>
            <a:endParaRPr lang="en-US" sz="1400" b="1" dirty="0">
              <a:solidFill>
                <a:srgbClr val="174289"/>
              </a:solidFill>
              <a:latin typeface="Arial"/>
              <a:ea typeface="+mn-lt"/>
              <a:cs typeface="Calibri" panose="020F0502020204030204"/>
            </a:endParaRPr>
          </a:p>
          <a:p>
            <a:pPr algn="just"/>
            <a:r>
              <a:rPr lang="en-US" sz="1400" dirty="0">
                <a:solidFill>
                  <a:srgbClr val="174289"/>
                </a:solidFill>
                <a:latin typeface="Arial"/>
                <a:ea typeface="+mn-lt"/>
                <a:cs typeface="Calibri" panose="020F0502020204030204"/>
              </a:rPr>
              <a:t>Exposure to people and assets, which results from the combination of reference dataset and hazard maps to provide the analysis of exposures and vulnerabilities over the population (low/high season), businesses and most relevant infrastructures affected by the potential lava flows.</a:t>
            </a:r>
            <a:endParaRPr lang="en-GB" sz="1400" dirty="0">
              <a:solidFill>
                <a:srgbClr val="174289"/>
              </a:solidFill>
              <a:latin typeface="Arial"/>
              <a:ea typeface="+mn-lt"/>
              <a:cs typeface="Calibri" panose="020F0502020204030204"/>
            </a:endParaRPr>
          </a:p>
        </p:txBody>
      </p:sp>
      <p:sp>
        <p:nvSpPr>
          <p:cNvPr id="12" name="Rectangle 11">
            <a:extLst>
              <a:ext uri="{FF2B5EF4-FFF2-40B4-BE49-F238E27FC236}">
                <a16:creationId xmlns:a16="http://schemas.microsoft.com/office/drawing/2014/main" id="{2ED8E64A-41E4-2CF7-6289-48457772AF4A}"/>
              </a:ext>
            </a:extLst>
          </p:cNvPr>
          <p:cNvSpPr/>
          <p:nvPr/>
        </p:nvSpPr>
        <p:spPr>
          <a:xfrm>
            <a:off x="8463400" y="1355408"/>
            <a:ext cx="1923478" cy="282361"/>
          </a:xfrm>
          <a:prstGeom prst="rect">
            <a:avLst/>
          </a:prstGeom>
          <a:noFill/>
          <a:ln w="38100">
            <a:solidFill>
              <a:srgbClr val="F8A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2">
            <a:extLst>
              <a:ext uri="{FF2B5EF4-FFF2-40B4-BE49-F238E27FC236}">
                <a16:creationId xmlns:a16="http://schemas.microsoft.com/office/drawing/2014/main" id="{FD11352C-C40B-4D98-C094-066E13F66417}"/>
              </a:ext>
            </a:extLst>
          </p:cNvPr>
          <p:cNvSpPr txBox="1">
            <a:spLocks/>
          </p:cNvSpPr>
          <p:nvPr/>
        </p:nvSpPr>
        <p:spPr>
          <a:xfrm>
            <a:off x="319144" y="646391"/>
            <a:ext cx="11510682" cy="668377"/>
          </a:xfrm>
          <a:prstGeom prst="rect">
            <a:avLst/>
          </a:prstGeom>
        </p:spPr>
        <p:txBody>
          <a:bodyPr/>
          <a:lst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r>
              <a:rPr lang="en-IE" dirty="0"/>
              <a:t>Risk assessment in Sao Jorge, Portugal</a:t>
            </a:r>
          </a:p>
        </p:txBody>
      </p:sp>
    </p:spTree>
    <p:extLst>
      <p:ext uri="{BB962C8B-B14F-4D97-AF65-F5344CB8AC3E}">
        <p14:creationId xmlns:p14="http://schemas.microsoft.com/office/powerpoint/2010/main" val="1750561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1144" y="6325513"/>
            <a:ext cx="6096000" cy="430887"/>
          </a:xfrm>
          <a:prstGeom prst="rect">
            <a:avLst/>
          </a:prstGeom>
        </p:spPr>
        <p:txBody>
          <a:bodyPr>
            <a:spAutoFit/>
          </a:bodyPr>
          <a:lstStyle/>
          <a:p>
            <a:r>
              <a:rPr lang="en-US" sz="1100" dirty="0">
                <a:solidFill>
                  <a:schemeClr val="bg1"/>
                </a:solidFill>
              </a:rPr>
              <a:t>Major wildfire in Portugal in August 2023 </a:t>
            </a:r>
          </a:p>
          <a:p>
            <a:r>
              <a:rPr lang="en-US" sz="1100" dirty="0">
                <a:solidFill>
                  <a:schemeClr val="bg1"/>
                </a:solidFill>
              </a:rPr>
              <a:t>© Copernicus Sentinel-2 imagery, 2023</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44" y="1290320"/>
            <a:ext cx="7732739" cy="5466080"/>
          </a:xfrm>
          <a:prstGeom prst="rect">
            <a:avLst/>
          </a:prstGeom>
        </p:spPr>
      </p:pic>
      <p:sp>
        <p:nvSpPr>
          <p:cNvPr id="9" name="Rectangle 8"/>
          <p:cNvSpPr/>
          <p:nvPr/>
        </p:nvSpPr>
        <p:spPr>
          <a:xfrm>
            <a:off x="8169042" y="1314768"/>
            <a:ext cx="3129280" cy="3447098"/>
          </a:xfrm>
          <a:prstGeom prst="rect">
            <a:avLst/>
          </a:prstGeom>
        </p:spPr>
        <p:txBody>
          <a:bodyPr wrap="square">
            <a:spAutoFit/>
          </a:bodyPr>
          <a:lstStyle/>
          <a:p>
            <a:pPr algn="just"/>
            <a:r>
              <a:rPr lang="en-US" b="1" dirty="0">
                <a:solidFill>
                  <a:srgbClr val="174289"/>
                </a:solidFill>
                <a:latin typeface="Arial"/>
                <a:ea typeface="+mn-lt"/>
                <a:cs typeface="Calibri" panose="020F0502020204030204"/>
              </a:rPr>
              <a:t>What do we see?</a:t>
            </a:r>
          </a:p>
          <a:p>
            <a:pPr algn="just"/>
            <a:endParaRPr lang="en-US" b="1" dirty="0">
              <a:solidFill>
                <a:srgbClr val="174289"/>
              </a:solidFill>
              <a:latin typeface="Arial"/>
              <a:ea typeface="+mn-lt"/>
              <a:cs typeface="Calibri" panose="020F0502020204030204"/>
            </a:endParaRPr>
          </a:p>
          <a:p>
            <a:pPr algn="just"/>
            <a:r>
              <a:rPr lang="en-US" sz="1400" dirty="0">
                <a:solidFill>
                  <a:srgbClr val="174289"/>
                </a:solidFill>
                <a:latin typeface="Arial"/>
                <a:ea typeface="+mn-lt"/>
                <a:cs typeface="Calibri" panose="020F0502020204030204"/>
              </a:rPr>
              <a:t>The main outcomes of the activation: vector data and maps containing reference information, population exposure (for low and high tourism seasons), and assets exposures relative to the seven different lava sources.</a:t>
            </a:r>
          </a:p>
          <a:p>
            <a:pPr algn="just"/>
            <a:endParaRPr lang="en-US" sz="1400" dirty="0">
              <a:solidFill>
                <a:srgbClr val="174289"/>
              </a:solidFill>
              <a:latin typeface="Arial"/>
              <a:ea typeface="+mn-lt"/>
              <a:cs typeface="Calibri" panose="020F0502020204030204"/>
            </a:endParaRPr>
          </a:p>
          <a:p>
            <a:pPr algn="just"/>
            <a:r>
              <a:rPr lang="en-US" sz="1400" dirty="0">
                <a:solidFill>
                  <a:srgbClr val="174289"/>
                </a:solidFill>
                <a:latin typeface="Arial"/>
                <a:ea typeface="+mn-lt"/>
                <a:cs typeface="Calibri" panose="020F0502020204030204"/>
              </a:rPr>
              <a:t>Results show that the most damaging eruption would be in </a:t>
            </a:r>
            <a:r>
              <a:rPr lang="en-US" sz="1400" dirty="0" err="1">
                <a:solidFill>
                  <a:srgbClr val="174289"/>
                </a:solidFill>
                <a:latin typeface="Arial"/>
                <a:ea typeface="+mn-lt"/>
                <a:cs typeface="Calibri" panose="020F0502020204030204"/>
              </a:rPr>
              <a:t>Velas</a:t>
            </a:r>
            <a:r>
              <a:rPr lang="en-US" sz="1400" dirty="0">
                <a:solidFill>
                  <a:srgbClr val="174289"/>
                </a:solidFill>
                <a:latin typeface="Arial"/>
                <a:ea typeface="+mn-lt"/>
                <a:cs typeface="Calibri" panose="020F0502020204030204"/>
              </a:rPr>
              <a:t> with more exposed population and assets than for any other lava source location.</a:t>
            </a:r>
          </a:p>
        </p:txBody>
      </p:sp>
      <p:sp>
        <p:nvSpPr>
          <p:cNvPr id="10" name="Rectangle 9">
            <a:extLst>
              <a:ext uri="{FF2B5EF4-FFF2-40B4-BE49-F238E27FC236}">
                <a16:creationId xmlns:a16="http://schemas.microsoft.com/office/drawing/2014/main" id="{2ED8E64A-41E4-2CF7-6289-48457772AF4A}"/>
              </a:ext>
            </a:extLst>
          </p:cNvPr>
          <p:cNvSpPr/>
          <p:nvPr/>
        </p:nvSpPr>
        <p:spPr>
          <a:xfrm>
            <a:off x="8219842" y="1355408"/>
            <a:ext cx="1923478" cy="282361"/>
          </a:xfrm>
          <a:prstGeom prst="rect">
            <a:avLst/>
          </a:prstGeom>
          <a:noFill/>
          <a:ln w="38100">
            <a:solidFill>
              <a:srgbClr val="F8A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2">
            <a:extLst>
              <a:ext uri="{FF2B5EF4-FFF2-40B4-BE49-F238E27FC236}">
                <a16:creationId xmlns:a16="http://schemas.microsoft.com/office/drawing/2014/main" id="{FD11352C-C40B-4D98-C094-066E13F66417}"/>
              </a:ext>
            </a:extLst>
          </p:cNvPr>
          <p:cNvSpPr txBox="1">
            <a:spLocks/>
          </p:cNvSpPr>
          <p:nvPr/>
        </p:nvSpPr>
        <p:spPr>
          <a:xfrm>
            <a:off x="319144" y="646391"/>
            <a:ext cx="11510682" cy="668377"/>
          </a:xfrm>
          <a:prstGeom prst="rect">
            <a:avLst/>
          </a:prstGeom>
        </p:spPr>
        <p:txBody>
          <a:bodyPr/>
          <a:lst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r>
              <a:rPr lang="en-IE" dirty="0"/>
              <a:t>Risk assessment in Sao Jorge, Portugal</a:t>
            </a:r>
          </a:p>
        </p:txBody>
      </p:sp>
    </p:spTree>
    <p:extLst>
      <p:ext uri="{BB962C8B-B14F-4D97-AF65-F5344CB8AC3E}">
        <p14:creationId xmlns:p14="http://schemas.microsoft.com/office/powerpoint/2010/main" val="2386076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0"/>
          <p:cNvSpPr>
            <a:spLocks noGrp="1"/>
          </p:cNvSpPr>
          <p:nvPr>
            <p:ph type="title"/>
          </p:nvPr>
        </p:nvSpPr>
        <p:spPr>
          <a:xfrm>
            <a:off x="359784" y="734486"/>
            <a:ext cx="11510682" cy="525354"/>
          </a:xfrm>
        </p:spPr>
        <p:txBody>
          <a:bodyPr>
            <a:noAutofit/>
          </a:bodyPr>
          <a:lstStyle/>
          <a:p>
            <a:r>
              <a:rPr lang="en-GB" dirty="0"/>
              <a:t>2. Early-warning and monitoring</a:t>
            </a:r>
          </a:p>
        </p:txBody>
      </p:sp>
      <p:sp>
        <p:nvSpPr>
          <p:cNvPr id="30" name="Picture Placeholder 3">
            <a:extLst>
              <a:ext uri="{FF2B5EF4-FFF2-40B4-BE49-F238E27FC236}">
                <a16:creationId xmlns:a16="http://schemas.microsoft.com/office/drawing/2014/main" id="{2DE3FFF2-EAB2-BD19-C4C9-95E804ADE1C7}"/>
              </a:ext>
            </a:extLst>
          </p:cNvPr>
          <p:cNvSpPr>
            <a:spLocks noGrp="1"/>
          </p:cNvSpPr>
          <p:nvPr/>
        </p:nvSpPr>
        <p:spPr>
          <a:xfrm>
            <a:off x="1416684" y="2295524"/>
            <a:ext cx="2657475" cy="2581275"/>
          </a:xfrm>
          <a:prstGeom prst="ellipse">
            <a:avLst/>
          </a:prstGeom>
          <a:blipFill>
            <a:blip r:embed="rId3"/>
            <a:stretch>
              <a:fillRect/>
            </a:stretch>
          </a:blipFill>
        </p:spPr>
        <p:txBody>
          <a:bodyPr vert="horz" lIns="91440" tIns="45720" rIns="91440" bIns="45720" rtlCol="0">
            <a:normAutofit/>
          </a:bodyPr>
          <a:lstStyle/>
          <a:p>
            <a:endParaRPr lang="en-GB"/>
          </a:p>
        </p:txBody>
      </p:sp>
      <p:sp>
        <p:nvSpPr>
          <p:cNvPr id="31" name="Picture Placeholder 3">
            <a:extLst>
              <a:ext uri="{FF2B5EF4-FFF2-40B4-BE49-F238E27FC236}">
                <a16:creationId xmlns:a16="http://schemas.microsoft.com/office/drawing/2014/main" id="{2DE3FFF2-EAB2-BD19-C4C9-95E804ADE1C7}"/>
              </a:ext>
            </a:extLst>
          </p:cNvPr>
          <p:cNvSpPr>
            <a:spLocks noGrp="1"/>
          </p:cNvSpPr>
          <p:nvPr/>
        </p:nvSpPr>
        <p:spPr>
          <a:xfrm>
            <a:off x="7952980" y="2254883"/>
            <a:ext cx="2657475" cy="2581275"/>
          </a:xfrm>
          <a:prstGeom prst="ellipse">
            <a:avLst/>
          </a:prstGeom>
          <a:blipFill>
            <a:blip r:embed="rId4"/>
            <a:stretch>
              <a:fillRect/>
            </a:stretch>
          </a:blipFill>
        </p:spPr>
        <p:txBody>
          <a:bodyPr vert="horz" lIns="91440" tIns="45720" rIns="91440" bIns="45720" rtlCol="0">
            <a:normAutofit/>
          </a:bodyPr>
          <a:lstStyle/>
          <a:p>
            <a:endParaRPr lang="en-GB"/>
          </a:p>
        </p:txBody>
      </p:sp>
      <p:sp>
        <p:nvSpPr>
          <p:cNvPr id="34" name="Picture Placeholder 3">
            <a:extLst>
              <a:ext uri="{FF2B5EF4-FFF2-40B4-BE49-F238E27FC236}">
                <a16:creationId xmlns:a16="http://schemas.microsoft.com/office/drawing/2014/main" id="{2DE3FFF2-EAB2-BD19-C4C9-95E804ADE1C7}"/>
              </a:ext>
            </a:extLst>
          </p:cNvPr>
          <p:cNvSpPr>
            <a:spLocks noGrp="1"/>
          </p:cNvSpPr>
          <p:nvPr/>
        </p:nvSpPr>
        <p:spPr>
          <a:xfrm>
            <a:off x="4627244" y="2295523"/>
            <a:ext cx="2657475" cy="2581275"/>
          </a:xfrm>
          <a:prstGeom prst="ellipse">
            <a:avLst/>
          </a:prstGeom>
          <a:blipFill>
            <a:blip r:embed="rId5"/>
            <a:stretch>
              <a:fillRect/>
            </a:stretch>
          </a:blipFill>
        </p:spPr>
        <p:txBody>
          <a:bodyPr vert="horz" lIns="91440" tIns="45720" rIns="91440" bIns="45720" rtlCol="0">
            <a:normAutofit/>
          </a:bodyPr>
          <a:lstStyle/>
          <a:p>
            <a:endParaRPr lang="en-GB"/>
          </a:p>
        </p:txBody>
      </p:sp>
      <p:sp>
        <p:nvSpPr>
          <p:cNvPr id="35" name="TextBox 34">
            <a:extLst>
              <a:ext uri="{FF2B5EF4-FFF2-40B4-BE49-F238E27FC236}">
                <a16:creationId xmlns:a16="http://schemas.microsoft.com/office/drawing/2014/main" id="{C027AF58-3F74-0C11-3D13-8A90A0E24C67}"/>
              </a:ext>
            </a:extLst>
          </p:cNvPr>
          <p:cNvSpPr txBox="1"/>
          <p:nvPr/>
        </p:nvSpPr>
        <p:spPr>
          <a:xfrm>
            <a:off x="7952979" y="4988557"/>
            <a:ext cx="2657476" cy="31547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spcAft>
                <a:spcPts val="750"/>
              </a:spcAft>
            </a:pPr>
            <a:r>
              <a:rPr lang="en-US" sz="1600" b="1" dirty="0">
                <a:solidFill>
                  <a:srgbClr val="174289"/>
                </a:solidFill>
                <a:latin typeface="Arial"/>
                <a:cs typeface="Arial"/>
              </a:rPr>
              <a:t>Floods</a:t>
            </a:r>
            <a:endParaRPr lang="en-US" sz="1600" dirty="0">
              <a:solidFill>
                <a:srgbClr val="174289"/>
              </a:solidFill>
              <a:latin typeface="Arial"/>
              <a:cs typeface="Arial"/>
            </a:endParaRPr>
          </a:p>
        </p:txBody>
      </p:sp>
      <p:sp>
        <p:nvSpPr>
          <p:cNvPr id="36" name="TextBox 35">
            <a:extLst>
              <a:ext uri="{FF2B5EF4-FFF2-40B4-BE49-F238E27FC236}">
                <a16:creationId xmlns:a16="http://schemas.microsoft.com/office/drawing/2014/main" id="{C027AF58-3F74-0C11-3D13-8A90A0E24C67}"/>
              </a:ext>
            </a:extLst>
          </p:cNvPr>
          <p:cNvSpPr txBox="1"/>
          <p:nvPr/>
        </p:nvSpPr>
        <p:spPr>
          <a:xfrm>
            <a:off x="1301507" y="4988557"/>
            <a:ext cx="2657476" cy="31547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spcAft>
                <a:spcPts val="750"/>
              </a:spcAft>
            </a:pPr>
            <a:r>
              <a:rPr lang="en-US" sz="1600" b="1" dirty="0">
                <a:solidFill>
                  <a:srgbClr val="174289"/>
                </a:solidFill>
                <a:latin typeface="Arial"/>
                <a:cs typeface="Arial"/>
              </a:rPr>
              <a:t>Drought</a:t>
            </a:r>
            <a:endParaRPr lang="en-US" sz="1600" dirty="0">
              <a:solidFill>
                <a:srgbClr val="174289"/>
              </a:solidFill>
              <a:latin typeface="Arial"/>
              <a:cs typeface="Arial"/>
            </a:endParaRPr>
          </a:p>
        </p:txBody>
      </p:sp>
      <p:sp>
        <p:nvSpPr>
          <p:cNvPr id="37" name="TextBox 36">
            <a:extLst>
              <a:ext uri="{FF2B5EF4-FFF2-40B4-BE49-F238E27FC236}">
                <a16:creationId xmlns:a16="http://schemas.microsoft.com/office/drawing/2014/main" id="{C027AF58-3F74-0C11-3D13-8A90A0E24C67}"/>
              </a:ext>
            </a:extLst>
          </p:cNvPr>
          <p:cNvSpPr txBox="1"/>
          <p:nvPr/>
        </p:nvSpPr>
        <p:spPr>
          <a:xfrm>
            <a:off x="4627243" y="4988557"/>
            <a:ext cx="2657476" cy="31547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spcAft>
                <a:spcPts val="750"/>
              </a:spcAft>
            </a:pPr>
            <a:r>
              <a:rPr lang="en-US" sz="1600" b="1" dirty="0">
                <a:solidFill>
                  <a:srgbClr val="174289"/>
                </a:solidFill>
                <a:latin typeface="Arial"/>
                <a:cs typeface="Arial"/>
              </a:rPr>
              <a:t>Forest fires</a:t>
            </a:r>
            <a:endParaRPr lang="en-US" sz="1600" dirty="0">
              <a:solidFill>
                <a:srgbClr val="174289"/>
              </a:solidFill>
              <a:latin typeface="Arial"/>
              <a:cs typeface="Arial"/>
            </a:endParaRPr>
          </a:p>
        </p:txBody>
      </p:sp>
    </p:spTree>
    <p:extLst>
      <p:ext uri="{BB962C8B-B14F-4D97-AF65-F5344CB8AC3E}">
        <p14:creationId xmlns:p14="http://schemas.microsoft.com/office/powerpoint/2010/main" val="1195758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E2733-2DB4-91D5-63C1-2EB0EE70F895}"/>
              </a:ext>
            </a:extLst>
          </p:cNvPr>
          <p:cNvSpPr>
            <a:spLocks noGrp="1"/>
          </p:cNvSpPr>
          <p:nvPr>
            <p:ph type="title"/>
          </p:nvPr>
        </p:nvSpPr>
        <p:spPr/>
        <p:txBody>
          <a:bodyPr/>
          <a:lstStyle/>
          <a:p>
            <a:r>
              <a:rPr lang="en-IE" dirty="0"/>
              <a:t>The Copernicus Emergency Management Service</a:t>
            </a:r>
          </a:p>
        </p:txBody>
      </p:sp>
      <p:grpSp>
        <p:nvGrpSpPr>
          <p:cNvPr id="6" name="Group 5">
            <a:extLst>
              <a:ext uri="{FF2B5EF4-FFF2-40B4-BE49-F238E27FC236}">
                <a16:creationId xmlns:a16="http://schemas.microsoft.com/office/drawing/2014/main" id="{DB480B84-7C09-77B3-6090-A979FB4BB475}"/>
              </a:ext>
            </a:extLst>
          </p:cNvPr>
          <p:cNvGrpSpPr>
            <a:grpSpLocks noChangeAspect="1"/>
          </p:cNvGrpSpPr>
          <p:nvPr/>
        </p:nvGrpSpPr>
        <p:grpSpPr>
          <a:xfrm>
            <a:off x="2021550" y="1708860"/>
            <a:ext cx="7414989" cy="5012615"/>
            <a:chOff x="2664702" y="1719247"/>
            <a:chExt cx="6046762" cy="4087678"/>
          </a:xfrm>
        </p:grpSpPr>
        <p:pic>
          <p:nvPicPr>
            <p:cNvPr id="7" name="Picture 13" descr="Logo, company name&#10;&#10;Description automatically generated">
              <a:extLst>
                <a:ext uri="{FF2B5EF4-FFF2-40B4-BE49-F238E27FC236}">
                  <a16:creationId xmlns:a16="http://schemas.microsoft.com/office/drawing/2014/main" id="{603B2BDA-269B-2F5E-0259-C214D2BC8ABF}"/>
                </a:ext>
              </a:extLst>
            </p:cNvPr>
            <p:cNvPicPr>
              <a:picLocks noChangeAspect="1"/>
            </p:cNvPicPr>
            <p:nvPr/>
          </p:nvPicPr>
          <p:blipFill>
            <a:blip r:embed="rId2"/>
            <a:stretch>
              <a:fillRect/>
            </a:stretch>
          </p:blipFill>
          <p:spPr>
            <a:xfrm>
              <a:off x="5253037" y="1719247"/>
              <a:ext cx="1685925" cy="621506"/>
            </a:xfrm>
            <a:prstGeom prst="rect">
              <a:avLst/>
            </a:prstGeom>
          </p:spPr>
        </p:pic>
        <p:pic>
          <p:nvPicPr>
            <p:cNvPr id="8" name="Picture 16" descr="Diagram&#10;&#10;Description automatically generated">
              <a:extLst>
                <a:ext uri="{FF2B5EF4-FFF2-40B4-BE49-F238E27FC236}">
                  <a16:creationId xmlns:a16="http://schemas.microsoft.com/office/drawing/2014/main" id="{7CD618E5-8320-8807-3F9A-3B7C3810FEF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664702" y="2630679"/>
              <a:ext cx="6046762" cy="3176246"/>
            </a:xfrm>
            <a:prstGeom prst="rect">
              <a:avLst/>
            </a:prstGeom>
          </p:spPr>
        </p:pic>
      </p:grpSp>
    </p:spTree>
    <p:extLst>
      <p:ext uri="{BB962C8B-B14F-4D97-AF65-F5344CB8AC3E}">
        <p14:creationId xmlns:p14="http://schemas.microsoft.com/office/powerpoint/2010/main" val="1897493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0"/>
          <p:cNvSpPr>
            <a:spLocks noGrp="1"/>
          </p:cNvSpPr>
          <p:nvPr>
            <p:ph type="title"/>
          </p:nvPr>
        </p:nvSpPr>
        <p:spPr>
          <a:xfrm>
            <a:off x="359784" y="734486"/>
            <a:ext cx="11510682" cy="525354"/>
          </a:xfrm>
        </p:spPr>
        <p:txBody>
          <a:bodyPr>
            <a:noAutofit/>
          </a:bodyPr>
          <a:lstStyle/>
          <a:p>
            <a:r>
              <a:rPr lang="en-GB" dirty="0"/>
              <a:t>2. Early-warning and monitoring</a:t>
            </a:r>
          </a:p>
        </p:txBody>
      </p:sp>
      <p:sp>
        <p:nvSpPr>
          <p:cNvPr id="20" name="Content Placeholder 2">
            <a:extLst>
              <a:ext uri="{FF2B5EF4-FFF2-40B4-BE49-F238E27FC236}">
                <a16:creationId xmlns:a16="http://schemas.microsoft.com/office/drawing/2014/main" id="{B20C9C66-0A33-655E-FF7A-972FEC3D78B0}"/>
              </a:ext>
            </a:extLst>
          </p:cNvPr>
          <p:cNvSpPr>
            <a:spLocks noGrp="1"/>
          </p:cNvSpPr>
          <p:nvPr>
            <p:ph idx="1"/>
          </p:nvPr>
        </p:nvSpPr>
        <p:spPr>
          <a:xfrm>
            <a:off x="359784" y="2310548"/>
            <a:ext cx="4601284" cy="3464162"/>
          </a:xfrm>
        </p:spPr>
        <p:txBody>
          <a:bodyPr vert="horz" lIns="91440" tIns="45720" rIns="91440" bIns="45720" rtlCol="0" anchor="t">
            <a:noAutofit/>
          </a:bodyPr>
          <a:lstStyle/>
          <a:p>
            <a:pPr marL="0" indent="0" algn="just">
              <a:lnSpc>
                <a:spcPct val="150000"/>
              </a:lnSpc>
              <a:buNone/>
            </a:pPr>
            <a:r>
              <a:rPr lang="en-US" sz="1600" b="1" dirty="0">
                <a:solidFill>
                  <a:schemeClr val="tx2"/>
                </a:solidFill>
                <a:effectLst/>
              </a:rPr>
              <a:t>Indicators </a:t>
            </a:r>
            <a:r>
              <a:rPr lang="en-US" sz="1600" dirty="0">
                <a:solidFill>
                  <a:schemeClr val="tx2"/>
                </a:solidFill>
                <a:effectLst/>
              </a:rPr>
              <a:t>derived from different </a:t>
            </a:r>
            <a:r>
              <a:rPr lang="en-US" sz="1600" dirty="0">
                <a:solidFill>
                  <a:schemeClr val="tx2"/>
                </a:solidFill>
              </a:rPr>
              <a:t>data sources provide drought-relevant information.</a:t>
            </a:r>
          </a:p>
          <a:p>
            <a:pPr marL="0" indent="0" algn="just">
              <a:lnSpc>
                <a:spcPct val="150000"/>
              </a:lnSpc>
              <a:buNone/>
            </a:pPr>
            <a:r>
              <a:rPr lang="en-US" sz="1600" dirty="0">
                <a:solidFill>
                  <a:schemeClr val="tx2"/>
                </a:solidFill>
              </a:rPr>
              <a:t>Often aggregated in </a:t>
            </a:r>
            <a:r>
              <a:rPr lang="en-US" sz="1600" b="1" dirty="0">
                <a:solidFill>
                  <a:schemeClr val="tx2"/>
                </a:solidFill>
              </a:rPr>
              <a:t>analytical reports </a:t>
            </a:r>
            <a:r>
              <a:rPr lang="en-US" sz="1600" dirty="0">
                <a:solidFill>
                  <a:schemeClr val="tx2"/>
                </a:solidFill>
              </a:rPr>
              <a:t>with the detailed description of severe drought events </a:t>
            </a:r>
            <a:r>
              <a:rPr lang="en-US" sz="1600" dirty="0">
                <a:solidFill>
                  <a:schemeClr val="tx2"/>
                </a:solidFill>
                <a:effectLst/>
              </a:rPr>
              <a:t>(e.g. precipitation measurements, satellite measurements, modelled soil moisture content).</a:t>
            </a:r>
          </a:p>
          <a:p>
            <a:pPr marL="0" indent="0" algn="just">
              <a:lnSpc>
                <a:spcPct val="150000"/>
              </a:lnSpc>
              <a:buNone/>
            </a:pPr>
            <a:r>
              <a:rPr lang="en-US" sz="1600" b="1" dirty="0">
                <a:solidFill>
                  <a:schemeClr val="tx2"/>
                </a:solidFill>
                <a:effectLst/>
              </a:rPr>
              <a:t>Interactive map viewers </a:t>
            </a:r>
            <a:r>
              <a:rPr lang="en-US" sz="1600" dirty="0">
                <a:solidFill>
                  <a:schemeClr val="tx2"/>
                </a:solidFill>
                <a:effectLst/>
              </a:rPr>
              <a:t>allow for displaying and </a:t>
            </a:r>
            <a:r>
              <a:rPr lang="en-US" sz="1600" dirty="0" err="1">
                <a:solidFill>
                  <a:schemeClr val="tx2"/>
                </a:solidFill>
                <a:effectLst/>
              </a:rPr>
              <a:t>analysing</a:t>
            </a:r>
            <a:r>
              <a:rPr lang="en-US" sz="1600" dirty="0">
                <a:solidFill>
                  <a:schemeClr val="tx2"/>
                </a:solidFill>
                <a:effectLst/>
              </a:rPr>
              <a:t> drought information</a:t>
            </a:r>
            <a:r>
              <a:rPr lang="en-US" sz="1600" dirty="0">
                <a:solidFill>
                  <a:srgbClr val="1E0E01"/>
                </a:solidFill>
                <a:effectLst/>
              </a:rPr>
              <a:t>.</a:t>
            </a:r>
          </a:p>
          <a:p>
            <a:pPr marL="0" indent="0" algn="just">
              <a:lnSpc>
                <a:spcPct val="150000"/>
              </a:lnSpc>
              <a:buNone/>
            </a:pPr>
            <a:endParaRPr lang="en-US" sz="1600" dirty="0">
              <a:solidFill>
                <a:srgbClr val="1E0E01"/>
              </a:solidFill>
              <a:effectLst/>
            </a:endParaRPr>
          </a:p>
        </p:txBody>
      </p:sp>
      <p:sp>
        <p:nvSpPr>
          <p:cNvPr id="21" name="Title 10"/>
          <p:cNvSpPr txBox="1">
            <a:spLocks/>
          </p:cNvSpPr>
          <p:nvPr/>
        </p:nvSpPr>
        <p:spPr>
          <a:xfrm>
            <a:off x="359784" y="1259840"/>
            <a:ext cx="11510682" cy="5253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r>
              <a:rPr lang="en-GB" sz="2200" dirty="0">
                <a:latin typeface="Arial" panose="020B0604020202020204" pitchFamily="34" charset="0"/>
                <a:cs typeface="Arial" panose="020B0604020202020204" pitchFamily="34" charset="0"/>
              </a:rPr>
              <a:t>2.1. The </a:t>
            </a:r>
            <a:r>
              <a:rPr lang="en-US" sz="2200" dirty="0">
                <a:latin typeface="Arial" panose="020B0604020202020204" pitchFamily="34" charset="0"/>
                <a:cs typeface="Arial" panose="020B0604020202020204" pitchFamily="34" charset="0"/>
              </a:rPr>
              <a:t>European &amp; Global Drought Observatories</a:t>
            </a:r>
          </a:p>
        </p:txBody>
      </p:sp>
      <p:pic>
        <p:nvPicPr>
          <p:cNvPr id="2" name="Picture 1"/>
          <p:cNvPicPr>
            <a:picLocks noChangeAspect="1"/>
          </p:cNvPicPr>
          <p:nvPr/>
        </p:nvPicPr>
        <p:blipFill>
          <a:blip r:embed="rId3"/>
          <a:stretch>
            <a:fillRect/>
          </a:stretch>
        </p:blipFill>
        <p:spPr>
          <a:xfrm>
            <a:off x="5262880" y="2314642"/>
            <a:ext cx="6684421" cy="4058643"/>
          </a:xfrm>
          <a:prstGeom prst="rect">
            <a:avLst/>
          </a:prstGeom>
        </p:spPr>
      </p:pic>
      <p:sp>
        <p:nvSpPr>
          <p:cNvPr id="23" name="Picture Placeholder 3">
            <a:extLst>
              <a:ext uri="{FF2B5EF4-FFF2-40B4-BE49-F238E27FC236}">
                <a16:creationId xmlns:a16="http://schemas.microsoft.com/office/drawing/2014/main" id="{2DE3FFF2-EAB2-BD19-C4C9-95E804ADE1C7}"/>
              </a:ext>
            </a:extLst>
          </p:cNvPr>
          <p:cNvSpPr>
            <a:spLocks noGrp="1"/>
          </p:cNvSpPr>
          <p:nvPr/>
        </p:nvSpPr>
        <p:spPr>
          <a:xfrm>
            <a:off x="7824843" y="457516"/>
            <a:ext cx="1036320" cy="1060237"/>
          </a:xfrm>
          <a:prstGeom prst="ellipse">
            <a:avLst/>
          </a:prstGeom>
          <a:blipFill>
            <a:blip r:embed="rId4"/>
            <a:stretch>
              <a:fillRect/>
            </a:stretch>
          </a:blipFill>
        </p:spPr>
        <p:txBody>
          <a:bodyPr vert="horz" lIns="91440" tIns="45720" rIns="91440" bIns="45720" rtlCol="0">
            <a:normAutofit/>
          </a:bodyPr>
          <a:lstStyle/>
          <a:p>
            <a:endParaRPr lang="en-GB"/>
          </a:p>
        </p:txBody>
      </p:sp>
    </p:spTree>
    <p:extLst>
      <p:ext uri="{BB962C8B-B14F-4D97-AF65-F5344CB8AC3E}">
        <p14:creationId xmlns:p14="http://schemas.microsoft.com/office/powerpoint/2010/main" val="827412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0"/>
          <p:cNvSpPr>
            <a:spLocks noGrp="1"/>
          </p:cNvSpPr>
          <p:nvPr>
            <p:ph type="title"/>
          </p:nvPr>
        </p:nvSpPr>
        <p:spPr>
          <a:xfrm>
            <a:off x="359784" y="734486"/>
            <a:ext cx="11510682" cy="525354"/>
          </a:xfrm>
        </p:spPr>
        <p:txBody>
          <a:bodyPr>
            <a:noAutofit/>
          </a:bodyPr>
          <a:lstStyle/>
          <a:p>
            <a:r>
              <a:rPr lang="en-GB" dirty="0"/>
              <a:t>2. Early-warning and monitoring</a:t>
            </a:r>
          </a:p>
        </p:txBody>
      </p:sp>
      <p:sp>
        <p:nvSpPr>
          <p:cNvPr id="30" name="Picture Placeholder 3">
            <a:extLst>
              <a:ext uri="{FF2B5EF4-FFF2-40B4-BE49-F238E27FC236}">
                <a16:creationId xmlns:a16="http://schemas.microsoft.com/office/drawing/2014/main" id="{2DE3FFF2-EAB2-BD19-C4C9-95E804ADE1C7}"/>
              </a:ext>
            </a:extLst>
          </p:cNvPr>
          <p:cNvSpPr>
            <a:spLocks noGrp="1"/>
          </p:cNvSpPr>
          <p:nvPr/>
        </p:nvSpPr>
        <p:spPr>
          <a:xfrm>
            <a:off x="7824843" y="457516"/>
            <a:ext cx="1036320" cy="1060237"/>
          </a:xfrm>
          <a:prstGeom prst="ellipse">
            <a:avLst/>
          </a:prstGeom>
          <a:blipFill>
            <a:blip r:embed="rId3"/>
            <a:stretch>
              <a:fillRect/>
            </a:stretch>
          </a:blipFill>
        </p:spPr>
        <p:txBody>
          <a:bodyPr vert="horz" lIns="91440" tIns="45720" rIns="91440" bIns="45720" rtlCol="0">
            <a:normAutofit/>
          </a:bodyPr>
          <a:lstStyle/>
          <a:p>
            <a:endParaRPr lang="en-GB"/>
          </a:p>
        </p:txBody>
      </p:sp>
      <p:sp>
        <p:nvSpPr>
          <p:cNvPr id="21" name="Title 10"/>
          <p:cNvSpPr txBox="1">
            <a:spLocks/>
          </p:cNvSpPr>
          <p:nvPr/>
        </p:nvSpPr>
        <p:spPr>
          <a:xfrm>
            <a:off x="359784" y="1259840"/>
            <a:ext cx="11510682" cy="5253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r>
              <a:rPr lang="en-GB" sz="2200" dirty="0">
                <a:latin typeface="Arial" panose="020B0604020202020204" pitchFamily="34" charset="0"/>
                <a:cs typeface="Arial" panose="020B0604020202020204" pitchFamily="34" charset="0"/>
              </a:rPr>
              <a:t>2.1. The </a:t>
            </a:r>
            <a:r>
              <a:rPr lang="en-US" sz="2200" dirty="0">
                <a:latin typeface="Arial" panose="020B0604020202020204" pitchFamily="34" charset="0"/>
                <a:cs typeface="Arial" panose="020B0604020202020204" pitchFamily="34" charset="0"/>
              </a:rPr>
              <a:t>European &amp; Global Drought Observatories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784" y="1960811"/>
            <a:ext cx="9400660" cy="4523141"/>
          </a:xfrm>
          <a:prstGeom prst="rect">
            <a:avLst/>
          </a:prstGeom>
        </p:spPr>
      </p:pic>
    </p:spTree>
    <p:extLst>
      <p:ext uri="{BB962C8B-B14F-4D97-AF65-F5344CB8AC3E}">
        <p14:creationId xmlns:p14="http://schemas.microsoft.com/office/powerpoint/2010/main" val="3536444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0"/>
          <p:cNvSpPr>
            <a:spLocks noGrp="1"/>
          </p:cNvSpPr>
          <p:nvPr>
            <p:ph type="title"/>
          </p:nvPr>
        </p:nvSpPr>
        <p:spPr>
          <a:xfrm>
            <a:off x="359784" y="734486"/>
            <a:ext cx="11510682" cy="525354"/>
          </a:xfrm>
        </p:spPr>
        <p:txBody>
          <a:bodyPr>
            <a:noAutofit/>
          </a:bodyPr>
          <a:lstStyle/>
          <a:p>
            <a:r>
              <a:rPr lang="en-GB" dirty="0"/>
              <a:t>2. Early-warning and monitoring</a:t>
            </a:r>
          </a:p>
        </p:txBody>
      </p:sp>
      <p:sp>
        <p:nvSpPr>
          <p:cNvPr id="30" name="Picture Placeholder 3">
            <a:extLst>
              <a:ext uri="{FF2B5EF4-FFF2-40B4-BE49-F238E27FC236}">
                <a16:creationId xmlns:a16="http://schemas.microsoft.com/office/drawing/2014/main" id="{2DE3FFF2-EAB2-BD19-C4C9-95E804ADE1C7}"/>
              </a:ext>
            </a:extLst>
          </p:cNvPr>
          <p:cNvSpPr>
            <a:spLocks noGrp="1"/>
          </p:cNvSpPr>
          <p:nvPr/>
        </p:nvSpPr>
        <p:spPr>
          <a:xfrm>
            <a:off x="7824843" y="457516"/>
            <a:ext cx="1036320" cy="1060237"/>
          </a:xfrm>
          <a:prstGeom prst="ellipse">
            <a:avLst/>
          </a:prstGeom>
          <a:blipFill>
            <a:blip r:embed="rId3"/>
            <a:stretch>
              <a:fillRect/>
            </a:stretch>
          </a:blipFill>
        </p:spPr>
        <p:txBody>
          <a:bodyPr vert="horz" lIns="91440" tIns="45720" rIns="91440" bIns="45720" rtlCol="0">
            <a:normAutofit/>
          </a:bodyPr>
          <a:lstStyle/>
          <a:p>
            <a:endParaRPr lang="en-GB"/>
          </a:p>
        </p:txBody>
      </p:sp>
      <p:sp>
        <p:nvSpPr>
          <p:cNvPr id="21" name="Title 10"/>
          <p:cNvSpPr txBox="1">
            <a:spLocks/>
          </p:cNvSpPr>
          <p:nvPr/>
        </p:nvSpPr>
        <p:spPr>
          <a:xfrm>
            <a:off x="359784" y="1259840"/>
            <a:ext cx="11510682" cy="5253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r>
              <a:rPr lang="en-GB" sz="2200" dirty="0">
                <a:latin typeface="Arial" panose="020B0604020202020204" pitchFamily="34" charset="0"/>
                <a:cs typeface="Arial" panose="020B0604020202020204" pitchFamily="34" charset="0"/>
              </a:rPr>
              <a:t>2.1. The </a:t>
            </a:r>
            <a:r>
              <a:rPr lang="en-US" sz="2200" dirty="0">
                <a:latin typeface="Arial" panose="020B0604020202020204" pitchFamily="34" charset="0"/>
                <a:cs typeface="Arial" panose="020B0604020202020204" pitchFamily="34" charset="0"/>
              </a:rPr>
              <a:t>European &amp; Global Drought Observatories</a:t>
            </a:r>
          </a:p>
        </p:txBody>
      </p:sp>
      <p:sp>
        <p:nvSpPr>
          <p:cNvPr id="6" name="Content Placeholder 2">
            <a:extLst>
              <a:ext uri="{FF2B5EF4-FFF2-40B4-BE49-F238E27FC236}">
                <a16:creationId xmlns:a16="http://schemas.microsoft.com/office/drawing/2014/main" id="{B20C9C66-0A33-655E-FF7A-972FEC3D78B0}"/>
              </a:ext>
            </a:extLst>
          </p:cNvPr>
          <p:cNvSpPr>
            <a:spLocks noGrp="1"/>
          </p:cNvSpPr>
          <p:nvPr>
            <p:ph idx="1"/>
          </p:nvPr>
        </p:nvSpPr>
        <p:spPr>
          <a:xfrm>
            <a:off x="359784" y="2086316"/>
            <a:ext cx="3391122" cy="2274227"/>
          </a:xfrm>
        </p:spPr>
        <p:txBody>
          <a:bodyPr vert="horz" lIns="91440" tIns="45720" rIns="91440" bIns="45720" rtlCol="0" anchor="t">
            <a:noAutofit/>
          </a:bodyPr>
          <a:lstStyle/>
          <a:p>
            <a:pPr algn="just">
              <a:lnSpc>
                <a:spcPct val="150000"/>
              </a:lnSpc>
            </a:pPr>
            <a:r>
              <a:rPr lang="en-US" sz="1600" dirty="0">
                <a:solidFill>
                  <a:schemeClr val="tx2"/>
                </a:solidFill>
                <a:effectLst/>
              </a:rPr>
              <a:t>Complex and cascading effects: </a:t>
            </a:r>
            <a:r>
              <a:rPr lang="en-US" sz="1600" b="1" dirty="0">
                <a:solidFill>
                  <a:schemeClr val="tx2"/>
                </a:solidFill>
                <a:effectLst/>
              </a:rPr>
              <a:t>agriculture</a:t>
            </a:r>
            <a:r>
              <a:rPr lang="en-US" sz="1600" dirty="0">
                <a:solidFill>
                  <a:schemeClr val="tx2"/>
                </a:solidFill>
                <a:effectLst/>
              </a:rPr>
              <a:t> (rain fed vs. irrigated agriculture), public </a:t>
            </a:r>
            <a:r>
              <a:rPr lang="en-US" sz="1600" b="1" dirty="0">
                <a:solidFill>
                  <a:schemeClr val="tx2"/>
                </a:solidFill>
                <a:effectLst/>
              </a:rPr>
              <a:t>water supply</a:t>
            </a:r>
            <a:r>
              <a:rPr lang="en-US" sz="1600" dirty="0">
                <a:solidFill>
                  <a:schemeClr val="tx2"/>
                </a:solidFill>
                <a:effectLst/>
              </a:rPr>
              <a:t>, </a:t>
            </a:r>
            <a:r>
              <a:rPr lang="en-US" sz="1600" b="1" dirty="0">
                <a:solidFill>
                  <a:schemeClr val="tx2"/>
                </a:solidFill>
                <a:effectLst/>
              </a:rPr>
              <a:t>energy</a:t>
            </a:r>
            <a:r>
              <a:rPr lang="en-US" sz="1600" dirty="0">
                <a:solidFill>
                  <a:schemeClr val="tx2"/>
                </a:solidFill>
                <a:effectLst/>
              </a:rPr>
              <a:t> supply, river </a:t>
            </a:r>
            <a:r>
              <a:rPr lang="en-US" sz="1600" b="1" dirty="0">
                <a:solidFill>
                  <a:schemeClr val="tx2"/>
                </a:solidFill>
                <a:effectLst/>
              </a:rPr>
              <a:t>transportation</a:t>
            </a:r>
            <a:r>
              <a:rPr lang="en-US" sz="1600" dirty="0">
                <a:solidFill>
                  <a:schemeClr val="tx2"/>
                </a:solidFill>
                <a:effectLst/>
              </a:rPr>
              <a:t>, </a:t>
            </a:r>
            <a:r>
              <a:rPr lang="en-US" sz="1600" b="1" dirty="0">
                <a:solidFill>
                  <a:schemeClr val="tx2"/>
                </a:solidFill>
                <a:effectLst/>
              </a:rPr>
              <a:t>ecosystems</a:t>
            </a:r>
            <a:r>
              <a:rPr lang="en-US" sz="1600" dirty="0">
                <a:solidFill>
                  <a:schemeClr val="tx2"/>
                </a:solidFill>
                <a:effectLst/>
              </a:rPr>
              <a:t> (terrestrial, freshwater) call for dedicated reports.</a:t>
            </a:r>
          </a:p>
        </p:txBody>
      </p:sp>
      <p:pic>
        <p:nvPicPr>
          <p:cNvPr id="22" name="Picture 21" descr="C:\Users\moreira\AppData\Local\Microsoft\Windows\INetCache\Content.MSO\F4ACB6A.tmp"/>
          <p:cNvPicPr/>
          <p:nvPr/>
        </p:nvPicPr>
        <p:blipFill>
          <a:blip r:embed="rId4">
            <a:extLst>
              <a:ext uri="{28A0092B-C50C-407E-A947-70E740481C1C}">
                <a14:useLocalDpi xmlns:a14="http://schemas.microsoft.com/office/drawing/2010/main" val="0"/>
              </a:ext>
            </a:extLst>
          </a:blip>
          <a:srcRect/>
          <a:stretch>
            <a:fillRect/>
          </a:stretch>
        </p:blipFill>
        <p:spPr bwMode="auto">
          <a:xfrm>
            <a:off x="4775089" y="4422709"/>
            <a:ext cx="1775002" cy="2276670"/>
          </a:xfrm>
          <a:prstGeom prst="rect">
            <a:avLst/>
          </a:prstGeom>
          <a:noFill/>
          <a:ln>
            <a:noFill/>
          </a:ln>
        </p:spPr>
      </p:pic>
      <p:sp>
        <p:nvSpPr>
          <p:cNvPr id="23" name="Content Placeholder 2">
            <a:extLst>
              <a:ext uri="{FF2B5EF4-FFF2-40B4-BE49-F238E27FC236}">
                <a16:creationId xmlns:a16="http://schemas.microsoft.com/office/drawing/2014/main" id="{B20C9C66-0A33-655E-FF7A-972FEC3D78B0}"/>
              </a:ext>
            </a:extLst>
          </p:cNvPr>
          <p:cNvSpPr txBox="1">
            <a:spLocks/>
          </p:cNvSpPr>
          <p:nvPr/>
        </p:nvSpPr>
        <p:spPr>
          <a:xfrm>
            <a:off x="7826896" y="2043107"/>
            <a:ext cx="3325807" cy="231743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en-US" sz="1600" dirty="0">
                <a:solidFill>
                  <a:schemeClr val="tx2"/>
                </a:solidFill>
              </a:rPr>
              <a:t>Capacity building in South America and Africa, supporting regional meteorological </a:t>
            </a:r>
            <a:r>
              <a:rPr lang="en-US" sz="1600" dirty="0" err="1">
                <a:solidFill>
                  <a:schemeClr val="tx2"/>
                </a:solidFill>
              </a:rPr>
              <a:t>centres</a:t>
            </a:r>
            <a:r>
              <a:rPr lang="en-US" sz="1600" dirty="0">
                <a:solidFill>
                  <a:schemeClr val="tx2"/>
                </a:solidFill>
              </a:rPr>
              <a:t> with </a:t>
            </a:r>
            <a:r>
              <a:rPr lang="en-US" sz="1600" b="1" dirty="0">
                <a:solidFill>
                  <a:schemeClr val="tx2"/>
                </a:solidFill>
              </a:rPr>
              <a:t>technical drought workshops </a:t>
            </a:r>
            <a:r>
              <a:rPr lang="en-US" sz="1600" dirty="0">
                <a:solidFill>
                  <a:schemeClr val="tx2"/>
                </a:solidFill>
              </a:rPr>
              <a:t>and/or </a:t>
            </a:r>
            <a:r>
              <a:rPr lang="en-US" sz="1600" b="1" dirty="0">
                <a:solidFill>
                  <a:schemeClr val="tx2"/>
                </a:solidFill>
              </a:rPr>
              <a:t>status reports.</a:t>
            </a:r>
          </a:p>
        </p:txBody>
      </p:sp>
      <p:sp>
        <p:nvSpPr>
          <p:cNvPr id="25" name="Content Placeholder 2">
            <a:extLst>
              <a:ext uri="{FF2B5EF4-FFF2-40B4-BE49-F238E27FC236}">
                <a16:creationId xmlns:a16="http://schemas.microsoft.com/office/drawing/2014/main" id="{B20C9C66-0A33-655E-FF7A-972FEC3D78B0}"/>
              </a:ext>
            </a:extLst>
          </p:cNvPr>
          <p:cNvSpPr txBox="1">
            <a:spLocks/>
          </p:cNvSpPr>
          <p:nvPr/>
        </p:nvSpPr>
        <p:spPr>
          <a:xfrm>
            <a:off x="4093340" y="2086316"/>
            <a:ext cx="3325807" cy="227422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en-US" sz="1600" dirty="0">
                <a:solidFill>
                  <a:schemeClr val="tx2"/>
                </a:solidFill>
              </a:rPr>
              <a:t>Assessing current and future drought risks. First assessment </a:t>
            </a:r>
            <a:r>
              <a:rPr lang="en-US" sz="1600" b="1" dirty="0">
                <a:solidFill>
                  <a:schemeClr val="tx2"/>
                </a:solidFill>
              </a:rPr>
              <a:t>drought risk and impacts in the EU</a:t>
            </a:r>
            <a:r>
              <a:rPr lang="en-US" sz="1600" dirty="0">
                <a:solidFill>
                  <a:schemeClr val="tx2"/>
                </a:solidFill>
              </a:rPr>
              <a:t> for a global warming of 1.5, 2 and 3 degrees. Using </a:t>
            </a:r>
            <a:r>
              <a:rPr lang="en-US" sz="1600" b="1" dirty="0">
                <a:solidFill>
                  <a:schemeClr val="tx2"/>
                </a:solidFill>
              </a:rPr>
              <a:t>AI</a:t>
            </a:r>
            <a:r>
              <a:rPr lang="en-US" sz="1600" dirty="0">
                <a:solidFill>
                  <a:schemeClr val="tx2"/>
                </a:solidFill>
              </a:rPr>
              <a:t>.</a:t>
            </a:r>
          </a:p>
        </p:txBody>
      </p:sp>
      <p:pic>
        <p:nvPicPr>
          <p:cNvPr id="18" name="Picture 1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308223" y="4873418"/>
            <a:ext cx="2711230" cy="1808369"/>
          </a:xfrm>
          <a:prstGeom prst="rect">
            <a:avLst/>
          </a:prstGeom>
        </p:spPr>
      </p:pic>
      <p:pic>
        <p:nvPicPr>
          <p:cNvPr id="19" name="Picture 18"/>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8538" y="4805181"/>
            <a:ext cx="3906033" cy="1839282"/>
          </a:xfrm>
          <a:prstGeom prst="rect">
            <a:avLst/>
          </a:prstGeom>
        </p:spPr>
      </p:pic>
    </p:spTree>
    <p:extLst>
      <p:ext uri="{BB962C8B-B14F-4D97-AF65-F5344CB8AC3E}">
        <p14:creationId xmlns:p14="http://schemas.microsoft.com/office/powerpoint/2010/main" val="2778196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0"/>
          <p:cNvSpPr>
            <a:spLocks noGrp="1"/>
          </p:cNvSpPr>
          <p:nvPr>
            <p:ph type="title"/>
          </p:nvPr>
        </p:nvSpPr>
        <p:spPr>
          <a:xfrm>
            <a:off x="359784" y="734486"/>
            <a:ext cx="11510682" cy="525354"/>
          </a:xfrm>
        </p:spPr>
        <p:txBody>
          <a:bodyPr>
            <a:noAutofit/>
          </a:bodyPr>
          <a:lstStyle/>
          <a:p>
            <a:r>
              <a:rPr lang="en-GB" dirty="0"/>
              <a:t>2. Early-warning and monitoring</a:t>
            </a:r>
          </a:p>
        </p:txBody>
      </p:sp>
      <p:sp>
        <p:nvSpPr>
          <p:cNvPr id="21" name="Title 10"/>
          <p:cNvSpPr txBox="1">
            <a:spLocks/>
          </p:cNvSpPr>
          <p:nvPr/>
        </p:nvSpPr>
        <p:spPr>
          <a:xfrm>
            <a:off x="359784" y="1259840"/>
            <a:ext cx="11510682" cy="5253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r>
              <a:rPr lang="en-GB" sz="2200" dirty="0">
                <a:latin typeface="Arial" panose="020B0604020202020204" pitchFamily="34" charset="0"/>
                <a:cs typeface="Arial" panose="020B0604020202020204" pitchFamily="34" charset="0"/>
              </a:rPr>
              <a:t>2.2. The </a:t>
            </a:r>
            <a:r>
              <a:rPr lang="en-US" sz="2200" dirty="0">
                <a:latin typeface="Arial" panose="020B0604020202020204" pitchFamily="34" charset="0"/>
                <a:cs typeface="Arial" panose="020B0604020202020204" pitchFamily="34" charset="0"/>
              </a:rPr>
              <a:t>European Forest Fires System</a:t>
            </a:r>
          </a:p>
        </p:txBody>
      </p:sp>
      <p:sp>
        <p:nvSpPr>
          <p:cNvPr id="8" name="Picture Placeholder 3">
            <a:extLst>
              <a:ext uri="{FF2B5EF4-FFF2-40B4-BE49-F238E27FC236}">
                <a16:creationId xmlns:a16="http://schemas.microsoft.com/office/drawing/2014/main" id="{2DE3FFF2-EAB2-BD19-C4C9-95E804ADE1C7}"/>
              </a:ext>
            </a:extLst>
          </p:cNvPr>
          <p:cNvSpPr>
            <a:spLocks noGrp="1"/>
          </p:cNvSpPr>
          <p:nvPr/>
        </p:nvSpPr>
        <p:spPr>
          <a:xfrm>
            <a:off x="7824843" y="457516"/>
            <a:ext cx="1036320" cy="1060237"/>
          </a:xfrm>
          <a:prstGeom prst="ellipse">
            <a:avLst/>
          </a:prstGeom>
          <a:blipFill>
            <a:blip r:embed="rId3"/>
            <a:stretch>
              <a:fillRect/>
            </a:stretch>
          </a:blipFill>
        </p:spPr>
        <p:txBody>
          <a:bodyPr vert="horz" lIns="91440" tIns="45720" rIns="91440" bIns="45720" rtlCol="0">
            <a:normAutofit/>
          </a:bodyPr>
          <a:lstStyle/>
          <a:p>
            <a:endParaRPr lang="en-GB"/>
          </a:p>
        </p:txBody>
      </p:sp>
      <p:sp>
        <p:nvSpPr>
          <p:cNvPr id="10" name="Rectangle 3">
            <a:extLst>
              <a:ext uri="{FF2B5EF4-FFF2-40B4-BE49-F238E27FC236}">
                <a16:creationId xmlns:a16="http://schemas.microsoft.com/office/drawing/2014/main" id="{1818E9D1-8BEF-BB45-BB3B-39B97C3EE67E}"/>
              </a:ext>
            </a:extLst>
          </p:cNvPr>
          <p:cNvSpPr txBox="1">
            <a:spLocks noChangeArrowheads="1"/>
          </p:cNvSpPr>
          <p:nvPr/>
        </p:nvSpPr>
        <p:spPr>
          <a:xfrm>
            <a:off x="436227" y="2051496"/>
            <a:ext cx="6795083" cy="5113337"/>
          </a:xfrm>
        </p:spPr>
        <p:txBody>
          <a:bodyPr/>
          <a:lstStyle>
            <a:lvl1pPr marL="236258" indent="-236258" algn="l" defTabSz="945032" rtl="0" eaLnBrk="1" latinLnBrk="0" hangingPunct="1">
              <a:lnSpc>
                <a:spcPct val="90000"/>
              </a:lnSpc>
              <a:spcBef>
                <a:spcPts val="1034"/>
              </a:spcBef>
              <a:buFont typeface="Arial"/>
              <a:buChar char="•"/>
              <a:defRPr sz="2894" kern="1200">
                <a:solidFill>
                  <a:schemeClr val="tx1"/>
                </a:solidFill>
                <a:latin typeface="+mn-lt"/>
                <a:ea typeface="+mn-ea"/>
                <a:cs typeface="+mn-cs"/>
              </a:defRPr>
            </a:lvl1pPr>
            <a:lvl2pPr marL="708774" indent="-236258" algn="l" defTabSz="945032" rtl="0" eaLnBrk="1" latinLnBrk="0" hangingPunct="1">
              <a:lnSpc>
                <a:spcPct val="90000"/>
              </a:lnSpc>
              <a:spcBef>
                <a:spcPts val="517"/>
              </a:spcBef>
              <a:buFont typeface="Arial"/>
              <a:buChar char="•"/>
              <a:defRPr sz="2480" kern="1200">
                <a:solidFill>
                  <a:schemeClr val="tx1"/>
                </a:solidFill>
                <a:latin typeface="+mn-lt"/>
                <a:ea typeface="+mn-ea"/>
                <a:cs typeface="+mn-cs"/>
              </a:defRPr>
            </a:lvl2pPr>
            <a:lvl3pPr marL="1181291" indent="-236258" algn="l" defTabSz="945032" rtl="0" eaLnBrk="1" latinLnBrk="0" hangingPunct="1">
              <a:lnSpc>
                <a:spcPct val="90000"/>
              </a:lnSpc>
              <a:spcBef>
                <a:spcPts val="517"/>
              </a:spcBef>
              <a:buFont typeface="Arial"/>
              <a:buChar char="•"/>
              <a:defRPr sz="2067" kern="1200">
                <a:solidFill>
                  <a:schemeClr val="tx1"/>
                </a:solidFill>
                <a:latin typeface="+mn-lt"/>
                <a:ea typeface="+mn-ea"/>
                <a:cs typeface="+mn-cs"/>
              </a:defRPr>
            </a:lvl3pPr>
            <a:lvl4pPr marL="1653807"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4pPr>
            <a:lvl5pPr marL="2126323"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5pPr>
            <a:lvl6pPr marL="2598839"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6pPr>
            <a:lvl7pPr marL="3071355"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7pPr>
            <a:lvl8pPr marL="3543872"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8pPr>
            <a:lvl9pPr marL="4016388"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9pPr>
          </a:lstStyle>
          <a:p>
            <a:pPr marL="472516" lvl="1" indent="0" algn="just">
              <a:lnSpc>
                <a:spcPts val="1575"/>
              </a:lnSpc>
              <a:spcAft>
                <a:spcPts val="472"/>
              </a:spcAft>
              <a:buClr>
                <a:srgbClr val="0F3277"/>
              </a:buClr>
              <a:buNone/>
              <a:defRPr/>
            </a:pPr>
            <a:endParaRPr lang="en-GB" altLang="en-US" sz="1470" dirty="0">
              <a:ea typeface="MS PGothic" panose="020B0600070205080204" pitchFamily="34" charset="-128"/>
            </a:endParaRPr>
          </a:p>
        </p:txBody>
      </p:sp>
      <p:pic>
        <p:nvPicPr>
          <p:cNvPr id="9" name="Picture 5"/>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194909" y="1794723"/>
            <a:ext cx="3675557" cy="208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0"/>
          <p:cNvSpPr txBox="1">
            <a:spLocks/>
          </p:cNvSpPr>
          <p:nvPr/>
        </p:nvSpPr>
        <p:spPr>
          <a:xfrm>
            <a:off x="8194909" y="3877332"/>
            <a:ext cx="3675557" cy="2984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r>
              <a:rPr lang="en-GB" sz="1200" dirty="0">
                <a:latin typeface="Arial" panose="020B0604020202020204" pitchFamily="34" charset="0"/>
                <a:cs typeface="Arial" panose="020B0604020202020204" pitchFamily="34" charset="0"/>
              </a:rPr>
              <a:t>EFFIS Fire Detection</a:t>
            </a:r>
            <a:endParaRPr lang="en-US" sz="1200" dirty="0">
              <a:latin typeface="Arial" panose="020B0604020202020204" pitchFamily="34" charset="0"/>
              <a:cs typeface="Arial" panose="020B0604020202020204" pitchFamily="34" charset="0"/>
            </a:endParaRPr>
          </a:p>
        </p:txBody>
      </p:sp>
      <p:pic>
        <p:nvPicPr>
          <p:cNvPr id="15" name="Picture 4"/>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194909" y="4175760"/>
            <a:ext cx="3649488" cy="208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0"/>
          <p:cNvSpPr txBox="1">
            <a:spLocks/>
          </p:cNvSpPr>
          <p:nvPr/>
        </p:nvSpPr>
        <p:spPr>
          <a:xfrm>
            <a:off x="8194909" y="6258369"/>
            <a:ext cx="3675557" cy="2984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r>
              <a:rPr lang="en-GB" sz="1200" dirty="0">
                <a:latin typeface="Arial" panose="020B0604020202020204" pitchFamily="34" charset="0"/>
                <a:cs typeface="Arial" panose="020B0604020202020204" pitchFamily="34" charset="0"/>
              </a:rPr>
              <a:t>EFFIS Burnt Area Maps</a:t>
            </a:r>
            <a:endParaRPr lang="en-US" sz="1200" dirty="0">
              <a:latin typeface="Arial" panose="020B0604020202020204" pitchFamily="34" charset="0"/>
              <a:cs typeface="Arial" panose="020B0604020202020204" pitchFamily="34" charset="0"/>
            </a:endParaRPr>
          </a:p>
        </p:txBody>
      </p:sp>
      <p:sp>
        <p:nvSpPr>
          <p:cNvPr id="17" name="Content Placeholder 2">
            <a:extLst>
              <a:ext uri="{FF2B5EF4-FFF2-40B4-BE49-F238E27FC236}">
                <a16:creationId xmlns:a16="http://schemas.microsoft.com/office/drawing/2014/main" id="{B20C9C66-0A33-655E-FF7A-972FEC3D78B0}"/>
              </a:ext>
            </a:extLst>
          </p:cNvPr>
          <p:cNvSpPr>
            <a:spLocks noGrp="1"/>
          </p:cNvSpPr>
          <p:nvPr>
            <p:ph idx="1"/>
          </p:nvPr>
        </p:nvSpPr>
        <p:spPr>
          <a:xfrm>
            <a:off x="436226" y="2310548"/>
            <a:ext cx="6553854" cy="3988652"/>
          </a:xfrm>
        </p:spPr>
        <p:txBody>
          <a:bodyPr vert="horz" lIns="91440" tIns="45720" rIns="91440" bIns="45720" rtlCol="0" anchor="t">
            <a:noAutofit/>
          </a:bodyPr>
          <a:lstStyle/>
          <a:p>
            <a:pPr algn="just">
              <a:lnSpc>
                <a:spcPct val="150000"/>
              </a:lnSpc>
            </a:pPr>
            <a:r>
              <a:rPr lang="en-GB" sz="1600" dirty="0">
                <a:solidFill>
                  <a:schemeClr val="tx2"/>
                </a:solidFill>
              </a:rPr>
              <a:t>Provides </a:t>
            </a:r>
            <a:r>
              <a:rPr lang="en-GB" sz="1600" b="1" dirty="0">
                <a:solidFill>
                  <a:schemeClr val="tx2"/>
                </a:solidFill>
              </a:rPr>
              <a:t>real time forest fire information</a:t>
            </a:r>
            <a:r>
              <a:rPr lang="en-GB" sz="1600" dirty="0">
                <a:solidFill>
                  <a:schemeClr val="tx2"/>
                </a:solidFill>
              </a:rPr>
              <a:t>  </a:t>
            </a:r>
          </a:p>
          <a:p>
            <a:pPr algn="just">
              <a:lnSpc>
                <a:spcPct val="150000"/>
              </a:lnSpc>
            </a:pPr>
            <a:r>
              <a:rPr lang="en-GB" sz="1600" dirty="0">
                <a:solidFill>
                  <a:schemeClr val="tx2"/>
                </a:solidFill>
              </a:rPr>
              <a:t>Maps all </a:t>
            </a:r>
            <a:r>
              <a:rPr lang="en-GB" sz="1600" b="1" dirty="0">
                <a:solidFill>
                  <a:schemeClr val="tx2"/>
                </a:solidFill>
              </a:rPr>
              <a:t>forest fires </a:t>
            </a:r>
            <a:r>
              <a:rPr lang="en-GB" sz="1600" dirty="0">
                <a:solidFill>
                  <a:schemeClr val="tx2"/>
                </a:solidFill>
              </a:rPr>
              <a:t>and reports those </a:t>
            </a:r>
            <a:r>
              <a:rPr lang="en-GB" sz="1600" b="1" dirty="0">
                <a:solidFill>
                  <a:schemeClr val="tx2"/>
                </a:solidFill>
              </a:rPr>
              <a:t>with</a:t>
            </a:r>
            <a:r>
              <a:rPr lang="en-GB" sz="1600" dirty="0">
                <a:solidFill>
                  <a:schemeClr val="tx2"/>
                </a:solidFill>
              </a:rPr>
              <a:t> </a:t>
            </a:r>
            <a:r>
              <a:rPr lang="en-GB" sz="1600" b="1" dirty="0">
                <a:solidFill>
                  <a:schemeClr val="tx2"/>
                </a:solidFill>
              </a:rPr>
              <a:t>+30 hectares</a:t>
            </a:r>
          </a:p>
          <a:p>
            <a:pPr algn="just">
              <a:lnSpc>
                <a:spcPct val="150000"/>
              </a:lnSpc>
            </a:pPr>
            <a:r>
              <a:rPr lang="en-GB" sz="1600" dirty="0">
                <a:solidFill>
                  <a:schemeClr val="tx2"/>
                </a:solidFill>
              </a:rPr>
              <a:t>Complements national systems, </a:t>
            </a:r>
            <a:r>
              <a:rPr lang="en-GB" sz="1600" b="1" dirty="0">
                <a:solidFill>
                  <a:schemeClr val="tx2"/>
                </a:solidFill>
              </a:rPr>
              <a:t>harmonising data and methods </a:t>
            </a:r>
          </a:p>
          <a:p>
            <a:pPr algn="just">
              <a:lnSpc>
                <a:spcPct val="150000"/>
              </a:lnSpc>
            </a:pPr>
            <a:r>
              <a:rPr lang="en-GB" sz="1600" dirty="0">
                <a:solidFill>
                  <a:schemeClr val="tx2"/>
                </a:solidFill>
              </a:rPr>
              <a:t>Users: EC services, EU Parliament, national forest/fire management services and civil protection in the EU and outside. Incl. FAO, UNEP.</a:t>
            </a:r>
          </a:p>
          <a:p>
            <a:pPr algn="just">
              <a:lnSpc>
                <a:spcPct val="150000"/>
              </a:lnSpc>
            </a:pPr>
            <a:r>
              <a:rPr lang="en-GB" sz="1600" dirty="0">
                <a:solidFill>
                  <a:schemeClr val="tx2"/>
                </a:solidFill>
              </a:rPr>
              <a:t>Provides operational support to </a:t>
            </a:r>
            <a:r>
              <a:rPr lang="en-GB" sz="1600" b="1" dirty="0">
                <a:solidFill>
                  <a:schemeClr val="tx2"/>
                </a:solidFill>
              </a:rPr>
              <a:t>ECHO</a:t>
            </a:r>
            <a:r>
              <a:rPr lang="en-GB" sz="1600" dirty="0">
                <a:solidFill>
                  <a:schemeClr val="tx2"/>
                </a:solidFill>
              </a:rPr>
              <a:t> (ERCC, civil protection), </a:t>
            </a:r>
            <a:r>
              <a:rPr lang="en-GB" sz="1600" b="1" dirty="0">
                <a:solidFill>
                  <a:schemeClr val="tx2"/>
                </a:solidFill>
              </a:rPr>
              <a:t>DEFIS</a:t>
            </a:r>
            <a:r>
              <a:rPr lang="en-GB" sz="1600" dirty="0">
                <a:solidFill>
                  <a:schemeClr val="tx2"/>
                </a:solidFill>
              </a:rPr>
              <a:t> (Copernicus regulation), </a:t>
            </a:r>
            <a:r>
              <a:rPr lang="en-GB" sz="1600" b="1" dirty="0">
                <a:solidFill>
                  <a:schemeClr val="tx2"/>
                </a:solidFill>
              </a:rPr>
              <a:t>REGIO</a:t>
            </a:r>
            <a:r>
              <a:rPr lang="en-GB" sz="1600" dirty="0">
                <a:solidFill>
                  <a:schemeClr val="tx2"/>
                </a:solidFill>
              </a:rPr>
              <a:t> (EU solidarity fund), </a:t>
            </a:r>
            <a:r>
              <a:rPr lang="en-GB" sz="1600" b="1" dirty="0">
                <a:solidFill>
                  <a:schemeClr val="tx2"/>
                </a:solidFill>
              </a:rPr>
              <a:t>ENV</a:t>
            </a:r>
            <a:r>
              <a:rPr lang="en-GB" sz="1600" dirty="0">
                <a:solidFill>
                  <a:schemeClr val="tx2"/>
                </a:solidFill>
              </a:rPr>
              <a:t>, </a:t>
            </a:r>
            <a:r>
              <a:rPr lang="en-GB" sz="1600" b="1" dirty="0">
                <a:solidFill>
                  <a:schemeClr val="tx2"/>
                </a:solidFill>
              </a:rPr>
              <a:t>JRC</a:t>
            </a:r>
            <a:endParaRPr lang="en-GB" sz="1600" dirty="0">
              <a:solidFill>
                <a:schemeClr val="tx2"/>
              </a:solidFill>
            </a:endParaRPr>
          </a:p>
        </p:txBody>
      </p:sp>
    </p:spTree>
    <p:extLst>
      <p:ext uri="{BB962C8B-B14F-4D97-AF65-F5344CB8AC3E}">
        <p14:creationId xmlns:p14="http://schemas.microsoft.com/office/powerpoint/2010/main" val="2283276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0"/>
          <p:cNvSpPr>
            <a:spLocks noGrp="1"/>
          </p:cNvSpPr>
          <p:nvPr>
            <p:ph type="title"/>
          </p:nvPr>
        </p:nvSpPr>
        <p:spPr>
          <a:xfrm>
            <a:off x="359784" y="734486"/>
            <a:ext cx="11510682" cy="525354"/>
          </a:xfrm>
        </p:spPr>
        <p:txBody>
          <a:bodyPr>
            <a:noAutofit/>
          </a:bodyPr>
          <a:lstStyle/>
          <a:p>
            <a:r>
              <a:rPr lang="en-GB" dirty="0"/>
              <a:t>2. Early-warning and monitoring</a:t>
            </a:r>
          </a:p>
        </p:txBody>
      </p:sp>
      <p:sp>
        <p:nvSpPr>
          <p:cNvPr id="21" name="Title 10"/>
          <p:cNvSpPr txBox="1">
            <a:spLocks/>
          </p:cNvSpPr>
          <p:nvPr/>
        </p:nvSpPr>
        <p:spPr>
          <a:xfrm>
            <a:off x="359784" y="1259840"/>
            <a:ext cx="11510682" cy="5253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r>
              <a:rPr lang="en-GB" sz="2200" dirty="0">
                <a:latin typeface="Arial" panose="020B0604020202020204" pitchFamily="34" charset="0"/>
                <a:cs typeface="Arial" panose="020B0604020202020204" pitchFamily="34" charset="0"/>
              </a:rPr>
              <a:t>2.2. The </a:t>
            </a:r>
            <a:r>
              <a:rPr lang="en-US" sz="2200" dirty="0">
                <a:latin typeface="Arial" panose="020B0604020202020204" pitchFamily="34" charset="0"/>
                <a:cs typeface="Arial" panose="020B0604020202020204" pitchFamily="34" charset="0"/>
              </a:rPr>
              <a:t>European Forest Fires System</a:t>
            </a:r>
          </a:p>
        </p:txBody>
      </p:sp>
      <p:sp>
        <p:nvSpPr>
          <p:cNvPr id="8" name="Picture Placeholder 3">
            <a:extLst>
              <a:ext uri="{FF2B5EF4-FFF2-40B4-BE49-F238E27FC236}">
                <a16:creationId xmlns:a16="http://schemas.microsoft.com/office/drawing/2014/main" id="{2DE3FFF2-EAB2-BD19-C4C9-95E804ADE1C7}"/>
              </a:ext>
            </a:extLst>
          </p:cNvPr>
          <p:cNvSpPr>
            <a:spLocks noGrp="1"/>
          </p:cNvSpPr>
          <p:nvPr/>
        </p:nvSpPr>
        <p:spPr>
          <a:xfrm>
            <a:off x="7824843" y="457516"/>
            <a:ext cx="1036320" cy="1060237"/>
          </a:xfrm>
          <a:prstGeom prst="ellipse">
            <a:avLst/>
          </a:prstGeom>
          <a:blipFill>
            <a:blip r:embed="rId3"/>
            <a:stretch>
              <a:fillRect/>
            </a:stretch>
          </a:blipFill>
        </p:spPr>
        <p:txBody>
          <a:bodyPr vert="horz" lIns="91440" tIns="45720" rIns="91440" bIns="45720" rtlCol="0">
            <a:normAutofit/>
          </a:bodyPr>
          <a:lstStyle/>
          <a:p>
            <a:endParaRPr lang="en-GB"/>
          </a:p>
        </p:txBody>
      </p:sp>
      <p:sp>
        <p:nvSpPr>
          <p:cNvPr id="10" name="Rectangle 3">
            <a:extLst>
              <a:ext uri="{FF2B5EF4-FFF2-40B4-BE49-F238E27FC236}">
                <a16:creationId xmlns:a16="http://schemas.microsoft.com/office/drawing/2014/main" id="{1818E9D1-8BEF-BB45-BB3B-39B97C3EE67E}"/>
              </a:ext>
            </a:extLst>
          </p:cNvPr>
          <p:cNvSpPr txBox="1">
            <a:spLocks noChangeArrowheads="1"/>
          </p:cNvSpPr>
          <p:nvPr/>
        </p:nvSpPr>
        <p:spPr>
          <a:xfrm>
            <a:off x="436227" y="2051496"/>
            <a:ext cx="6795083" cy="5113337"/>
          </a:xfrm>
        </p:spPr>
        <p:txBody>
          <a:bodyPr/>
          <a:lstStyle>
            <a:lvl1pPr marL="236258" indent="-236258" algn="l" defTabSz="945032" rtl="0" eaLnBrk="1" latinLnBrk="0" hangingPunct="1">
              <a:lnSpc>
                <a:spcPct val="90000"/>
              </a:lnSpc>
              <a:spcBef>
                <a:spcPts val="1034"/>
              </a:spcBef>
              <a:buFont typeface="Arial"/>
              <a:buChar char="•"/>
              <a:defRPr sz="2894" kern="1200">
                <a:solidFill>
                  <a:schemeClr val="tx1"/>
                </a:solidFill>
                <a:latin typeface="+mn-lt"/>
                <a:ea typeface="+mn-ea"/>
                <a:cs typeface="+mn-cs"/>
              </a:defRPr>
            </a:lvl1pPr>
            <a:lvl2pPr marL="708774" indent="-236258" algn="l" defTabSz="945032" rtl="0" eaLnBrk="1" latinLnBrk="0" hangingPunct="1">
              <a:lnSpc>
                <a:spcPct val="90000"/>
              </a:lnSpc>
              <a:spcBef>
                <a:spcPts val="517"/>
              </a:spcBef>
              <a:buFont typeface="Arial"/>
              <a:buChar char="•"/>
              <a:defRPr sz="2480" kern="1200">
                <a:solidFill>
                  <a:schemeClr val="tx1"/>
                </a:solidFill>
                <a:latin typeface="+mn-lt"/>
                <a:ea typeface="+mn-ea"/>
                <a:cs typeface="+mn-cs"/>
              </a:defRPr>
            </a:lvl2pPr>
            <a:lvl3pPr marL="1181291" indent="-236258" algn="l" defTabSz="945032" rtl="0" eaLnBrk="1" latinLnBrk="0" hangingPunct="1">
              <a:lnSpc>
                <a:spcPct val="90000"/>
              </a:lnSpc>
              <a:spcBef>
                <a:spcPts val="517"/>
              </a:spcBef>
              <a:buFont typeface="Arial"/>
              <a:buChar char="•"/>
              <a:defRPr sz="2067" kern="1200">
                <a:solidFill>
                  <a:schemeClr val="tx1"/>
                </a:solidFill>
                <a:latin typeface="+mn-lt"/>
                <a:ea typeface="+mn-ea"/>
                <a:cs typeface="+mn-cs"/>
              </a:defRPr>
            </a:lvl3pPr>
            <a:lvl4pPr marL="1653807"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4pPr>
            <a:lvl5pPr marL="2126323"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5pPr>
            <a:lvl6pPr marL="2598839"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6pPr>
            <a:lvl7pPr marL="3071355"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7pPr>
            <a:lvl8pPr marL="3543872"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8pPr>
            <a:lvl9pPr marL="4016388"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9pPr>
          </a:lstStyle>
          <a:p>
            <a:pPr marL="472516" lvl="1" indent="0" algn="just">
              <a:lnSpc>
                <a:spcPts val="1575"/>
              </a:lnSpc>
              <a:spcAft>
                <a:spcPts val="472"/>
              </a:spcAft>
              <a:buClr>
                <a:srgbClr val="0F3277"/>
              </a:buClr>
              <a:buNone/>
              <a:defRPr/>
            </a:pPr>
            <a:endParaRPr lang="en-GB" altLang="en-US" sz="1470" dirty="0">
              <a:ea typeface="MS PGothic" panose="020B0600070205080204" pitchFamily="34" charset="-128"/>
            </a:endParaRPr>
          </a:p>
        </p:txBody>
      </p:sp>
      <p:sp>
        <p:nvSpPr>
          <p:cNvPr id="14" name="Content Placeholder 2">
            <a:extLst>
              <a:ext uri="{FF2B5EF4-FFF2-40B4-BE49-F238E27FC236}">
                <a16:creationId xmlns:a16="http://schemas.microsoft.com/office/drawing/2014/main" id="{B20C9C66-0A33-655E-FF7A-972FEC3D78B0}"/>
              </a:ext>
            </a:extLst>
          </p:cNvPr>
          <p:cNvSpPr>
            <a:spLocks noGrp="1"/>
          </p:cNvSpPr>
          <p:nvPr>
            <p:ph idx="1"/>
          </p:nvPr>
        </p:nvSpPr>
        <p:spPr>
          <a:xfrm>
            <a:off x="436226" y="2310548"/>
            <a:ext cx="6553854" cy="3988652"/>
          </a:xfrm>
        </p:spPr>
        <p:txBody>
          <a:bodyPr vert="horz" lIns="91440" tIns="45720" rIns="91440" bIns="45720" rtlCol="0" anchor="t">
            <a:noAutofit/>
          </a:bodyPr>
          <a:lstStyle/>
          <a:p>
            <a:pPr algn="just">
              <a:lnSpc>
                <a:spcPct val="150000"/>
              </a:lnSpc>
            </a:pPr>
            <a:r>
              <a:rPr lang="en-GB" sz="1600" dirty="0">
                <a:solidFill>
                  <a:schemeClr val="tx2"/>
                </a:solidFill>
              </a:rPr>
              <a:t>Provides </a:t>
            </a:r>
            <a:r>
              <a:rPr lang="en-GB" sz="1600" b="1" dirty="0">
                <a:solidFill>
                  <a:schemeClr val="tx2"/>
                </a:solidFill>
              </a:rPr>
              <a:t>real time forest fire information</a:t>
            </a:r>
            <a:r>
              <a:rPr lang="en-GB" sz="1600" dirty="0">
                <a:solidFill>
                  <a:schemeClr val="tx2"/>
                </a:solidFill>
              </a:rPr>
              <a:t>  </a:t>
            </a:r>
          </a:p>
          <a:p>
            <a:pPr algn="just">
              <a:lnSpc>
                <a:spcPct val="150000"/>
              </a:lnSpc>
            </a:pPr>
            <a:r>
              <a:rPr lang="en-GB" sz="1600" dirty="0">
                <a:solidFill>
                  <a:schemeClr val="tx2"/>
                </a:solidFill>
              </a:rPr>
              <a:t>Maps all </a:t>
            </a:r>
            <a:r>
              <a:rPr lang="en-GB" sz="1600" b="1" dirty="0">
                <a:solidFill>
                  <a:schemeClr val="tx2"/>
                </a:solidFill>
              </a:rPr>
              <a:t>forest fires </a:t>
            </a:r>
            <a:r>
              <a:rPr lang="en-GB" sz="1600" dirty="0">
                <a:solidFill>
                  <a:schemeClr val="tx2"/>
                </a:solidFill>
              </a:rPr>
              <a:t>and reports those </a:t>
            </a:r>
            <a:r>
              <a:rPr lang="en-GB" sz="1600" b="1" dirty="0">
                <a:solidFill>
                  <a:schemeClr val="tx2"/>
                </a:solidFill>
              </a:rPr>
              <a:t>with</a:t>
            </a:r>
            <a:r>
              <a:rPr lang="en-GB" sz="1600" dirty="0">
                <a:solidFill>
                  <a:schemeClr val="tx2"/>
                </a:solidFill>
              </a:rPr>
              <a:t> </a:t>
            </a:r>
            <a:r>
              <a:rPr lang="en-GB" sz="1600" b="1" dirty="0">
                <a:solidFill>
                  <a:schemeClr val="tx2"/>
                </a:solidFill>
              </a:rPr>
              <a:t>+30 hectares</a:t>
            </a:r>
          </a:p>
          <a:p>
            <a:pPr algn="just">
              <a:lnSpc>
                <a:spcPct val="150000"/>
              </a:lnSpc>
            </a:pPr>
            <a:r>
              <a:rPr lang="en-GB" sz="1600" dirty="0">
                <a:solidFill>
                  <a:schemeClr val="tx2"/>
                </a:solidFill>
              </a:rPr>
              <a:t>Complements national systems, </a:t>
            </a:r>
            <a:r>
              <a:rPr lang="en-GB" sz="1600" b="1" dirty="0">
                <a:solidFill>
                  <a:schemeClr val="tx2"/>
                </a:solidFill>
              </a:rPr>
              <a:t>harmonising data and methods </a:t>
            </a:r>
          </a:p>
          <a:p>
            <a:pPr algn="just">
              <a:lnSpc>
                <a:spcPct val="150000"/>
              </a:lnSpc>
            </a:pPr>
            <a:r>
              <a:rPr lang="en-GB" sz="1600" dirty="0">
                <a:solidFill>
                  <a:schemeClr val="tx2"/>
                </a:solidFill>
              </a:rPr>
              <a:t>Users: EC services, EU Parliament, national forest/fire management services and civil protection in the EU and outside. Incl. FAO, UNEP.</a:t>
            </a:r>
          </a:p>
          <a:p>
            <a:pPr algn="just">
              <a:lnSpc>
                <a:spcPct val="150000"/>
              </a:lnSpc>
            </a:pPr>
            <a:r>
              <a:rPr lang="en-GB" sz="1600" dirty="0">
                <a:solidFill>
                  <a:schemeClr val="tx2"/>
                </a:solidFill>
              </a:rPr>
              <a:t>Provides operational support to </a:t>
            </a:r>
            <a:r>
              <a:rPr lang="en-GB" sz="1600" b="1" dirty="0">
                <a:solidFill>
                  <a:schemeClr val="tx2"/>
                </a:solidFill>
              </a:rPr>
              <a:t>ECHO</a:t>
            </a:r>
            <a:r>
              <a:rPr lang="en-GB" sz="1600" dirty="0">
                <a:solidFill>
                  <a:schemeClr val="tx2"/>
                </a:solidFill>
              </a:rPr>
              <a:t> (ERCC, civil protection), </a:t>
            </a:r>
            <a:r>
              <a:rPr lang="en-GB" sz="1600" b="1" dirty="0">
                <a:solidFill>
                  <a:schemeClr val="tx2"/>
                </a:solidFill>
              </a:rPr>
              <a:t>DEFIS</a:t>
            </a:r>
            <a:r>
              <a:rPr lang="en-GB" sz="1600" dirty="0">
                <a:solidFill>
                  <a:schemeClr val="tx2"/>
                </a:solidFill>
              </a:rPr>
              <a:t> (Copernicus regulation), </a:t>
            </a:r>
            <a:r>
              <a:rPr lang="en-GB" sz="1600" b="1" dirty="0">
                <a:solidFill>
                  <a:schemeClr val="tx2"/>
                </a:solidFill>
              </a:rPr>
              <a:t>REGIO</a:t>
            </a:r>
            <a:r>
              <a:rPr lang="en-GB" sz="1600" dirty="0">
                <a:solidFill>
                  <a:schemeClr val="tx2"/>
                </a:solidFill>
              </a:rPr>
              <a:t> (EU solidarity fund), </a:t>
            </a:r>
            <a:r>
              <a:rPr lang="en-GB" sz="1600" b="1" dirty="0">
                <a:solidFill>
                  <a:schemeClr val="tx2"/>
                </a:solidFill>
              </a:rPr>
              <a:t>ENV</a:t>
            </a:r>
            <a:r>
              <a:rPr lang="en-GB" sz="1600" dirty="0">
                <a:solidFill>
                  <a:schemeClr val="tx2"/>
                </a:solidFill>
              </a:rPr>
              <a:t>, </a:t>
            </a:r>
            <a:r>
              <a:rPr lang="en-GB" sz="1600" b="1" dirty="0">
                <a:solidFill>
                  <a:schemeClr val="tx2"/>
                </a:solidFill>
              </a:rPr>
              <a:t>JRC</a:t>
            </a:r>
            <a:endParaRPr lang="en-GB" sz="1600" dirty="0">
              <a:solidFill>
                <a:schemeClr val="tx2"/>
              </a:solidFill>
            </a:endParaRPr>
          </a:p>
        </p:txBody>
      </p:sp>
      <p:sp>
        <p:nvSpPr>
          <p:cNvPr id="11" name="Title 10"/>
          <p:cNvSpPr txBox="1">
            <a:spLocks/>
          </p:cNvSpPr>
          <p:nvPr/>
        </p:nvSpPr>
        <p:spPr>
          <a:xfrm>
            <a:off x="8194909" y="3877332"/>
            <a:ext cx="3675557" cy="2984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r>
              <a:rPr lang="en-GB" sz="1200" dirty="0">
                <a:latin typeface="Arial" panose="020B0604020202020204" pitchFamily="34" charset="0"/>
                <a:cs typeface="Arial" panose="020B0604020202020204" pitchFamily="34" charset="0"/>
              </a:rPr>
              <a:t>Danger Forecast</a:t>
            </a:r>
            <a:endParaRPr lang="en-US" sz="1200" dirty="0">
              <a:latin typeface="Arial" panose="020B0604020202020204" pitchFamily="34" charset="0"/>
              <a:cs typeface="Arial" panose="020B0604020202020204" pitchFamily="34" charset="0"/>
            </a:endParaRPr>
          </a:p>
        </p:txBody>
      </p:sp>
      <p:sp>
        <p:nvSpPr>
          <p:cNvPr id="16" name="Title 10"/>
          <p:cNvSpPr txBox="1">
            <a:spLocks/>
          </p:cNvSpPr>
          <p:nvPr/>
        </p:nvSpPr>
        <p:spPr>
          <a:xfrm>
            <a:off x="8194909" y="6258369"/>
            <a:ext cx="3675557" cy="2984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r>
              <a:rPr lang="en-GB" sz="1200" dirty="0">
                <a:latin typeface="Arial" panose="020B0604020202020204" pitchFamily="34" charset="0"/>
                <a:cs typeface="Arial" panose="020B0604020202020204" pitchFamily="34" charset="0"/>
              </a:rPr>
              <a:t>Wildfire Risk</a:t>
            </a:r>
            <a:endParaRPr lang="en-US" sz="1200" dirty="0">
              <a:latin typeface="Arial" panose="020B0604020202020204" pitchFamily="34" charset="0"/>
              <a:cs typeface="Arial" panose="020B0604020202020204" pitchFamily="34" charset="0"/>
            </a:endParaRPr>
          </a:p>
        </p:txBody>
      </p:sp>
      <p:pic>
        <p:nvPicPr>
          <p:cNvPr id="17" name="Picture 27"/>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194910" y="4227512"/>
            <a:ext cx="3649488" cy="2035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194909" y="1836946"/>
            <a:ext cx="3509411" cy="2052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39049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0"/>
          <p:cNvSpPr>
            <a:spLocks noGrp="1"/>
          </p:cNvSpPr>
          <p:nvPr>
            <p:ph type="title"/>
          </p:nvPr>
        </p:nvSpPr>
        <p:spPr>
          <a:xfrm>
            <a:off x="359784" y="734486"/>
            <a:ext cx="11510682" cy="525354"/>
          </a:xfrm>
        </p:spPr>
        <p:txBody>
          <a:bodyPr>
            <a:noAutofit/>
          </a:bodyPr>
          <a:lstStyle/>
          <a:p>
            <a:r>
              <a:rPr lang="en-GB" dirty="0"/>
              <a:t>2. Early-warning and monitoring</a:t>
            </a:r>
          </a:p>
        </p:txBody>
      </p:sp>
      <p:sp>
        <p:nvSpPr>
          <p:cNvPr id="21" name="Title 10"/>
          <p:cNvSpPr txBox="1">
            <a:spLocks/>
          </p:cNvSpPr>
          <p:nvPr/>
        </p:nvSpPr>
        <p:spPr>
          <a:xfrm>
            <a:off x="359784" y="1259840"/>
            <a:ext cx="11510682" cy="5253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r>
              <a:rPr lang="en-GB" sz="2200" dirty="0">
                <a:latin typeface="Arial" panose="020B0604020202020204" pitchFamily="34" charset="0"/>
                <a:cs typeface="Arial" panose="020B0604020202020204" pitchFamily="34" charset="0"/>
              </a:rPr>
              <a:t>2.2. The </a:t>
            </a:r>
            <a:r>
              <a:rPr lang="en-US" sz="2200" dirty="0">
                <a:latin typeface="Arial" panose="020B0604020202020204" pitchFamily="34" charset="0"/>
                <a:cs typeface="Arial" panose="020B0604020202020204" pitchFamily="34" charset="0"/>
              </a:rPr>
              <a:t>European Forest Fires System</a:t>
            </a:r>
          </a:p>
        </p:txBody>
      </p:sp>
      <p:sp>
        <p:nvSpPr>
          <p:cNvPr id="8" name="Picture Placeholder 3">
            <a:extLst>
              <a:ext uri="{FF2B5EF4-FFF2-40B4-BE49-F238E27FC236}">
                <a16:creationId xmlns:a16="http://schemas.microsoft.com/office/drawing/2014/main" id="{2DE3FFF2-EAB2-BD19-C4C9-95E804ADE1C7}"/>
              </a:ext>
            </a:extLst>
          </p:cNvPr>
          <p:cNvSpPr>
            <a:spLocks noGrp="1"/>
          </p:cNvSpPr>
          <p:nvPr/>
        </p:nvSpPr>
        <p:spPr>
          <a:xfrm>
            <a:off x="7824843" y="457516"/>
            <a:ext cx="1036320" cy="1060237"/>
          </a:xfrm>
          <a:prstGeom prst="ellipse">
            <a:avLst/>
          </a:prstGeom>
          <a:blipFill>
            <a:blip r:embed="rId3"/>
            <a:stretch>
              <a:fillRect/>
            </a:stretch>
          </a:blipFill>
        </p:spPr>
        <p:txBody>
          <a:bodyPr vert="horz" lIns="91440" tIns="45720" rIns="91440" bIns="45720" rtlCol="0">
            <a:normAutofit/>
          </a:bodyPr>
          <a:lstStyle/>
          <a:p>
            <a:endParaRPr lang="en-GB"/>
          </a:p>
        </p:txBody>
      </p:sp>
      <p:sp>
        <p:nvSpPr>
          <p:cNvPr id="10" name="Rectangle 3">
            <a:extLst>
              <a:ext uri="{FF2B5EF4-FFF2-40B4-BE49-F238E27FC236}">
                <a16:creationId xmlns:a16="http://schemas.microsoft.com/office/drawing/2014/main" id="{1818E9D1-8BEF-BB45-BB3B-39B97C3EE67E}"/>
              </a:ext>
            </a:extLst>
          </p:cNvPr>
          <p:cNvSpPr txBox="1">
            <a:spLocks noChangeArrowheads="1"/>
          </p:cNvSpPr>
          <p:nvPr/>
        </p:nvSpPr>
        <p:spPr>
          <a:xfrm>
            <a:off x="436227" y="2051496"/>
            <a:ext cx="6795083" cy="5113337"/>
          </a:xfrm>
        </p:spPr>
        <p:txBody>
          <a:bodyPr/>
          <a:lstStyle>
            <a:lvl1pPr marL="236258" indent="-236258" algn="l" defTabSz="945032" rtl="0" eaLnBrk="1" latinLnBrk="0" hangingPunct="1">
              <a:lnSpc>
                <a:spcPct val="90000"/>
              </a:lnSpc>
              <a:spcBef>
                <a:spcPts val="1034"/>
              </a:spcBef>
              <a:buFont typeface="Arial"/>
              <a:buChar char="•"/>
              <a:defRPr sz="2894" kern="1200">
                <a:solidFill>
                  <a:schemeClr val="tx1"/>
                </a:solidFill>
                <a:latin typeface="+mn-lt"/>
                <a:ea typeface="+mn-ea"/>
                <a:cs typeface="+mn-cs"/>
              </a:defRPr>
            </a:lvl1pPr>
            <a:lvl2pPr marL="708774" indent="-236258" algn="l" defTabSz="945032" rtl="0" eaLnBrk="1" latinLnBrk="0" hangingPunct="1">
              <a:lnSpc>
                <a:spcPct val="90000"/>
              </a:lnSpc>
              <a:spcBef>
                <a:spcPts val="517"/>
              </a:spcBef>
              <a:buFont typeface="Arial"/>
              <a:buChar char="•"/>
              <a:defRPr sz="2480" kern="1200">
                <a:solidFill>
                  <a:schemeClr val="tx1"/>
                </a:solidFill>
                <a:latin typeface="+mn-lt"/>
                <a:ea typeface="+mn-ea"/>
                <a:cs typeface="+mn-cs"/>
              </a:defRPr>
            </a:lvl2pPr>
            <a:lvl3pPr marL="1181291" indent="-236258" algn="l" defTabSz="945032" rtl="0" eaLnBrk="1" latinLnBrk="0" hangingPunct="1">
              <a:lnSpc>
                <a:spcPct val="90000"/>
              </a:lnSpc>
              <a:spcBef>
                <a:spcPts val="517"/>
              </a:spcBef>
              <a:buFont typeface="Arial"/>
              <a:buChar char="•"/>
              <a:defRPr sz="2067" kern="1200">
                <a:solidFill>
                  <a:schemeClr val="tx1"/>
                </a:solidFill>
                <a:latin typeface="+mn-lt"/>
                <a:ea typeface="+mn-ea"/>
                <a:cs typeface="+mn-cs"/>
              </a:defRPr>
            </a:lvl3pPr>
            <a:lvl4pPr marL="1653807"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4pPr>
            <a:lvl5pPr marL="2126323"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5pPr>
            <a:lvl6pPr marL="2598839"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6pPr>
            <a:lvl7pPr marL="3071355"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7pPr>
            <a:lvl8pPr marL="3543872"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8pPr>
            <a:lvl9pPr marL="4016388"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9pPr>
          </a:lstStyle>
          <a:p>
            <a:pPr marL="472516" lvl="1" indent="0" algn="just">
              <a:lnSpc>
                <a:spcPts val="1575"/>
              </a:lnSpc>
              <a:spcAft>
                <a:spcPts val="472"/>
              </a:spcAft>
              <a:buClr>
                <a:srgbClr val="0F3277"/>
              </a:buClr>
              <a:buNone/>
              <a:defRPr/>
            </a:pPr>
            <a:endParaRPr lang="en-GB" altLang="en-US" sz="1470" dirty="0">
              <a:ea typeface="MS PGothic" panose="020B0600070205080204" pitchFamily="34" charset="-128"/>
            </a:endParaRPr>
          </a:p>
        </p:txBody>
      </p:sp>
      <p:pic>
        <p:nvPicPr>
          <p:cNvPr id="3" name="Picture 2"/>
          <p:cNvPicPr>
            <a:picLocks noChangeAspect="1"/>
          </p:cNvPicPr>
          <p:nvPr/>
        </p:nvPicPr>
        <p:blipFill>
          <a:blip r:embed="rId4"/>
          <a:stretch>
            <a:fillRect/>
          </a:stretch>
        </p:blipFill>
        <p:spPr>
          <a:xfrm>
            <a:off x="436227" y="1847948"/>
            <a:ext cx="7156879" cy="4784565"/>
          </a:xfrm>
          <a:prstGeom prst="rect">
            <a:avLst/>
          </a:prstGeom>
        </p:spPr>
      </p:pic>
    </p:spTree>
    <p:extLst>
      <p:ext uri="{BB962C8B-B14F-4D97-AF65-F5344CB8AC3E}">
        <p14:creationId xmlns:p14="http://schemas.microsoft.com/office/powerpoint/2010/main" val="408801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0"/>
          <p:cNvSpPr>
            <a:spLocks noGrp="1"/>
          </p:cNvSpPr>
          <p:nvPr>
            <p:ph type="title"/>
          </p:nvPr>
        </p:nvSpPr>
        <p:spPr>
          <a:xfrm>
            <a:off x="359784" y="734486"/>
            <a:ext cx="11510682" cy="525354"/>
          </a:xfrm>
        </p:spPr>
        <p:txBody>
          <a:bodyPr>
            <a:noAutofit/>
          </a:bodyPr>
          <a:lstStyle/>
          <a:p>
            <a:r>
              <a:rPr lang="en-GB" dirty="0"/>
              <a:t>2. Early-warning and monitoring</a:t>
            </a:r>
          </a:p>
        </p:txBody>
      </p:sp>
      <p:sp>
        <p:nvSpPr>
          <p:cNvPr id="21" name="Title 10"/>
          <p:cNvSpPr txBox="1">
            <a:spLocks/>
          </p:cNvSpPr>
          <p:nvPr/>
        </p:nvSpPr>
        <p:spPr>
          <a:xfrm>
            <a:off x="359784" y="1259840"/>
            <a:ext cx="11510682" cy="5253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r>
              <a:rPr lang="en-GB" sz="2200" dirty="0">
                <a:latin typeface="Arial" panose="020B0604020202020204" pitchFamily="34" charset="0"/>
                <a:cs typeface="Arial" panose="020B0604020202020204" pitchFamily="34" charset="0"/>
              </a:rPr>
              <a:t>2.2. The </a:t>
            </a:r>
            <a:r>
              <a:rPr lang="en-US" sz="2200" dirty="0">
                <a:latin typeface="Arial" panose="020B0604020202020204" pitchFamily="34" charset="0"/>
                <a:cs typeface="Arial" panose="020B0604020202020204" pitchFamily="34" charset="0"/>
              </a:rPr>
              <a:t>European Forest Fires System</a:t>
            </a:r>
          </a:p>
        </p:txBody>
      </p:sp>
      <p:sp>
        <p:nvSpPr>
          <p:cNvPr id="8" name="Picture Placeholder 3">
            <a:extLst>
              <a:ext uri="{FF2B5EF4-FFF2-40B4-BE49-F238E27FC236}">
                <a16:creationId xmlns:a16="http://schemas.microsoft.com/office/drawing/2014/main" id="{2DE3FFF2-EAB2-BD19-C4C9-95E804ADE1C7}"/>
              </a:ext>
            </a:extLst>
          </p:cNvPr>
          <p:cNvSpPr>
            <a:spLocks noGrp="1"/>
          </p:cNvSpPr>
          <p:nvPr/>
        </p:nvSpPr>
        <p:spPr>
          <a:xfrm>
            <a:off x="7824843" y="457516"/>
            <a:ext cx="1036320" cy="1060237"/>
          </a:xfrm>
          <a:prstGeom prst="ellipse">
            <a:avLst/>
          </a:prstGeom>
          <a:blipFill>
            <a:blip r:embed="rId3"/>
            <a:stretch>
              <a:fillRect/>
            </a:stretch>
          </a:blipFill>
        </p:spPr>
        <p:txBody>
          <a:bodyPr vert="horz" lIns="91440" tIns="45720" rIns="91440" bIns="45720" rtlCol="0">
            <a:normAutofit/>
          </a:bodyPr>
          <a:lstStyle/>
          <a:p>
            <a:endParaRPr lang="en-GB"/>
          </a:p>
        </p:txBody>
      </p:sp>
      <p:sp>
        <p:nvSpPr>
          <p:cNvPr id="10" name="Rectangle 3">
            <a:extLst>
              <a:ext uri="{FF2B5EF4-FFF2-40B4-BE49-F238E27FC236}">
                <a16:creationId xmlns:a16="http://schemas.microsoft.com/office/drawing/2014/main" id="{1818E9D1-8BEF-BB45-BB3B-39B97C3EE67E}"/>
              </a:ext>
            </a:extLst>
          </p:cNvPr>
          <p:cNvSpPr txBox="1">
            <a:spLocks noChangeArrowheads="1"/>
          </p:cNvSpPr>
          <p:nvPr/>
        </p:nvSpPr>
        <p:spPr>
          <a:xfrm>
            <a:off x="436227" y="2051496"/>
            <a:ext cx="6795083" cy="5113337"/>
          </a:xfrm>
        </p:spPr>
        <p:txBody>
          <a:bodyPr/>
          <a:lstStyle>
            <a:lvl1pPr marL="236258" indent="-236258" algn="l" defTabSz="945032" rtl="0" eaLnBrk="1" latinLnBrk="0" hangingPunct="1">
              <a:lnSpc>
                <a:spcPct val="90000"/>
              </a:lnSpc>
              <a:spcBef>
                <a:spcPts val="1034"/>
              </a:spcBef>
              <a:buFont typeface="Arial"/>
              <a:buChar char="•"/>
              <a:defRPr sz="2894" kern="1200">
                <a:solidFill>
                  <a:schemeClr val="tx1"/>
                </a:solidFill>
                <a:latin typeface="+mn-lt"/>
                <a:ea typeface="+mn-ea"/>
                <a:cs typeface="+mn-cs"/>
              </a:defRPr>
            </a:lvl1pPr>
            <a:lvl2pPr marL="708774" indent="-236258" algn="l" defTabSz="945032" rtl="0" eaLnBrk="1" latinLnBrk="0" hangingPunct="1">
              <a:lnSpc>
                <a:spcPct val="90000"/>
              </a:lnSpc>
              <a:spcBef>
                <a:spcPts val="517"/>
              </a:spcBef>
              <a:buFont typeface="Arial"/>
              <a:buChar char="•"/>
              <a:defRPr sz="2480" kern="1200">
                <a:solidFill>
                  <a:schemeClr val="tx1"/>
                </a:solidFill>
                <a:latin typeface="+mn-lt"/>
                <a:ea typeface="+mn-ea"/>
                <a:cs typeface="+mn-cs"/>
              </a:defRPr>
            </a:lvl2pPr>
            <a:lvl3pPr marL="1181291" indent="-236258" algn="l" defTabSz="945032" rtl="0" eaLnBrk="1" latinLnBrk="0" hangingPunct="1">
              <a:lnSpc>
                <a:spcPct val="90000"/>
              </a:lnSpc>
              <a:spcBef>
                <a:spcPts val="517"/>
              </a:spcBef>
              <a:buFont typeface="Arial"/>
              <a:buChar char="•"/>
              <a:defRPr sz="2067" kern="1200">
                <a:solidFill>
                  <a:schemeClr val="tx1"/>
                </a:solidFill>
                <a:latin typeface="+mn-lt"/>
                <a:ea typeface="+mn-ea"/>
                <a:cs typeface="+mn-cs"/>
              </a:defRPr>
            </a:lvl3pPr>
            <a:lvl4pPr marL="1653807"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4pPr>
            <a:lvl5pPr marL="2126323"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5pPr>
            <a:lvl6pPr marL="2598839"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6pPr>
            <a:lvl7pPr marL="3071355"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7pPr>
            <a:lvl8pPr marL="3543872"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8pPr>
            <a:lvl9pPr marL="4016388"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9pPr>
          </a:lstStyle>
          <a:p>
            <a:pPr marL="472516" lvl="1" indent="0" algn="just">
              <a:lnSpc>
                <a:spcPts val="1575"/>
              </a:lnSpc>
              <a:spcAft>
                <a:spcPts val="472"/>
              </a:spcAft>
              <a:buClr>
                <a:srgbClr val="0F3277"/>
              </a:buClr>
              <a:buNone/>
              <a:defRPr/>
            </a:pPr>
            <a:endParaRPr lang="en-GB" altLang="en-US" sz="1470" dirty="0">
              <a:ea typeface="MS PGothic" panose="020B0600070205080204" pitchFamily="34" charset="-128"/>
            </a:endParaRPr>
          </a:p>
        </p:txBody>
      </p:sp>
      <p:pic>
        <p:nvPicPr>
          <p:cNvPr id="2" name="Picture 1"/>
          <p:cNvPicPr>
            <a:picLocks noChangeAspect="1"/>
          </p:cNvPicPr>
          <p:nvPr/>
        </p:nvPicPr>
        <p:blipFill>
          <a:blip r:embed="rId4"/>
          <a:stretch>
            <a:fillRect/>
          </a:stretch>
        </p:blipFill>
        <p:spPr>
          <a:xfrm>
            <a:off x="287026" y="2841123"/>
            <a:ext cx="5906873" cy="2943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9343" y="2909335"/>
            <a:ext cx="2972657" cy="2605873"/>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6688" y="2909335"/>
            <a:ext cx="2972656" cy="2605873"/>
          </a:xfrm>
          <a:prstGeom prst="rect">
            <a:avLst/>
          </a:prstGeom>
        </p:spPr>
      </p:pic>
      <p:sp>
        <p:nvSpPr>
          <p:cNvPr id="14" name="Content Placeholder 2">
            <a:extLst>
              <a:ext uri="{FF2B5EF4-FFF2-40B4-BE49-F238E27FC236}">
                <a16:creationId xmlns:a16="http://schemas.microsoft.com/office/drawing/2014/main" id="{4A2E4E97-638E-09A6-FE59-50649ECE448E}"/>
              </a:ext>
            </a:extLst>
          </p:cNvPr>
          <p:cNvSpPr txBox="1">
            <a:spLocks/>
          </p:cNvSpPr>
          <p:nvPr/>
        </p:nvSpPr>
        <p:spPr>
          <a:xfrm>
            <a:off x="6343100" y="2669473"/>
            <a:ext cx="2242014" cy="3433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000" b="1" i="1" dirty="0">
                <a:solidFill>
                  <a:schemeClr val="tx2"/>
                </a:solidFill>
                <a:latin typeface="Arial" panose="020B0604020202020204" pitchFamily="34" charset="0"/>
                <a:cs typeface="Arial" panose="020B0604020202020204" pitchFamily="34" charset="0"/>
              </a:rPr>
              <a:t>EFFIS Weekly Burnt Areas</a:t>
            </a:r>
            <a:endParaRPr lang="en-US" sz="1000" b="1" i="1" dirty="0">
              <a:solidFill>
                <a:srgbClr val="F8AA32"/>
              </a:solidFill>
              <a:latin typeface="Arial" panose="020B0604020202020204" pitchFamily="34" charset="0"/>
              <a:cs typeface="Arial" panose="020B0604020202020204" pitchFamily="34" charset="0"/>
            </a:endParaRPr>
          </a:p>
        </p:txBody>
      </p:sp>
      <p:sp>
        <p:nvSpPr>
          <p:cNvPr id="15" name="Content Placeholder 2">
            <a:extLst>
              <a:ext uri="{FF2B5EF4-FFF2-40B4-BE49-F238E27FC236}">
                <a16:creationId xmlns:a16="http://schemas.microsoft.com/office/drawing/2014/main" id="{4A2E4E97-638E-09A6-FE59-50649ECE448E}"/>
              </a:ext>
            </a:extLst>
          </p:cNvPr>
          <p:cNvSpPr txBox="1">
            <a:spLocks/>
          </p:cNvSpPr>
          <p:nvPr/>
        </p:nvSpPr>
        <p:spPr>
          <a:xfrm>
            <a:off x="9219342" y="2669473"/>
            <a:ext cx="2972658" cy="3433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000" b="1" i="1" dirty="0">
                <a:solidFill>
                  <a:schemeClr val="tx2"/>
                </a:solidFill>
                <a:latin typeface="Arial" panose="020B0604020202020204" pitchFamily="34" charset="0"/>
                <a:cs typeface="Arial" panose="020B0604020202020204" pitchFamily="34" charset="0"/>
              </a:rPr>
              <a:t>EFFIS Weekly Cumulative Burnt Areas</a:t>
            </a:r>
            <a:endParaRPr lang="en-US" sz="1000" b="1" i="1" dirty="0">
              <a:solidFill>
                <a:srgbClr val="F8AA3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3476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0"/>
          <p:cNvSpPr>
            <a:spLocks noGrp="1"/>
          </p:cNvSpPr>
          <p:nvPr>
            <p:ph type="title"/>
          </p:nvPr>
        </p:nvSpPr>
        <p:spPr>
          <a:xfrm>
            <a:off x="359784" y="734486"/>
            <a:ext cx="11510682" cy="525354"/>
          </a:xfrm>
        </p:spPr>
        <p:txBody>
          <a:bodyPr>
            <a:noAutofit/>
          </a:bodyPr>
          <a:lstStyle/>
          <a:p>
            <a:r>
              <a:rPr lang="en-GB" dirty="0"/>
              <a:t>2. Early-warning and monitoring</a:t>
            </a:r>
          </a:p>
        </p:txBody>
      </p:sp>
      <p:sp>
        <p:nvSpPr>
          <p:cNvPr id="21" name="Title 10"/>
          <p:cNvSpPr txBox="1">
            <a:spLocks/>
          </p:cNvSpPr>
          <p:nvPr/>
        </p:nvSpPr>
        <p:spPr>
          <a:xfrm>
            <a:off x="359784" y="1259840"/>
            <a:ext cx="11510682" cy="5253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r>
              <a:rPr lang="en-GB" sz="2200" dirty="0">
                <a:latin typeface="Arial" panose="020B0604020202020204" pitchFamily="34" charset="0"/>
                <a:cs typeface="Arial" panose="020B0604020202020204" pitchFamily="34" charset="0"/>
              </a:rPr>
              <a:t>2.3. The </a:t>
            </a:r>
            <a:r>
              <a:rPr lang="en-US" sz="2200" dirty="0">
                <a:latin typeface="Arial" panose="020B0604020202020204" pitchFamily="34" charset="0"/>
                <a:cs typeface="Arial" panose="020B0604020202020204" pitchFamily="34" charset="0"/>
              </a:rPr>
              <a:t>Global and European Flood Awareness Systems</a:t>
            </a:r>
          </a:p>
        </p:txBody>
      </p:sp>
      <p:sp>
        <p:nvSpPr>
          <p:cNvPr id="10" name="Rectangle 3">
            <a:extLst>
              <a:ext uri="{FF2B5EF4-FFF2-40B4-BE49-F238E27FC236}">
                <a16:creationId xmlns:a16="http://schemas.microsoft.com/office/drawing/2014/main" id="{1818E9D1-8BEF-BB45-BB3B-39B97C3EE67E}"/>
              </a:ext>
            </a:extLst>
          </p:cNvPr>
          <p:cNvSpPr txBox="1">
            <a:spLocks noChangeArrowheads="1"/>
          </p:cNvSpPr>
          <p:nvPr/>
        </p:nvSpPr>
        <p:spPr>
          <a:xfrm>
            <a:off x="436227" y="2051496"/>
            <a:ext cx="6795083" cy="5113337"/>
          </a:xfrm>
        </p:spPr>
        <p:txBody>
          <a:bodyPr/>
          <a:lstStyle>
            <a:lvl1pPr marL="236258" indent="-236258" algn="l" defTabSz="945032" rtl="0" eaLnBrk="1" latinLnBrk="0" hangingPunct="1">
              <a:lnSpc>
                <a:spcPct val="90000"/>
              </a:lnSpc>
              <a:spcBef>
                <a:spcPts val="1034"/>
              </a:spcBef>
              <a:buFont typeface="Arial"/>
              <a:buChar char="•"/>
              <a:defRPr sz="2894" kern="1200">
                <a:solidFill>
                  <a:schemeClr val="tx1"/>
                </a:solidFill>
                <a:latin typeface="+mn-lt"/>
                <a:ea typeface="+mn-ea"/>
                <a:cs typeface="+mn-cs"/>
              </a:defRPr>
            </a:lvl1pPr>
            <a:lvl2pPr marL="708774" indent="-236258" algn="l" defTabSz="945032" rtl="0" eaLnBrk="1" latinLnBrk="0" hangingPunct="1">
              <a:lnSpc>
                <a:spcPct val="90000"/>
              </a:lnSpc>
              <a:spcBef>
                <a:spcPts val="517"/>
              </a:spcBef>
              <a:buFont typeface="Arial"/>
              <a:buChar char="•"/>
              <a:defRPr sz="2480" kern="1200">
                <a:solidFill>
                  <a:schemeClr val="tx1"/>
                </a:solidFill>
                <a:latin typeface="+mn-lt"/>
                <a:ea typeface="+mn-ea"/>
                <a:cs typeface="+mn-cs"/>
              </a:defRPr>
            </a:lvl2pPr>
            <a:lvl3pPr marL="1181291" indent="-236258" algn="l" defTabSz="945032" rtl="0" eaLnBrk="1" latinLnBrk="0" hangingPunct="1">
              <a:lnSpc>
                <a:spcPct val="90000"/>
              </a:lnSpc>
              <a:spcBef>
                <a:spcPts val="517"/>
              </a:spcBef>
              <a:buFont typeface="Arial"/>
              <a:buChar char="•"/>
              <a:defRPr sz="2067" kern="1200">
                <a:solidFill>
                  <a:schemeClr val="tx1"/>
                </a:solidFill>
                <a:latin typeface="+mn-lt"/>
                <a:ea typeface="+mn-ea"/>
                <a:cs typeface="+mn-cs"/>
              </a:defRPr>
            </a:lvl3pPr>
            <a:lvl4pPr marL="1653807"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4pPr>
            <a:lvl5pPr marL="2126323"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5pPr>
            <a:lvl6pPr marL="2598839"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6pPr>
            <a:lvl7pPr marL="3071355"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7pPr>
            <a:lvl8pPr marL="3543872"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8pPr>
            <a:lvl9pPr marL="4016388"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9pPr>
          </a:lstStyle>
          <a:p>
            <a:pPr marL="472516" lvl="1" indent="0" algn="just">
              <a:lnSpc>
                <a:spcPts val="1575"/>
              </a:lnSpc>
              <a:spcAft>
                <a:spcPts val="472"/>
              </a:spcAft>
              <a:buClr>
                <a:srgbClr val="0F3277"/>
              </a:buClr>
              <a:buNone/>
              <a:defRPr/>
            </a:pPr>
            <a:endParaRPr lang="en-GB" altLang="en-US" sz="1470" dirty="0">
              <a:ea typeface="MS PGothic" panose="020B0600070205080204" pitchFamily="34" charset="-128"/>
            </a:endParaRPr>
          </a:p>
        </p:txBody>
      </p:sp>
      <p:sp>
        <p:nvSpPr>
          <p:cNvPr id="9" name="Picture Placeholder 3">
            <a:extLst>
              <a:ext uri="{FF2B5EF4-FFF2-40B4-BE49-F238E27FC236}">
                <a16:creationId xmlns:a16="http://schemas.microsoft.com/office/drawing/2014/main" id="{2DE3FFF2-EAB2-BD19-C4C9-95E804ADE1C7}"/>
              </a:ext>
            </a:extLst>
          </p:cNvPr>
          <p:cNvSpPr>
            <a:spLocks noGrp="1"/>
          </p:cNvSpPr>
          <p:nvPr/>
        </p:nvSpPr>
        <p:spPr>
          <a:xfrm>
            <a:off x="7824843" y="457516"/>
            <a:ext cx="1036320" cy="1060238"/>
          </a:xfrm>
          <a:prstGeom prst="ellipse">
            <a:avLst/>
          </a:prstGeom>
          <a:blipFill>
            <a:blip r:embed="rId3"/>
            <a:stretch>
              <a:fillRect/>
            </a:stretch>
          </a:blipFill>
        </p:spPr>
        <p:txBody>
          <a:bodyPr vert="horz" lIns="91440" tIns="45720" rIns="91440" bIns="45720" rtlCol="0">
            <a:normAutofit/>
          </a:bodyPr>
          <a:lstStyle/>
          <a:p>
            <a:endParaRPr lang="en-GB"/>
          </a:p>
        </p:txBody>
      </p:sp>
      <p:sp>
        <p:nvSpPr>
          <p:cNvPr id="12" name="Content Placeholder 2">
            <a:extLst>
              <a:ext uri="{FF2B5EF4-FFF2-40B4-BE49-F238E27FC236}">
                <a16:creationId xmlns:a16="http://schemas.microsoft.com/office/drawing/2014/main" id="{4A2E4E97-638E-09A6-FE59-50649ECE448E}"/>
              </a:ext>
            </a:extLst>
          </p:cNvPr>
          <p:cNvSpPr txBox="1">
            <a:spLocks/>
          </p:cNvSpPr>
          <p:nvPr/>
        </p:nvSpPr>
        <p:spPr>
          <a:xfrm>
            <a:off x="359784" y="2637220"/>
            <a:ext cx="7004564" cy="477288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600" dirty="0">
                <a:solidFill>
                  <a:schemeClr val="tx2"/>
                </a:solidFill>
                <a:latin typeface="Arial" panose="020B0604020202020204" pitchFamily="34" charset="0"/>
                <a:cs typeface="Arial" panose="020B0604020202020204" pitchFamily="34" charset="0"/>
              </a:rPr>
              <a:t>EFAS: </a:t>
            </a:r>
            <a:r>
              <a:rPr lang="en-US" sz="1600" b="1" dirty="0">
                <a:solidFill>
                  <a:schemeClr val="tx2"/>
                </a:solidFill>
                <a:latin typeface="Arial" panose="020B0604020202020204" pitchFamily="34" charset="0"/>
                <a:cs typeface="Arial" panose="020B0604020202020204" pitchFamily="34" charset="0"/>
              </a:rPr>
              <a:t>first operational pan-European flood forecasting and monitoring</a:t>
            </a:r>
            <a:r>
              <a:rPr lang="en-US" sz="1600" dirty="0">
                <a:solidFill>
                  <a:schemeClr val="tx2"/>
                </a:solidFill>
                <a:latin typeface="Arial" panose="020B0604020202020204" pitchFamily="34" charset="0"/>
                <a:cs typeface="Arial" panose="020B0604020202020204" pitchFamily="34" charset="0"/>
              </a:rPr>
              <a:t> system </a:t>
            </a:r>
          </a:p>
          <a:p>
            <a:pPr algn="just"/>
            <a:r>
              <a:rPr lang="en-US" sz="1600" dirty="0">
                <a:solidFill>
                  <a:schemeClr val="tx2"/>
                </a:solidFill>
                <a:latin typeface="Arial" panose="020B0604020202020204" pitchFamily="34" charset="0"/>
                <a:cs typeface="Arial" panose="020B0604020202020204" pitchFamily="34" charset="0"/>
              </a:rPr>
              <a:t>Supports preparedness for anticipated and ongoing floods in Europe, particularly in </a:t>
            </a:r>
            <a:r>
              <a:rPr lang="en-US" sz="1600" b="1" dirty="0">
                <a:solidFill>
                  <a:schemeClr val="tx2"/>
                </a:solidFill>
                <a:latin typeface="Arial" panose="020B0604020202020204" pitchFamily="34" charset="0"/>
                <a:cs typeface="Arial" panose="020B0604020202020204" pitchFamily="34" charset="0"/>
              </a:rPr>
              <a:t>large transnational river basins</a:t>
            </a:r>
            <a:r>
              <a:rPr lang="en-US" sz="1600" dirty="0">
                <a:solidFill>
                  <a:schemeClr val="tx2"/>
                </a:solidFill>
                <a:latin typeface="Arial" panose="020B0604020202020204" pitchFamily="34" charset="0"/>
                <a:cs typeface="Arial" panose="020B0604020202020204" pitchFamily="34" charset="0"/>
              </a:rPr>
              <a:t>. </a:t>
            </a:r>
          </a:p>
          <a:p>
            <a:pPr algn="just"/>
            <a:r>
              <a:rPr lang="en-US" sz="1600" dirty="0">
                <a:solidFill>
                  <a:schemeClr val="tx2"/>
                </a:solidFill>
                <a:latin typeface="Arial" panose="020B0604020202020204" pitchFamily="34" charset="0"/>
                <a:cs typeface="Arial" panose="020B0604020202020204" pitchFamily="34" charset="0"/>
              </a:rPr>
              <a:t>Reporting points and notifications system </a:t>
            </a:r>
            <a:r>
              <a:rPr lang="en-US" sz="1600" b="1" dirty="0">
                <a:solidFill>
                  <a:schemeClr val="tx2"/>
                </a:solidFill>
                <a:latin typeface="Arial" panose="020B0604020202020204" pitchFamily="34" charset="0"/>
                <a:cs typeface="Arial" panose="020B0604020202020204" pitchFamily="34" charset="0"/>
              </a:rPr>
              <a:t>available to EFAS partners</a:t>
            </a:r>
            <a:r>
              <a:rPr lang="en-US" sz="1600" dirty="0">
                <a:solidFill>
                  <a:schemeClr val="tx2"/>
                </a:solidFill>
                <a:latin typeface="Arial" panose="020B0604020202020204" pitchFamily="34" charset="0"/>
                <a:cs typeface="Arial" panose="020B0604020202020204" pitchFamily="34" charset="0"/>
              </a:rPr>
              <a:t> only.</a:t>
            </a:r>
          </a:p>
          <a:p>
            <a:pPr marL="0" indent="0" algn="just">
              <a:buFont typeface="Arial" panose="020B0604020202020204" pitchFamily="34" charset="0"/>
              <a:buNone/>
            </a:pPr>
            <a:endParaRPr lang="en-US" sz="700" b="1" dirty="0">
              <a:solidFill>
                <a:srgbClr val="F8AA32"/>
              </a:solidFill>
              <a:latin typeface="Arial" panose="020B0604020202020204" pitchFamily="34" charset="0"/>
              <a:cs typeface="Arial" panose="020B0604020202020204" pitchFamily="34" charset="0"/>
            </a:endParaRPr>
          </a:p>
        </p:txBody>
      </p:sp>
      <p:sp>
        <p:nvSpPr>
          <p:cNvPr id="3" name="Rectangle 2"/>
          <p:cNvSpPr/>
          <p:nvPr/>
        </p:nvSpPr>
        <p:spPr>
          <a:xfrm>
            <a:off x="359783" y="1934201"/>
            <a:ext cx="10909299" cy="338554"/>
          </a:xfrm>
          <a:prstGeom prst="rect">
            <a:avLst/>
          </a:prstGeom>
        </p:spPr>
        <p:txBody>
          <a:bodyPr wrap="square">
            <a:spAutoFit/>
          </a:bodyPr>
          <a:lstStyle/>
          <a:p>
            <a:pPr algn="just"/>
            <a:r>
              <a:rPr lang="en-US" sz="1600" dirty="0">
                <a:solidFill>
                  <a:schemeClr val="tx2"/>
                </a:solidFill>
                <a:latin typeface="PF Square Sans Pro"/>
                <a:cs typeface="Arial" panose="020B0604020202020204" pitchFamily="34" charset="0"/>
              </a:rPr>
              <a:t>Satellite information + hydrological modelling + meteorological predictions + in situ measurements</a:t>
            </a:r>
          </a:p>
        </p:txBody>
      </p:sp>
      <p:sp>
        <p:nvSpPr>
          <p:cNvPr id="14" name="Rectangle 13">
            <a:extLst>
              <a:ext uri="{FF2B5EF4-FFF2-40B4-BE49-F238E27FC236}">
                <a16:creationId xmlns:a16="http://schemas.microsoft.com/office/drawing/2014/main" id="{2ED8E64A-41E4-2CF7-6289-48457772AF4A}"/>
              </a:ext>
            </a:extLst>
          </p:cNvPr>
          <p:cNvSpPr/>
          <p:nvPr/>
        </p:nvSpPr>
        <p:spPr>
          <a:xfrm>
            <a:off x="426067" y="1902489"/>
            <a:ext cx="1829453" cy="368335"/>
          </a:xfrm>
          <a:prstGeom prst="rect">
            <a:avLst/>
          </a:prstGeom>
          <a:noFill/>
          <a:ln w="38100">
            <a:solidFill>
              <a:srgbClr val="F8A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2ED8E64A-41E4-2CF7-6289-48457772AF4A}"/>
              </a:ext>
            </a:extLst>
          </p:cNvPr>
          <p:cNvSpPr/>
          <p:nvPr/>
        </p:nvSpPr>
        <p:spPr>
          <a:xfrm>
            <a:off x="2444952" y="1902489"/>
            <a:ext cx="2045768" cy="368335"/>
          </a:xfrm>
          <a:prstGeom prst="rect">
            <a:avLst/>
          </a:prstGeom>
          <a:noFill/>
          <a:ln w="38100">
            <a:solidFill>
              <a:srgbClr val="F8A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2ED8E64A-41E4-2CF7-6289-48457772AF4A}"/>
              </a:ext>
            </a:extLst>
          </p:cNvPr>
          <p:cNvSpPr/>
          <p:nvPr/>
        </p:nvSpPr>
        <p:spPr>
          <a:xfrm>
            <a:off x="4680152" y="1902485"/>
            <a:ext cx="2411528" cy="368335"/>
          </a:xfrm>
          <a:prstGeom prst="rect">
            <a:avLst/>
          </a:prstGeom>
          <a:noFill/>
          <a:ln w="38100">
            <a:solidFill>
              <a:srgbClr val="F8A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2ED8E64A-41E4-2CF7-6289-48457772AF4A}"/>
              </a:ext>
            </a:extLst>
          </p:cNvPr>
          <p:cNvSpPr/>
          <p:nvPr/>
        </p:nvSpPr>
        <p:spPr>
          <a:xfrm>
            <a:off x="7260792" y="1902485"/>
            <a:ext cx="1984808" cy="368335"/>
          </a:xfrm>
          <a:prstGeom prst="rect">
            <a:avLst/>
          </a:prstGeom>
          <a:noFill/>
          <a:ln w="38100">
            <a:solidFill>
              <a:srgbClr val="F8A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3737" t="22651" r="39394" b="-2"/>
          <a:stretch/>
        </p:blipFill>
        <p:spPr>
          <a:xfrm>
            <a:off x="8243302" y="3068904"/>
            <a:ext cx="3750516" cy="3737838"/>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6307" y="4283045"/>
            <a:ext cx="3792441" cy="2523697"/>
          </a:xfrm>
          <a:prstGeom prst="rect">
            <a:avLst/>
          </a:prstGeom>
        </p:spPr>
      </p:pic>
      <p:pic>
        <p:nvPicPr>
          <p:cNvPr id="22" name="Picture 21"/>
          <p:cNvPicPr>
            <a:picLocks noChangeAspect="1"/>
          </p:cNvPicPr>
          <p:nvPr/>
        </p:nvPicPr>
        <p:blipFill>
          <a:blip r:embed="rId6"/>
          <a:stretch>
            <a:fillRect/>
          </a:stretch>
        </p:blipFill>
        <p:spPr>
          <a:xfrm>
            <a:off x="5431786" y="4277359"/>
            <a:ext cx="2769238" cy="2529383"/>
          </a:xfrm>
          <a:prstGeom prst="rect">
            <a:avLst/>
          </a:prstGeom>
        </p:spPr>
      </p:pic>
    </p:spTree>
    <p:extLst>
      <p:ext uri="{BB962C8B-B14F-4D97-AF65-F5344CB8AC3E}">
        <p14:creationId xmlns:p14="http://schemas.microsoft.com/office/powerpoint/2010/main" val="2122106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0"/>
          <p:cNvSpPr>
            <a:spLocks noGrp="1"/>
          </p:cNvSpPr>
          <p:nvPr>
            <p:ph type="title"/>
          </p:nvPr>
        </p:nvSpPr>
        <p:spPr>
          <a:xfrm>
            <a:off x="359784" y="734486"/>
            <a:ext cx="11510682" cy="525354"/>
          </a:xfrm>
        </p:spPr>
        <p:txBody>
          <a:bodyPr>
            <a:noAutofit/>
          </a:bodyPr>
          <a:lstStyle/>
          <a:p>
            <a:r>
              <a:rPr lang="en-GB" dirty="0"/>
              <a:t>2. Early-warning and monitoring</a:t>
            </a:r>
          </a:p>
        </p:txBody>
      </p:sp>
      <p:sp>
        <p:nvSpPr>
          <p:cNvPr id="21" name="Title 10"/>
          <p:cNvSpPr txBox="1">
            <a:spLocks/>
          </p:cNvSpPr>
          <p:nvPr/>
        </p:nvSpPr>
        <p:spPr>
          <a:xfrm>
            <a:off x="359784" y="1259840"/>
            <a:ext cx="11510682" cy="5253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r>
              <a:rPr lang="en-GB" sz="2200" dirty="0">
                <a:latin typeface="Arial" panose="020B0604020202020204" pitchFamily="34" charset="0"/>
                <a:cs typeface="Arial" panose="020B0604020202020204" pitchFamily="34" charset="0"/>
              </a:rPr>
              <a:t>2.3. The </a:t>
            </a:r>
            <a:r>
              <a:rPr lang="en-US" sz="2200" dirty="0">
                <a:latin typeface="Arial" panose="020B0604020202020204" pitchFamily="34" charset="0"/>
                <a:cs typeface="Arial" panose="020B0604020202020204" pitchFamily="34" charset="0"/>
              </a:rPr>
              <a:t>Global and European Flood Awareness Systems</a:t>
            </a:r>
          </a:p>
        </p:txBody>
      </p:sp>
      <p:sp>
        <p:nvSpPr>
          <p:cNvPr id="10" name="Rectangle 3">
            <a:extLst>
              <a:ext uri="{FF2B5EF4-FFF2-40B4-BE49-F238E27FC236}">
                <a16:creationId xmlns:a16="http://schemas.microsoft.com/office/drawing/2014/main" id="{1818E9D1-8BEF-BB45-BB3B-39B97C3EE67E}"/>
              </a:ext>
            </a:extLst>
          </p:cNvPr>
          <p:cNvSpPr txBox="1">
            <a:spLocks noChangeArrowheads="1"/>
          </p:cNvSpPr>
          <p:nvPr/>
        </p:nvSpPr>
        <p:spPr>
          <a:xfrm>
            <a:off x="436227" y="2051496"/>
            <a:ext cx="6795083" cy="5113337"/>
          </a:xfrm>
        </p:spPr>
        <p:txBody>
          <a:bodyPr/>
          <a:lstStyle>
            <a:lvl1pPr marL="236258" indent="-236258" algn="l" defTabSz="945032" rtl="0" eaLnBrk="1" latinLnBrk="0" hangingPunct="1">
              <a:lnSpc>
                <a:spcPct val="90000"/>
              </a:lnSpc>
              <a:spcBef>
                <a:spcPts val="1034"/>
              </a:spcBef>
              <a:buFont typeface="Arial"/>
              <a:buChar char="•"/>
              <a:defRPr sz="2894" kern="1200">
                <a:solidFill>
                  <a:schemeClr val="tx1"/>
                </a:solidFill>
                <a:latin typeface="+mn-lt"/>
                <a:ea typeface="+mn-ea"/>
                <a:cs typeface="+mn-cs"/>
              </a:defRPr>
            </a:lvl1pPr>
            <a:lvl2pPr marL="708774" indent="-236258" algn="l" defTabSz="945032" rtl="0" eaLnBrk="1" latinLnBrk="0" hangingPunct="1">
              <a:lnSpc>
                <a:spcPct val="90000"/>
              </a:lnSpc>
              <a:spcBef>
                <a:spcPts val="517"/>
              </a:spcBef>
              <a:buFont typeface="Arial"/>
              <a:buChar char="•"/>
              <a:defRPr sz="2480" kern="1200">
                <a:solidFill>
                  <a:schemeClr val="tx1"/>
                </a:solidFill>
                <a:latin typeface="+mn-lt"/>
                <a:ea typeface="+mn-ea"/>
                <a:cs typeface="+mn-cs"/>
              </a:defRPr>
            </a:lvl2pPr>
            <a:lvl3pPr marL="1181291" indent="-236258" algn="l" defTabSz="945032" rtl="0" eaLnBrk="1" latinLnBrk="0" hangingPunct="1">
              <a:lnSpc>
                <a:spcPct val="90000"/>
              </a:lnSpc>
              <a:spcBef>
                <a:spcPts val="517"/>
              </a:spcBef>
              <a:buFont typeface="Arial"/>
              <a:buChar char="•"/>
              <a:defRPr sz="2067" kern="1200">
                <a:solidFill>
                  <a:schemeClr val="tx1"/>
                </a:solidFill>
                <a:latin typeface="+mn-lt"/>
                <a:ea typeface="+mn-ea"/>
                <a:cs typeface="+mn-cs"/>
              </a:defRPr>
            </a:lvl3pPr>
            <a:lvl4pPr marL="1653807"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4pPr>
            <a:lvl5pPr marL="2126323"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5pPr>
            <a:lvl6pPr marL="2598839"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6pPr>
            <a:lvl7pPr marL="3071355"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7pPr>
            <a:lvl8pPr marL="3543872"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8pPr>
            <a:lvl9pPr marL="4016388"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9pPr>
          </a:lstStyle>
          <a:p>
            <a:pPr marL="472516" lvl="1" indent="0" algn="just">
              <a:lnSpc>
                <a:spcPts val="1575"/>
              </a:lnSpc>
              <a:spcAft>
                <a:spcPts val="472"/>
              </a:spcAft>
              <a:buClr>
                <a:srgbClr val="0F3277"/>
              </a:buClr>
              <a:buNone/>
              <a:defRPr/>
            </a:pPr>
            <a:endParaRPr lang="en-GB" altLang="en-US" sz="1470" dirty="0">
              <a:ea typeface="MS PGothic" panose="020B0600070205080204" pitchFamily="34" charset="-128"/>
            </a:endParaRPr>
          </a:p>
        </p:txBody>
      </p:sp>
      <p:sp>
        <p:nvSpPr>
          <p:cNvPr id="9" name="Picture Placeholder 3">
            <a:extLst>
              <a:ext uri="{FF2B5EF4-FFF2-40B4-BE49-F238E27FC236}">
                <a16:creationId xmlns:a16="http://schemas.microsoft.com/office/drawing/2014/main" id="{2DE3FFF2-EAB2-BD19-C4C9-95E804ADE1C7}"/>
              </a:ext>
            </a:extLst>
          </p:cNvPr>
          <p:cNvSpPr>
            <a:spLocks noGrp="1"/>
          </p:cNvSpPr>
          <p:nvPr/>
        </p:nvSpPr>
        <p:spPr>
          <a:xfrm>
            <a:off x="7824843" y="457516"/>
            <a:ext cx="1036320" cy="1060238"/>
          </a:xfrm>
          <a:prstGeom prst="ellipse">
            <a:avLst/>
          </a:prstGeom>
          <a:blipFill>
            <a:blip r:embed="rId3"/>
            <a:stretch>
              <a:fillRect/>
            </a:stretch>
          </a:blipFill>
        </p:spPr>
        <p:txBody>
          <a:bodyPr vert="horz" lIns="91440" tIns="45720" rIns="91440" bIns="45720" rtlCol="0">
            <a:normAutofit/>
          </a:bodyPr>
          <a:lstStyle/>
          <a:p>
            <a:endParaRPr lang="en-GB"/>
          </a:p>
        </p:txBody>
      </p:sp>
      <p:sp>
        <p:nvSpPr>
          <p:cNvPr id="3" name="Rectangle 2"/>
          <p:cNvSpPr/>
          <p:nvPr/>
        </p:nvSpPr>
        <p:spPr>
          <a:xfrm>
            <a:off x="359783" y="1934201"/>
            <a:ext cx="10909299" cy="338554"/>
          </a:xfrm>
          <a:prstGeom prst="rect">
            <a:avLst/>
          </a:prstGeom>
        </p:spPr>
        <p:txBody>
          <a:bodyPr wrap="square">
            <a:spAutoFit/>
          </a:bodyPr>
          <a:lstStyle/>
          <a:p>
            <a:pPr algn="just"/>
            <a:r>
              <a:rPr lang="en-US" sz="1600" dirty="0">
                <a:solidFill>
                  <a:schemeClr val="tx2"/>
                </a:solidFill>
                <a:latin typeface="PF Square Sans Pro"/>
                <a:cs typeface="Arial" panose="020B0604020202020204" pitchFamily="34" charset="0"/>
              </a:rPr>
              <a:t>Satellite information + hydrological modelling + meteorological predictions + in situ measurements</a:t>
            </a:r>
          </a:p>
        </p:txBody>
      </p:sp>
      <p:sp>
        <p:nvSpPr>
          <p:cNvPr id="14" name="Rectangle 13">
            <a:extLst>
              <a:ext uri="{FF2B5EF4-FFF2-40B4-BE49-F238E27FC236}">
                <a16:creationId xmlns:a16="http://schemas.microsoft.com/office/drawing/2014/main" id="{2ED8E64A-41E4-2CF7-6289-48457772AF4A}"/>
              </a:ext>
            </a:extLst>
          </p:cNvPr>
          <p:cNvSpPr/>
          <p:nvPr/>
        </p:nvSpPr>
        <p:spPr>
          <a:xfrm>
            <a:off x="426067" y="1902489"/>
            <a:ext cx="1829453" cy="368335"/>
          </a:xfrm>
          <a:prstGeom prst="rect">
            <a:avLst/>
          </a:prstGeom>
          <a:noFill/>
          <a:ln w="38100">
            <a:solidFill>
              <a:srgbClr val="F8A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2ED8E64A-41E4-2CF7-6289-48457772AF4A}"/>
              </a:ext>
            </a:extLst>
          </p:cNvPr>
          <p:cNvSpPr/>
          <p:nvPr/>
        </p:nvSpPr>
        <p:spPr>
          <a:xfrm>
            <a:off x="2444952" y="1902489"/>
            <a:ext cx="2045768" cy="368335"/>
          </a:xfrm>
          <a:prstGeom prst="rect">
            <a:avLst/>
          </a:prstGeom>
          <a:noFill/>
          <a:ln w="38100">
            <a:solidFill>
              <a:srgbClr val="F8A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2ED8E64A-41E4-2CF7-6289-48457772AF4A}"/>
              </a:ext>
            </a:extLst>
          </p:cNvPr>
          <p:cNvSpPr/>
          <p:nvPr/>
        </p:nvSpPr>
        <p:spPr>
          <a:xfrm>
            <a:off x="4680152" y="1902485"/>
            <a:ext cx="2411528" cy="368335"/>
          </a:xfrm>
          <a:prstGeom prst="rect">
            <a:avLst/>
          </a:prstGeom>
          <a:noFill/>
          <a:ln w="38100">
            <a:solidFill>
              <a:srgbClr val="F8A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2ED8E64A-41E4-2CF7-6289-48457772AF4A}"/>
              </a:ext>
            </a:extLst>
          </p:cNvPr>
          <p:cNvSpPr/>
          <p:nvPr/>
        </p:nvSpPr>
        <p:spPr>
          <a:xfrm>
            <a:off x="7260792" y="1902485"/>
            <a:ext cx="1984808" cy="368335"/>
          </a:xfrm>
          <a:prstGeom prst="rect">
            <a:avLst/>
          </a:prstGeom>
          <a:noFill/>
          <a:ln w="38100">
            <a:solidFill>
              <a:srgbClr val="F8A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p:cNvSpPr/>
          <p:nvPr/>
        </p:nvSpPr>
        <p:spPr>
          <a:xfrm>
            <a:off x="436227" y="2591449"/>
            <a:ext cx="4511693" cy="3001334"/>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sz="1600" dirty="0" err="1">
                <a:solidFill>
                  <a:schemeClr val="tx2"/>
                </a:solidFill>
                <a:latin typeface="Arial" panose="020B0604020202020204" pitchFamily="34" charset="0"/>
                <a:cs typeface="Arial" panose="020B0604020202020204" pitchFamily="34" charset="0"/>
              </a:rPr>
              <a:t>GloFAS</a:t>
            </a:r>
            <a:r>
              <a:rPr lang="en-US" sz="1600" dirty="0">
                <a:solidFill>
                  <a:schemeClr val="tx2"/>
                </a:solidFill>
                <a:latin typeface="Arial" panose="020B0604020202020204" pitchFamily="34" charset="0"/>
                <a:cs typeface="Arial" panose="020B0604020202020204" pitchFamily="34" charset="0"/>
              </a:rPr>
              <a:t> supports preparatory measures for </a:t>
            </a:r>
            <a:r>
              <a:rPr lang="en-US" sz="1600" b="1" dirty="0">
                <a:solidFill>
                  <a:schemeClr val="tx2"/>
                </a:solidFill>
                <a:latin typeface="Arial" panose="020B0604020202020204" pitchFamily="34" charset="0"/>
                <a:cs typeface="Arial" panose="020B0604020202020204" pitchFamily="34" charset="0"/>
              </a:rPr>
              <a:t>flood events worldwide</a:t>
            </a:r>
            <a:r>
              <a:rPr lang="en-US" sz="1600" dirty="0">
                <a:solidFill>
                  <a:schemeClr val="tx2"/>
                </a:solidFill>
                <a:latin typeface="Arial" panose="020B0604020202020204" pitchFamily="34" charset="0"/>
                <a:cs typeface="Arial" panose="020B0604020202020204" pitchFamily="34" charset="0"/>
              </a:rPr>
              <a:t>. </a:t>
            </a:r>
          </a:p>
          <a:p>
            <a:pPr marL="285750" indent="-285750" algn="just">
              <a:lnSpc>
                <a:spcPct val="150000"/>
              </a:lnSpc>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Its reporting points are </a:t>
            </a:r>
            <a:r>
              <a:rPr lang="en-US" sz="1600" b="1" dirty="0">
                <a:solidFill>
                  <a:schemeClr val="tx2"/>
                </a:solidFill>
                <a:latin typeface="Arial" panose="020B0604020202020204" pitchFamily="34" charset="0"/>
                <a:cs typeface="Arial" panose="020B0604020202020204" pitchFamily="34" charset="0"/>
              </a:rPr>
              <a:t>fully open </a:t>
            </a:r>
            <a:r>
              <a:rPr lang="en-US" sz="1600" dirty="0">
                <a:solidFill>
                  <a:schemeClr val="tx2"/>
                </a:solidFill>
                <a:latin typeface="Arial" panose="020B0604020202020204" pitchFamily="34" charset="0"/>
                <a:cs typeface="Arial" panose="020B0604020202020204" pitchFamily="34" charset="0"/>
              </a:rPr>
              <a:t>and there </a:t>
            </a:r>
            <a:r>
              <a:rPr lang="en-US" sz="1600" b="1" dirty="0">
                <a:solidFill>
                  <a:schemeClr val="tx2"/>
                </a:solidFill>
                <a:latin typeface="Arial" panose="020B0604020202020204" pitchFamily="34" charset="0"/>
                <a:cs typeface="Arial" panose="020B0604020202020204" pitchFamily="34" charset="0"/>
              </a:rPr>
              <a:t>no notification system</a:t>
            </a:r>
            <a:r>
              <a:rPr lang="en-US" sz="1600" dirty="0">
                <a:solidFill>
                  <a:schemeClr val="tx2"/>
                </a:solidFill>
                <a:latin typeface="Arial" panose="020B0604020202020204" pitchFamily="34" charset="0"/>
                <a:cs typeface="Arial" panose="020B0604020202020204" pitchFamily="34" charset="0"/>
              </a:rPr>
              <a:t>.</a:t>
            </a:r>
          </a:p>
          <a:p>
            <a:pPr marL="285750" indent="-285750" algn="just">
              <a:lnSpc>
                <a:spcPct val="150000"/>
              </a:lnSpc>
              <a:buFont typeface="Arial" panose="020B0604020202020204" pitchFamily="34" charset="0"/>
              <a:buChar char="•"/>
            </a:pPr>
            <a:r>
              <a:rPr lang="en-GB" sz="1600" b="1" dirty="0">
                <a:solidFill>
                  <a:schemeClr val="tx2"/>
                </a:solidFill>
                <a:latin typeface="Arial" panose="020B0604020202020204" pitchFamily="34" charset="0"/>
                <a:cs typeface="Arial" panose="020B0604020202020204" pitchFamily="34" charset="0"/>
              </a:rPr>
              <a:t>0.05 degrees resolution</a:t>
            </a:r>
          </a:p>
          <a:p>
            <a:pPr marL="285750" indent="-285750" algn="just">
              <a:lnSpc>
                <a:spcPct val="150000"/>
              </a:lnSpc>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Hydrologic model calibration with </a:t>
            </a:r>
            <a:r>
              <a:rPr lang="en-US" sz="1600" b="1" dirty="0">
                <a:solidFill>
                  <a:schemeClr val="tx2"/>
                </a:solidFill>
                <a:latin typeface="Arial" panose="020B0604020202020204" pitchFamily="34" charset="0"/>
                <a:cs typeface="Arial" panose="020B0604020202020204" pitchFamily="34" charset="0"/>
              </a:rPr>
              <a:t>nearly 2000 in-situ gauging stations</a:t>
            </a:r>
          </a:p>
          <a:p>
            <a:pPr algn="just">
              <a:lnSpc>
                <a:spcPct val="150000"/>
              </a:lnSpc>
            </a:pPr>
            <a:endParaRPr lang="en-US" sz="1600" dirty="0">
              <a:solidFill>
                <a:schemeClr val="tx2"/>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4"/>
          <a:stretch>
            <a:fillRect/>
          </a:stretch>
        </p:blipFill>
        <p:spPr>
          <a:xfrm>
            <a:off x="5333348" y="2712719"/>
            <a:ext cx="5609882" cy="2890719"/>
          </a:xfrm>
          <a:prstGeom prst="rect">
            <a:avLst/>
          </a:prstGeom>
        </p:spPr>
      </p:pic>
    </p:spTree>
    <p:extLst>
      <p:ext uri="{BB962C8B-B14F-4D97-AF65-F5344CB8AC3E}">
        <p14:creationId xmlns:p14="http://schemas.microsoft.com/office/powerpoint/2010/main" val="2981239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0"/>
          <p:cNvSpPr>
            <a:spLocks noGrp="1"/>
          </p:cNvSpPr>
          <p:nvPr>
            <p:ph type="title"/>
          </p:nvPr>
        </p:nvSpPr>
        <p:spPr>
          <a:xfrm>
            <a:off x="359784" y="734486"/>
            <a:ext cx="11510682" cy="525354"/>
          </a:xfrm>
        </p:spPr>
        <p:txBody>
          <a:bodyPr>
            <a:noAutofit/>
          </a:bodyPr>
          <a:lstStyle/>
          <a:p>
            <a:r>
              <a:rPr lang="en-GB" dirty="0"/>
              <a:t>2. Early-warning and monitoring</a:t>
            </a:r>
          </a:p>
        </p:txBody>
      </p:sp>
      <p:sp>
        <p:nvSpPr>
          <p:cNvPr id="21" name="Title 10"/>
          <p:cNvSpPr txBox="1">
            <a:spLocks/>
          </p:cNvSpPr>
          <p:nvPr/>
        </p:nvSpPr>
        <p:spPr>
          <a:xfrm>
            <a:off x="359784" y="1259840"/>
            <a:ext cx="11510682" cy="5253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r>
              <a:rPr lang="en-GB" sz="2200" dirty="0">
                <a:latin typeface="Arial" panose="020B0604020202020204" pitchFamily="34" charset="0"/>
                <a:cs typeface="Arial" panose="020B0604020202020204" pitchFamily="34" charset="0"/>
              </a:rPr>
              <a:t>2.3. The </a:t>
            </a:r>
            <a:r>
              <a:rPr lang="en-US" sz="2200" dirty="0">
                <a:latin typeface="Arial" panose="020B0604020202020204" pitchFamily="34" charset="0"/>
                <a:cs typeface="Arial" panose="020B0604020202020204" pitchFamily="34" charset="0"/>
              </a:rPr>
              <a:t>Global and European Flood Awareness Systems</a:t>
            </a:r>
          </a:p>
        </p:txBody>
      </p:sp>
      <p:sp>
        <p:nvSpPr>
          <p:cNvPr id="10" name="Rectangle 3">
            <a:extLst>
              <a:ext uri="{FF2B5EF4-FFF2-40B4-BE49-F238E27FC236}">
                <a16:creationId xmlns:a16="http://schemas.microsoft.com/office/drawing/2014/main" id="{1818E9D1-8BEF-BB45-BB3B-39B97C3EE67E}"/>
              </a:ext>
            </a:extLst>
          </p:cNvPr>
          <p:cNvSpPr txBox="1">
            <a:spLocks noChangeArrowheads="1"/>
          </p:cNvSpPr>
          <p:nvPr/>
        </p:nvSpPr>
        <p:spPr>
          <a:xfrm>
            <a:off x="436227" y="2051496"/>
            <a:ext cx="6795083" cy="5113337"/>
          </a:xfrm>
        </p:spPr>
        <p:txBody>
          <a:bodyPr/>
          <a:lstStyle>
            <a:lvl1pPr marL="236258" indent="-236258" algn="l" defTabSz="945032" rtl="0" eaLnBrk="1" latinLnBrk="0" hangingPunct="1">
              <a:lnSpc>
                <a:spcPct val="90000"/>
              </a:lnSpc>
              <a:spcBef>
                <a:spcPts val="1034"/>
              </a:spcBef>
              <a:buFont typeface="Arial"/>
              <a:buChar char="•"/>
              <a:defRPr sz="2894" kern="1200">
                <a:solidFill>
                  <a:schemeClr val="tx1"/>
                </a:solidFill>
                <a:latin typeface="+mn-lt"/>
                <a:ea typeface="+mn-ea"/>
                <a:cs typeface="+mn-cs"/>
              </a:defRPr>
            </a:lvl1pPr>
            <a:lvl2pPr marL="708774" indent="-236258" algn="l" defTabSz="945032" rtl="0" eaLnBrk="1" latinLnBrk="0" hangingPunct="1">
              <a:lnSpc>
                <a:spcPct val="90000"/>
              </a:lnSpc>
              <a:spcBef>
                <a:spcPts val="517"/>
              </a:spcBef>
              <a:buFont typeface="Arial"/>
              <a:buChar char="•"/>
              <a:defRPr sz="2480" kern="1200">
                <a:solidFill>
                  <a:schemeClr val="tx1"/>
                </a:solidFill>
                <a:latin typeface="+mn-lt"/>
                <a:ea typeface="+mn-ea"/>
                <a:cs typeface="+mn-cs"/>
              </a:defRPr>
            </a:lvl2pPr>
            <a:lvl3pPr marL="1181291" indent="-236258" algn="l" defTabSz="945032" rtl="0" eaLnBrk="1" latinLnBrk="0" hangingPunct="1">
              <a:lnSpc>
                <a:spcPct val="90000"/>
              </a:lnSpc>
              <a:spcBef>
                <a:spcPts val="517"/>
              </a:spcBef>
              <a:buFont typeface="Arial"/>
              <a:buChar char="•"/>
              <a:defRPr sz="2067" kern="1200">
                <a:solidFill>
                  <a:schemeClr val="tx1"/>
                </a:solidFill>
                <a:latin typeface="+mn-lt"/>
                <a:ea typeface="+mn-ea"/>
                <a:cs typeface="+mn-cs"/>
              </a:defRPr>
            </a:lvl3pPr>
            <a:lvl4pPr marL="1653807"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4pPr>
            <a:lvl5pPr marL="2126323"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5pPr>
            <a:lvl6pPr marL="2598839"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6pPr>
            <a:lvl7pPr marL="3071355"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7pPr>
            <a:lvl8pPr marL="3543872"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8pPr>
            <a:lvl9pPr marL="4016388"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9pPr>
          </a:lstStyle>
          <a:p>
            <a:pPr marL="472516" lvl="1" indent="0" algn="just">
              <a:lnSpc>
                <a:spcPts val="1575"/>
              </a:lnSpc>
              <a:spcAft>
                <a:spcPts val="472"/>
              </a:spcAft>
              <a:buClr>
                <a:srgbClr val="0F3277"/>
              </a:buClr>
              <a:buNone/>
              <a:defRPr/>
            </a:pPr>
            <a:endParaRPr lang="en-GB" altLang="en-US" sz="1470" dirty="0">
              <a:ea typeface="MS PGothic" panose="020B0600070205080204" pitchFamily="34" charset="-128"/>
            </a:endParaRPr>
          </a:p>
        </p:txBody>
      </p:sp>
      <p:sp>
        <p:nvSpPr>
          <p:cNvPr id="9" name="Picture Placeholder 3">
            <a:extLst>
              <a:ext uri="{FF2B5EF4-FFF2-40B4-BE49-F238E27FC236}">
                <a16:creationId xmlns:a16="http://schemas.microsoft.com/office/drawing/2014/main" id="{2DE3FFF2-EAB2-BD19-C4C9-95E804ADE1C7}"/>
              </a:ext>
            </a:extLst>
          </p:cNvPr>
          <p:cNvSpPr>
            <a:spLocks noGrp="1"/>
          </p:cNvSpPr>
          <p:nvPr/>
        </p:nvSpPr>
        <p:spPr>
          <a:xfrm>
            <a:off x="7824843" y="457516"/>
            <a:ext cx="1036320" cy="1060238"/>
          </a:xfrm>
          <a:prstGeom prst="ellipse">
            <a:avLst/>
          </a:prstGeom>
          <a:blipFill>
            <a:blip r:embed="rId3"/>
            <a:stretch>
              <a:fillRect/>
            </a:stretch>
          </a:blipFill>
        </p:spPr>
        <p:txBody>
          <a:bodyPr vert="horz" lIns="91440" tIns="45720" rIns="91440" bIns="45720" rtlCol="0">
            <a:normAutofit/>
          </a:bodyPr>
          <a:lstStyle/>
          <a:p>
            <a:endParaRPr lang="en-GB"/>
          </a:p>
        </p:txBody>
      </p:sp>
      <p:sp>
        <p:nvSpPr>
          <p:cNvPr id="3" name="Rectangle 2"/>
          <p:cNvSpPr/>
          <p:nvPr/>
        </p:nvSpPr>
        <p:spPr>
          <a:xfrm>
            <a:off x="359783" y="1934201"/>
            <a:ext cx="10909299" cy="338554"/>
          </a:xfrm>
          <a:prstGeom prst="rect">
            <a:avLst/>
          </a:prstGeom>
        </p:spPr>
        <p:txBody>
          <a:bodyPr wrap="square">
            <a:spAutoFit/>
          </a:bodyPr>
          <a:lstStyle/>
          <a:p>
            <a:pPr algn="just"/>
            <a:r>
              <a:rPr lang="en-US" sz="1600" dirty="0">
                <a:solidFill>
                  <a:schemeClr val="tx2"/>
                </a:solidFill>
                <a:latin typeface="PF Square Sans Pro"/>
                <a:cs typeface="Arial" panose="020B0604020202020204" pitchFamily="34" charset="0"/>
              </a:rPr>
              <a:t>Satellite information + hydrological modelling + meteorological predictions + in situ measurements</a:t>
            </a:r>
          </a:p>
        </p:txBody>
      </p:sp>
      <p:sp>
        <p:nvSpPr>
          <p:cNvPr id="14" name="Rectangle 13">
            <a:extLst>
              <a:ext uri="{FF2B5EF4-FFF2-40B4-BE49-F238E27FC236}">
                <a16:creationId xmlns:a16="http://schemas.microsoft.com/office/drawing/2014/main" id="{2ED8E64A-41E4-2CF7-6289-48457772AF4A}"/>
              </a:ext>
            </a:extLst>
          </p:cNvPr>
          <p:cNvSpPr/>
          <p:nvPr/>
        </p:nvSpPr>
        <p:spPr>
          <a:xfrm>
            <a:off x="426067" y="1902489"/>
            <a:ext cx="1829453" cy="368335"/>
          </a:xfrm>
          <a:prstGeom prst="rect">
            <a:avLst/>
          </a:prstGeom>
          <a:noFill/>
          <a:ln w="38100">
            <a:solidFill>
              <a:srgbClr val="F8A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2ED8E64A-41E4-2CF7-6289-48457772AF4A}"/>
              </a:ext>
            </a:extLst>
          </p:cNvPr>
          <p:cNvSpPr/>
          <p:nvPr/>
        </p:nvSpPr>
        <p:spPr>
          <a:xfrm>
            <a:off x="2444952" y="1902489"/>
            <a:ext cx="2045768" cy="368335"/>
          </a:xfrm>
          <a:prstGeom prst="rect">
            <a:avLst/>
          </a:prstGeom>
          <a:noFill/>
          <a:ln w="38100">
            <a:solidFill>
              <a:srgbClr val="F8A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2ED8E64A-41E4-2CF7-6289-48457772AF4A}"/>
              </a:ext>
            </a:extLst>
          </p:cNvPr>
          <p:cNvSpPr/>
          <p:nvPr/>
        </p:nvSpPr>
        <p:spPr>
          <a:xfrm>
            <a:off x="4680152" y="1902485"/>
            <a:ext cx="2411528" cy="368335"/>
          </a:xfrm>
          <a:prstGeom prst="rect">
            <a:avLst/>
          </a:prstGeom>
          <a:noFill/>
          <a:ln w="38100">
            <a:solidFill>
              <a:srgbClr val="F8A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2ED8E64A-41E4-2CF7-6289-48457772AF4A}"/>
              </a:ext>
            </a:extLst>
          </p:cNvPr>
          <p:cNvSpPr/>
          <p:nvPr/>
        </p:nvSpPr>
        <p:spPr>
          <a:xfrm>
            <a:off x="7260792" y="1902485"/>
            <a:ext cx="1984808" cy="368335"/>
          </a:xfrm>
          <a:prstGeom prst="rect">
            <a:avLst/>
          </a:prstGeom>
          <a:noFill/>
          <a:ln w="38100">
            <a:solidFill>
              <a:srgbClr val="F8A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p:cNvSpPr/>
          <p:nvPr/>
        </p:nvSpPr>
        <p:spPr>
          <a:xfrm>
            <a:off x="436227" y="2591449"/>
            <a:ext cx="4511693" cy="3001334"/>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sz="1600" dirty="0" err="1">
                <a:solidFill>
                  <a:schemeClr val="tx2"/>
                </a:solidFill>
                <a:latin typeface="Arial" panose="020B0604020202020204" pitchFamily="34" charset="0"/>
                <a:cs typeface="Arial" panose="020B0604020202020204" pitchFamily="34" charset="0"/>
              </a:rPr>
              <a:t>GloFAS</a:t>
            </a:r>
            <a:r>
              <a:rPr lang="en-US" sz="1600" dirty="0">
                <a:solidFill>
                  <a:schemeClr val="tx2"/>
                </a:solidFill>
                <a:latin typeface="Arial" panose="020B0604020202020204" pitchFamily="34" charset="0"/>
                <a:cs typeface="Arial" panose="020B0604020202020204" pitchFamily="34" charset="0"/>
              </a:rPr>
              <a:t> supports preparatory measures for </a:t>
            </a:r>
            <a:r>
              <a:rPr lang="en-US" sz="1600" b="1" dirty="0">
                <a:solidFill>
                  <a:schemeClr val="tx2"/>
                </a:solidFill>
                <a:latin typeface="Arial" panose="020B0604020202020204" pitchFamily="34" charset="0"/>
                <a:cs typeface="Arial" panose="020B0604020202020204" pitchFamily="34" charset="0"/>
              </a:rPr>
              <a:t>flood events worldwide</a:t>
            </a:r>
            <a:r>
              <a:rPr lang="en-US" sz="1600" dirty="0">
                <a:solidFill>
                  <a:schemeClr val="tx2"/>
                </a:solidFill>
                <a:latin typeface="Arial" panose="020B0604020202020204" pitchFamily="34" charset="0"/>
                <a:cs typeface="Arial" panose="020B0604020202020204" pitchFamily="34" charset="0"/>
              </a:rPr>
              <a:t>. </a:t>
            </a:r>
          </a:p>
          <a:p>
            <a:pPr marL="285750" indent="-285750" algn="just">
              <a:lnSpc>
                <a:spcPct val="150000"/>
              </a:lnSpc>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Its reporting points are </a:t>
            </a:r>
            <a:r>
              <a:rPr lang="en-US" sz="1600" b="1" dirty="0">
                <a:solidFill>
                  <a:schemeClr val="tx2"/>
                </a:solidFill>
                <a:latin typeface="Arial" panose="020B0604020202020204" pitchFamily="34" charset="0"/>
                <a:cs typeface="Arial" panose="020B0604020202020204" pitchFamily="34" charset="0"/>
              </a:rPr>
              <a:t>fully open </a:t>
            </a:r>
            <a:r>
              <a:rPr lang="en-US" sz="1600" dirty="0">
                <a:solidFill>
                  <a:schemeClr val="tx2"/>
                </a:solidFill>
                <a:latin typeface="Arial" panose="020B0604020202020204" pitchFamily="34" charset="0"/>
                <a:cs typeface="Arial" panose="020B0604020202020204" pitchFamily="34" charset="0"/>
              </a:rPr>
              <a:t>and there </a:t>
            </a:r>
            <a:r>
              <a:rPr lang="en-US" sz="1600" b="1" dirty="0">
                <a:solidFill>
                  <a:schemeClr val="tx2"/>
                </a:solidFill>
                <a:latin typeface="Arial" panose="020B0604020202020204" pitchFamily="34" charset="0"/>
                <a:cs typeface="Arial" panose="020B0604020202020204" pitchFamily="34" charset="0"/>
              </a:rPr>
              <a:t>no notification system</a:t>
            </a:r>
            <a:r>
              <a:rPr lang="en-US" sz="1600" dirty="0">
                <a:solidFill>
                  <a:schemeClr val="tx2"/>
                </a:solidFill>
                <a:latin typeface="Arial" panose="020B0604020202020204" pitchFamily="34" charset="0"/>
                <a:cs typeface="Arial" panose="020B0604020202020204" pitchFamily="34" charset="0"/>
              </a:rPr>
              <a:t>.</a:t>
            </a:r>
          </a:p>
          <a:p>
            <a:pPr marL="285750" indent="-285750" algn="just">
              <a:lnSpc>
                <a:spcPct val="150000"/>
              </a:lnSpc>
              <a:buFont typeface="Arial" panose="020B0604020202020204" pitchFamily="34" charset="0"/>
              <a:buChar char="•"/>
            </a:pPr>
            <a:r>
              <a:rPr lang="en-GB" sz="1600" b="1" dirty="0">
                <a:solidFill>
                  <a:schemeClr val="tx2"/>
                </a:solidFill>
                <a:latin typeface="Arial" panose="020B0604020202020204" pitchFamily="34" charset="0"/>
                <a:cs typeface="Arial" panose="020B0604020202020204" pitchFamily="34" charset="0"/>
              </a:rPr>
              <a:t>0.05 degrees resolution</a:t>
            </a:r>
          </a:p>
          <a:p>
            <a:pPr marL="285750" indent="-285750" algn="just">
              <a:lnSpc>
                <a:spcPct val="150000"/>
              </a:lnSpc>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Hydrologic model calibration with </a:t>
            </a:r>
            <a:r>
              <a:rPr lang="en-US" sz="1600" b="1" dirty="0">
                <a:solidFill>
                  <a:schemeClr val="tx2"/>
                </a:solidFill>
                <a:latin typeface="Arial" panose="020B0604020202020204" pitchFamily="34" charset="0"/>
                <a:cs typeface="Arial" panose="020B0604020202020204" pitchFamily="34" charset="0"/>
              </a:rPr>
              <a:t>nearly 2000 in-situ gauging stations</a:t>
            </a:r>
          </a:p>
          <a:p>
            <a:pPr algn="just">
              <a:lnSpc>
                <a:spcPct val="150000"/>
              </a:lnSpc>
            </a:pPr>
            <a:endParaRPr lang="en-US" sz="1600" dirty="0">
              <a:solidFill>
                <a:schemeClr val="tx2"/>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4"/>
          <a:stretch>
            <a:fillRect/>
          </a:stretch>
        </p:blipFill>
        <p:spPr>
          <a:xfrm>
            <a:off x="5333348" y="2710784"/>
            <a:ext cx="5631103" cy="2890719"/>
          </a:xfrm>
          <a:prstGeom prst="rect">
            <a:avLst/>
          </a:prstGeom>
        </p:spPr>
      </p:pic>
    </p:spTree>
    <p:extLst>
      <p:ext uri="{BB962C8B-B14F-4D97-AF65-F5344CB8AC3E}">
        <p14:creationId xmlns:p14="http://schemas.microsoft.com/office/powerpoint/2010/main" val="3022210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11352C-C40B-4D98-C094-066E13F66417}"/>
              </a:ext>
            </a:extLst>
          </p:cNvPr>
          <p:cNvSpPr>
            <a:spLocks noGrp="1"/>
          </p:cNvSpPr>
          <p:nvPr>
            <p:ph type="title"/>
          </p:nvPr>
        </p:nvSpPr>
        <p:spPr/>
        <p:txBody>
          <a:bodyPr/>
          <a:lstStyle/>
          <a:p>
            <a:r>
              <a:rPr lang="en-IE" dirty="0"/>
              <a:t>The Copernicus Emergency Management Service</a:t>
            </a:r>
          </a:p>
        </p:txBody>
      </p:sp>
      <p:pic>
        <p:nvPicPr>
          <p:cNvPr id="12" name="Picture Placeholder 11"/>
          <p:cNvPicPr>
            <a:picLocks noGrp="1" noChangeAspect="1"/>
          </p:cNvPicPr>
          <p:nvPr>
            <p:ph type="pic" sz="quarter" idx="13"/>
          </p:nvPr>
        </p:nvPicPr>
        <p:blipFill>
          <a:blip r:embed="rId2" cstate="hqprint">
            <a:extLst>
              <a:ext uri="{28A0092B-C50C-407E-A947-70E740481C1C}">
                <a14:useLocalDpi xmlns:a14="http://schemas.microsoft.com/office/drawing/2010/main" val="0"/>
              </a:ext>
            </a:extLst>
          </a:blip>
          <a:stretch>
            <a:fillRect/>
          </a:stretch>
        </p:blipFill>
        <p:spPr>
          <a:xfrm>
            <a:off x="959718" y="3649915"/>
            <a:ext cx="1901225" cy="1709599"/>
          </a:xfrm>
        </p:spPr>
      </p:pic>
      <p:pic>
        <p:nvPicPr>
          <p:cNvPr id="26" name="Picture Placeholder 25"/>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3802140" y="3649915"/>
            <a:ext cx="1901225" cy="1709599"/>
          </a:xfrm>
        </p:spPr>
      </p:pic>
      <p:pic>
        <p:nvPicPr>
          <p:cNvPr id="27" name="Picture Placeholder 26"/>
          <p:cNvPicPr>
            <a:picLocks noGrp="1" noChangeAspect="1"/>
          </p:cNvPicPr>
          <p:nvPr>
            <p:ph type="pic" sz="quarter" idx="15"/>
          </p:nvPr>
        </p:nvPicPr>
        <p:blipFill>
          <a:blip r:embed="rId4">
            <a:extLst>
              <a:ext uri="{28A0092B-C50C-407E-A947-70E740481C1C}">
                <a14:useLocalDpi xmlns:a14="http://schemas.microsoft.com/office/drawing/2010/main" val="0"/>
              </a:ext>
            </a:extLst>
          </a:blip>
          <a:stretch>
            <a:fillRect/>
          </a:stretch>
        </p:blipFill>
        <p:spPr>
          <a:xfrm>
            <a:off x="6645353" y="3649915"/>
            <a:ext cx="1901225" cy="1709599"/>
          </a:xfrm>
        </p:spPr>
      </p:pic>
      <p:pic>
        <p:nvPicPr>
          <p:cNvPr id="28" name="Picture Placeholder 27"/>
          <p:cNvPicPr>
            <a:picLocks noGrp="1" noChangeAspect="1"/>
          </p:cNvPicPr>
          <p:nvPr>
            <p:ph type="pic" sz="quarter" idx="16"/>
          </p:nvPr>
        </p:nvPicPr>
        <p:blipFill>
          <a:blip r:embed="rId5">
            <a:extLst>
              <a:ext uri="{28A0092B-C50C-407E-A947-70E740481C1C}">
                <a14:useLocalDpi xmlns:a14="http://schemas.microsoft.com/office/drawing/2010/main" val="0"/>
              </a:ext>
            </a:extLst>
          </a:blip>
          <a:stretch>
            <a:fillRect/>
          </a:stretch>
        </p:blipFill>
        <p:spPr>
          <a:xfrm>
            <a:off x="9488565" y="3649915"/>
            <a:ext cx="1901225" cy="1709599"/>
          </a:xfrm>
        </p:spPr>
      </p:pic>
      <p:sp>
        <p:nvSpPr>
          <p:cNvPr id="8" name="Text Placeholder 7">
            <a:extLst>
              <a:ext uri="{FF2B5EF4-FFF2-40B4-BE49-F238E27FC236}">
                <a16:creationId xmlns:a16="http://schemas.microsoft.com/office/drawing/2014/main" id="{9CCF5E3F-C44C-BA87-46F8-2AB44ECBD12F}"/>
              </a:ext>
            </a:extLst>
          </p:cNvPr>
          <p:cNvSpPr>
            <a:spLocks noGrp="1"/>
          </p:cNvSpPr>
          <p:nvPr>
            <p:ph type="body" sz="quarter" idx="17"/>
          </p:nvPr>
        </p:nvSpPr>
        <p:spPr>
          <a:xfrm>
            <a:off x="871018" y="5607894"/>
            <a:ext cx="2078623" cy="886616"/>
          </a:xfrm>
        </p:spPr>
        <p:txBody>
          <a:bodyPr>
            <a:normAutofit/>
          </a:bodyPr>
          <a:lstStyle/>
          <a:p>
            <a:r>
              <a:rPr lang="en-US" sz="1600" dirty="0">
                <a:solidFill>
                  <a:srgbClr val="174289"/>
                </a:solidFill>
                <a:latin typeface="Arial"/>
                <a:ea typeface="+mn-lt"/>
                <a:cs typeface="+mn-lt"/>
              </a:rPr>
              <a:t> </a:t>
            </a:r>
            <a:r>
              <a:rPr lang="en-US" sz="1600" b="1" dirty="0">
                <a:solidFill>
                  <a:srgbClr val="174289"/>
                </a:solidFill>
                <a:latin typeface="Arial"/>
                <a:ea typeface="+mn-lt"/>
                <a:cs typeface="+mn-lt"/>
              </a:rPr>
              <a:t>Preparedness: </a:t>
            </a:r>
            <a:r>
              <a:rPr lang="en-US" sz="1600" dirty="0">
                <a:solidFill>
                  <a:srgbClr val="174289"/>
                </a:solidFill>
                <a:latin typeface="Arial"/>
                <a:ea typeface="+mn-lt"/>
                <a:cs typeface="+mn-lt"/>
              </a:rPr>
              <a:t>forecasts</a:t>
            </a:r>
          </a:p>
          <a:p>
            <a:endParaRPr lang="en-IE" sz="1600" dirty="0"/>
          </a:p>
        </p:txBody>
      </p:sp>
      <p:sp>
        <p:nvSpPr>
          <p:cNvPr id="21" name="Rectangle 20">
            <a:extLst>
              <a:ext uri="{FF2B5EF4-FFF2-40B4-BE49-F238E27FC236}">
                <a16:creationId xmlns:a16="http://schemas.microsoft.com/office/drawing/2014/main" id="{2ED8E64A-41E4-2CF7-6289-48457772AF4A}"/>
              </a:ext>
            </a:extLst>
          </p:cNvPr>
          <p:cNvSpPr/>
          <p:nvPr/>
        </p:nvSpPr>
        <p:spPr>
          <a:xfrm>
            <a:off x="4747184" y="2718952"/>
            <a:ext cx="665825" cy="276015"/>
          </a:xfrm>
          <a:prstGeom prst="rect">
            <a:avLst/>
          </a:prstGeom>
          <a:noFill/>
          <a:ln w="38100">
            <a:solidFill>
              <a:srgbClr val="F8A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a:extLst>
              <a:ext uri="{FF2B5EF4-FFF2-40B4-BE49-F238E27FC236}">
                <a16:creationId xmlns:a16="http://schemas.microsoft.com/office/drawing/2014/main" id="{C027AF58-3F74-0C11-3D13-8A90A0E24C67}"/>
              </a:ext>
            </a:extLst>
          </p:cNvPr>
          <p:cNvSpPr txBox="1"/>
          <p:nvPr/>
        </p:nvSpPr>
        <p:spPr>
          <a:xfrm>
            <a:off x="1278497" y="2053881"/>
            <a:ext cx="5598319" cy="60785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spcAft>
                <a:spcPts val="750"/>
              </a:spcAft>
            </a:pPr>
            <a:r>
              <a:rPr lang="en-US" sz="3500" b="1" dirty="0">
                <a:solidFill>
                  <a:srgbClr val="174289"/>
                </a:solidFill>
                <a:latin typeface="Arial"/>
                <a:cs typeface="Arial"/>
              </a:rPr>
              <a:t>+12 </a:t>
            </a:r>
            <a:r>
              <a:rPr lang="en-US" sz="1600" dirty="0">
                <a:solidFill>
                  <a:srgbClr val="174289"/>
                </a:solidFill>
                <a:latin typeface="Arial"/>
                <a:cs typeface="Arial"/>
              </a:rPr>
              <a:t>years experience</a:t>
            </a:r>
          </a:p>
        </p:txBody>
      </p:sp>
      <p:sp>
        <p:nvSpPr>
          <p:cNvPr id="23" name="Rectangle 22">
            <a:extLst>
              <a:ext uri="{FF2B5EF4-FFF2-40B4-BE49-F238E27FC236}">
                <a16:creationId xmlns:a16="http://schemas.microsoft.com/office/drawing/2014/main" id="{2ED8E64A-41E4-2CF7-6289-48457772AF4A}"/>
              </a:ext>
            </a:extLst>
          </p:cNvPr>
          <p:cNvSpPr/>
          <p:nvPr/>
        </p:nvSpPr>
        <p:spPr>
          <a:xfrm>
            <a:off x="5824358" y="2712606"/>
            <a:ext cx="1923478" cy="282361"/>
          </a:xfrm>
          <a:prstGeom prst="rect">
            <a:avLst/>
          </a:prstGeom>
          <a:noFill/>
          <a:ln w="38100">
            <a:solidFill>
              <a:srgbClr val="F8A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Box 23">
            <a:extLst>
              <a:ext uri="{FF2B5EF4-FFF2-40B4-BE49-F238E27FC236}">
                <a16:creationId xmlns:a16="http://schemas.microsoft.com/office/drawing/2014/main" id="{C027AF58-3F74-0C11-3D13-8A90A0E24C67}"/>
              </a:ext>
            </a:extLst>
          </p:cNvPr>
          <p:cNvSpPr txBox="1"/>
          <p:nvPr/>
        </p:nvSpPr>
        <p:spPr>
          <a:xfrm>
            <a:off x="1278497" y="2701196"/>
            <a:ext cx="6726399" cy="31547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85750" indent="-285750">
              <a:spcAft>
                <a:spcPts val="750"/>
              </a:spcAft>
              <a:buFont typeface="Arial" panose="020B0604020202020204" pitchFamily="34" charset="0"/>
              <a:buChar char="•"/>
            </a:pPr>
            <a:r>
              <a:rPr lang="en-US" sz="1600" dirty="0">
                <a:solidFill>
                  <a:srgbClr val="174289"/>
                </a:solidFill>
                <a:latin typeface="Arial"/>
                <a:cs typeface="Arial"/>
              </a:rPr>
              <a:t>Supporting all actors in </a:t>
            </a:r>
            <a:r>
              <a:rPr lang="en-US" sz="1600" b="1" dirty="0">
                <a:solidFill>
                  <a:srgbClr val="174289"/>
                </a:solidFill>
                <a:latin typeface="Arial"/>
                <a:cs typeface="Arial"/>
              </a:rPr>
              <a:t>managing</a:t>
            </a:r>
            <a:r>
              <a:rPr lang="en-US" sz="1600" dirty="0">
                <a:solidFill>
                  <a:srgbClr val="174289"/>
                </a:solidFill>
                <a:latin typeface="Arial"/>
                <a:cs typeface="Arial"/>
              </a:rPr>
              <a:t> natural and man-made disasters</a:t>
            </a:r>
          </a:p>
        </p:txBody>
      </p:sp>
      <p:sp>
        <p:nvSpPr>
          <p:cNvPr id="25" name="TextBox 24">
            <a:extLst>
              <a:ext uri="{FF2B5EF4-FFF2-40B4-BE49-F238E27FC236}">
                <a16:creationId xmlns:a16="http://schemas.microsoft.com/office/drawing/2014/main" id="{C027AF58-3F74-0C11-3D13-8A90A0E24C67}"/>
              </a:ext>
            </a:extLst>
          </p:cNvPr>
          <p:cNvSpPr txBox="1"/>
          <p:nvPr/>
        </p:nvSpPr>
        <p:spPr>
          <a:xfrm>
            <a:off x="1278497" y="3091442"/>
            <a:ext cx="5598319" cy="31547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57175" indent="-257175">
              <a:spcAft>
                <a:spcPts val="750"/>
              </a:spcAft>
              <a:buFont typeface="Arial"/>
              <a:buChar char="•"/>
            </a:pPr>
            <a:r>
              <a:rPr lang="en-US" sz="1600" dirty="0">
                <a:solidFill>
                  <a:srgbClr val="174289"/>
                </a:solidFill>
                <a:latin typeface="Arial"/>
                <a:ea typeface="+mn-lt"/>
                <a:cs typeface="+mn-lt"/>
              </a:rPr>
              <a:t>Across </a:t>
            </a:r>
            <a:r>
              <a:rPr lang="en-US" sz="1600" b="1" dirty="0">
                <a:solidFill>
                  <a:srgbClr val="174289"/>
                </a:solidFill>
                <a:latin typeface="Arial"/>
                <a:ea typeface="+mn-lt"/>
                <a:cs typeface="+mn-lt"/>
              </a:rPr>
              <a:t>all</a:t>
            </a:r>
            <a:r>
              <a:rPr lang="en-US" sz="1600" dirty="0">
                <a:solidFill>
                  <a:srgbClr val="174289"/>
                </a:solidFill>
                <a:latin typeface="Arial"/>
                <a:ea typeface="+mn-lt"/>
                <a:cs typeface="+mn-lt"/>
              </a:rPr>
              <a:t> disaster management phases</a:t>
            </a:r>
            <a:endParaRPr lang="en-US" sz="1600" dirty="0">
              <a:solidFill>
                <a:srgbClr val="174289"/>
              </a:solidFill>
              <a:latin typeface="Arial"/>
              <a:cs typeface="Arial"/>
            </a:endParaRPr>
          </a:p>
        </p:txBody>
      </p:sp>
      <p:sp>
        <p:nvSpPr>
          <p:cNvPr id="30" name="Text Placeholder 7">
            <a:extLst>
              <a:ext uri="{FF2B5EF4-FFF2-40B4-BE49-F238E27FC236}">
                <a16:creationId xmlns:a16="http://schemas.microsoft.com/office/drawing/2014/main" id="{9CCF5E3F-C44C-BA87-46F8-2AB44ECBD12F}"/>
              </a:ext>
            </a:extLst>
          </p:cNvPr>
          <p:cNvSpPr>
            <a:spLocks noGrp="1"/>
          </p:cNvSpPr>
          <p:nvPr>
            <p:ph type="body" sz="quarter" idx="17"/>
          </p:nvPr>
        </p:nvSpPr>
        <p:spPr>
          <a:xfrm>
            <a:off x="6544726" y="5607894"/>
            <a:ext cx="2078623" cy="886616"/>
          </a:xfrm>
        </p:spPr>
        <p:txBody>
          <a:bodyPr>
            <a:normAutofit/>
          </a:bodyPr>
          <a:lstStyle/>
          <a:p>
            <a:r>
              <a:rPr lang="en-US" sz="1600" b="1" dirty="0">
                <a:solidFill>
                  <a:srgbClr val="174289"/>
                </a:solidFill>
                <a:latin typeface="Arial"/>
                <a:ea typeface="+mn-lt"/>
                <a:cs typeface="+mn-lt"/>
              </a:rPr>
              <a:t>Response:</a:t>
            </a:r>
            <a:r>
              <a:rPr lang="en-US" sz="1600" dirty="0">
                <a:solidFill>
                  <a:srgbClr val="174289"/>
                </a:solidFill>
                <a:latin typeface="Arial"/>
                <a:ea typeface="+mn-lt"/>
                <a:cs typeface="+mn-lt"/>
              </a:rPr>
              <a:t> rapid maps and monitoring of events</a:t>
            </a:r>
            <a:endParaRPr lang="en-IE" sz="1600" dirty="0"/>
          </a:p>
        </p:txBody>
      </p:sp>
      <p:sp>
        <p:nvSpPr>
          <p:cNvPr id="31" name="Text Placeholder 7">
            <a:extLst>
              <a:ext uri="{FF2B5EF4-FFF2-40B4-BE49-F238E27FC236}">
                <a16:creationId xmlns:a16="http://schemas.microsoft.com/office/drawing/2014/main" id="{9CCF5E3F-C44C-BA87-46F8-2AB44ECBD12F}"/>
              </a:ext>
            </a:extLst>
          </p:cNvPr>
          <p:cNvSpPr>
            <a:spLocks noGrp="1"/>
          </p:cNvSpPr>
          <p:nvPr>
            <p:ph type="body" sz="quarter" idx="17"/>
          </p:nvPr>
        </p:nvSpPr>
        <p:spPr>
          <a:xfrm>
            <a:off x="9381580" y="5607894"/>
            <a:ext cx="2078623" cy="886616"/>
          </a:xfrm>
        </p:spPr>
        <p:txBody>
          <a:bodyPr>
            <a:normAutofit/>
          </a:bodyPr>
          <a:lstStyle/>
          <a:p>
            <a:r>
              <a:rPr lang="en-IE" sz="1600" b="1" dirty="0">
                <a:solidFill>
                  <a:srgbClr val="174289"/>
                </a:solidFill>
                <a:latin typeface="Arial"/>
                <a:ea typeface="+mn-lt"/>
                <a:cs typeface="+mn-lt"/>
              </a:rPr>
              <a:t>Recovery</a:t>
            </a:r>
            <a:r>
              <a:rPr lang="en-IE" sz="1600" dirty="0">
                <a:solidFill>
                  <a:srgbClr val="174289"/>
                </a:solidFill>
                <a:latin typeface="Arial"/>
                <a:ea typeface="+mn-lt"/>
                <a:cs typeface="+mn-lt"/>
              </a:rPr>
              <a:t>: post-disaster recovery analyses </a:t>
            </a:r>
          </a:p>
        </p:txBody>
      </p:sp>
      <p:sp>
        <p:nvSpPr>
          <p:cNvPr id="33" name="Text Placeholder 7">
            <a:extLst>
              <a:ext uri="{FF2B5EF4-FFF2-40B4-BE49-F238E27FC236}">
                <a16:creationId xmlns:a16="http://schemas.microsoft.com/office/drawing/2014/main" id="{9CCF5E3F-C44C-BA87-46F8-2AB44ECBD12F}"/>
              </a:ext>
            </a:extLst>
          </p:cNvPr>
          <p:cNvSpPr>
            <a:spLocks noGrp="1"/>
          </p:cNvSpPr>
          <p:nvPr>
            <p:ph type="body" sz="quarter" idx="17"/>
          </p:nvPr>
        </p:nvSpPr>
        <p:spPr>
          <a:xfrm>
            <a:off x="3707872" y="5612677"/>
            <a:ext cx="2078623" cy="886616"/>
          </a:xfrm>
        </p:spPr>
        <p:txBody>
          <a:bodyPr>
            <a:normAutofit/>
          </a:bodyPr>
          <a:lstStyle/>
          <a:p>
            <a:r>
              <a:rPr lang="en-US" sz="1600" b="1" dirty="0">
                <a:solidFill>
                  <a:srgbClr val="174289"/>
                </a:solidFill>
                <a:latin typeface="Arial"/>
                <a:ea typeface="+mn-lt"/>
                <a:cs typeface="+mn-lt"/>
              </a:rPr>
              <a:t>Prevention: </a:t>
            </a:r>
            <a:r>
              <a:rPr lang="en-US" sz="1600" dirty="0">
                <a:solidFill>
                  <a:srgbClr val="174289"/>
                </a:solidFill>
                <a:latin typeface="Arial"/>
                <a:ea typeface="+mn-lt"/>
                <a:cs typeface="+mn-lt"/>
              </a:rPr>
              <a:t>risk assessment and reduction</a:t>
            </a:r>
            <a:endParaRPr lang="en-IE" sz="1600" dirty="0"/>
          </a:p>
        </p:txBody>
      </p:sp>
    </p:spTree>
    <p:extLst>
      <p:ext uri="{BB962C8B-B14F-4D97-AF65-F5344CB8AC3E}">
        <p14:creationId xmlns:p14="http://schemas.microsoft.com/office/powerpoint/2010/main" val="515516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0"/>
          <p:cNvSpPr>
            <a:spLocks noGrp="1"/>
          </p:cNvSpPr>
          <p:nvPr>
            <p:ph type="title"/>
          </p:nvPr>
        </p:nvSpPr>
        <p:spPr>
          <a:xfrm>
            <a:off x="359784" y="734486"/>
            <a:ext cx="11510682" cy="525354"/>
          </a:xfrm>
        </p:spPr>
        <p:txBody>
          <a:bodyPr>
            <a:noAutofit/>
          </a:bodyPr>
          <a:lstStyle/>
          <a:p>
            <a:r>
              <a:rPr lang="en-GB" dirty="0"/>
              <a:t>2. Early-warning and monitoring</a:t>
            </a:r>
          </a:p>
        </p:txBody>
      </p:sp>
      <p:sp>
        <p:nvSpPr>
          <p:cNvPr id="21" name="Title 10"/>
          <p:cNvSpPr txBox="1">
            <a:spLocks/>
          </p:cNvSpPr>
          <p:nvPr/>
        </p:nvSpPr>
        <p:spPr>
          <a:xfrm>
            <a:off x="359784" y="1259840"/>
            <a:ext cx="11510682" cy="5253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r>
              <a:rPr lang="en-GB" sz="2200" dirty="0">
                <a:latin typeface="Arial" panose="020B0604020202020204" pitchFamily="34" charset="0"/>
                <a:cs typeface="Arial" panose="020B0604020202020204" pitchFamily="34" charset="0"/>
              </a:rPr>
              <a:t>2.3. The </a:t>
            </a:r>
            <a:r>
              <a:rPr lang="en-US" sz="2200" dirty="0">
                <a:latin typeface="Arial" panose="020B0604020202020204" pitchFamily="34" charset="0"/>
                <a:cs typeface="Arial" panose="020B0604020202020204" pitchFamily="34" charset="0"/>
              </a:rPr>
              <a:t>Global and European Flood Awareness Systems</a:t>
            </a:r>
          </a:p>
        </p:txBody>
      </p:sp>
      <p:sp>
        <p:nvSpPr>
          <p:cNvPr id="10" name="Rectangle 3">
            <a:extLst>
              <a:ext uri="{FF2B5EF4-FFF2-40B4-BE49-F238E27FC236}">
                <a16:creationId xmlns:a16="http://schemas.microsoft.com/office/drawing/2014/main" id="{1818E9D1-8BEF-BB45-BB3B-39B97C3EE67E}"/>
              </a:ext>
            </a:extLst>
          </p:cNvPr>
          <p:cNvSpPr txBox="1">
            <a:spLocks noChangeArrowheads="1"/>
          </p:cNvSpPr>
          <p:nvPr/>
        </p:nvSpPr>
        <p:spPr>
          <a:xfrm>
            <a:off x="436227" y="2051496"/>
            <a:ext cx="6795083" cy="5113337"/>
          </a:xfrm>
        </p:spPr>
        <p:txBody>
          <a:bodyPr/>
          <a:lstStyle>
            <a:lvl1pPr marL="236258" indent="-236258" algn="l" defTabSz="945032" rtl="0" eaLnBrk="1" latinLnBrk="0" hangingPunct="1">
              <a:lnSpc>
                <a:spcPct val="90000"/>
              </a:lnSpc>
              <a:spcBef>
                <a:spcPts val="1034"/>
              </a:spcBef>
              <a:buFont typeface="Arial"/>
              <a:buChar char="•"/>
              <a:defRPr sz="2894" kern="1200">
                <a:solidFill>
                  <a:schemeClr val="tx1"/>
                </a:solidFill>
                <a:latin typeface="+mn-lt"/>
                <a:ea typeface="+mn-ea"/>
                <a:cs typeface="+mn-cs"/>
              </a:defRPr>
            </a:lvl1pPr>
            <a:lvl2pPr marL="708774" indent="-236258" algn="l" defTabSz="945032" rtl="0" eaLnBrk="1" latinLnBrk="0" hangingPunct="1">
              <a:lnSpc>
                <a:spcPct val="90000"/>
              </a:lnSpc>
              <a:spcBef>
                <a:spcPts val="517"/>
              </a:spcBef>
              <a:buFont typeface="Arial"/>
              <a:buChar char="•"/>
              <a:defRPr sz="2480" kern="1200">
                <a:solidFill>
                  <a:schemeClr val="tx1"/>
                </a:solidFill>
                <a:latin typeface="+mn-lt"/>
                <a:ea typeface="+mn-ea"/>
                <a:cs typeface="+mn-cs"/>
              </a:defRPr>
            </a:lvl2pPr>
            <a:lvl3pPr marL="1181291" indent="-236258" algn="l" defTabSz="945032" rtl="0" eaLnBrk="1" latinLnBrk="0" hangingPunct="1">
              <a:lnSpc>
                <a:spcPct val="90000"/>
              </a:lnSpc>
              <a:spcBef>
                <a:spcPts val="517"/>
              </a:spcBef>
              <a:buFont typeface="Arial"/>
              <a:buChar char="•"/>
              <a:defRPr sz="2067" kern="1200">
                <a:solidFill>
                  <a:schemeClr val="tx1"/>
                </a:solidFill>
                <a:latin typeface="+mn-lt"/>
                <a:ea typeface="+mn-ea"/>
                <a:cs typeface="+mn-cs"/>
              </a:defRPr>
            </a:lvl3pPr>
            <a:lvl4pPr marL="1653807"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4pPr>
            <a:lvl5pPr marL="2126323"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5pPr>
            <a:lvl6pPr marL="2598839"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6pPr>
            <a:lvl7pPr marL="3071355"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7pPr>
            <a:lvl8pPr marL="3543872"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8pPr>
            <a:lvl9pPr marL="4016388"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9pPr>
          </a:lstStyle>
          <a:p>
            <a:pPr marL="472516" lvl="1" indent="0" algn="just">
              <a:lnSpc>
                <a:spcPts val="1575"/>
              </a:lnSpc>
              <a:spcAft>
                <a:spcPts val="472"/>
              </a:spcAft>
              <a:buClr>
                <a:srgbClr val="0F3277"/>
              </a:buClr>
              <a:buNone/>
              <a:defRPr/>
            </a:pPr>
            <a:endParaRPr lang="en-GB" altLang="en-US" sz="1470" dirty="0">
              <a:ea typeface="MS PGothic" panose="020B0600070205080204" pitchFamily="34" charset="-128"/>
            </a:endParaRPr>
          </a:p>
        </p:txBody>
      </p:sp>
      <p:sp>
        <p:nvSpPr>
          <p:cNvPr id="9" name="Picture Placeholder 3">
            <a:extLst>
              <a:ext uri="{FF2B5EF4-FFF2-40B4-BE49-F238E27FC236}">
                <a16:creationId xmlns:a16="http://schemas.microsoft.com/office/drawing/2014/main" id="{2DE3FFF2-EAB2-BD19-C4C9-95E804ADE1C7}"/>
              </a:ext>
            </a:extLst>
          </p:cNvPr>
          <p:cNvSpPr>
            <a:spLocks noGrp="1"/>
          </p:cNvSpPr>
          <p:nvPr/>
        </p:nvSpPr>
        <p:spPr>
          <a:xfrm>
            <a:off x="7824843" y="457516"/>
            <a:ext cx="1036320" cy="1060238"/>
          </a:xfrm>
          <a:prstGeom prst="ellipse">
            <a:avLst/>
          </a:prstGeom>
          <a:blipFill>
            <a:blip r:embed="rId3"/>
            <a:stretch>
              <a:fillRect/>
            </a:stretch>
          </a:blipFill>
        </p:spPr>
        <p:txBody>
          <a:bodyPr vert="horz" lIns="91440" tIns="45720" rIns="91440" bIns="45720" rtlCol="0">
            <a:normAutofit/>
          </a:bodyPr>
          <a:lstStyle/>
          <a:p>
            <a:endParaRPr lang="en-GB"/>
          </a:p>
        </p:txBody>
      </p:sp>
      <p:sp>
        <p:nvSpPr>
          <p:cNvPr id="3" name="Rectangle 2"/>
          <p:cNvSpPr/>
          <p:nvPr/>
        </p:nvSpPr>
        <p:spPr>
          <a:xfrm>
            <a:off x="359783" y="1934201"/>
            <a:ext cx="10909299" cy="338554"/>
          </a:xfrm>
          <a:prstGeom prst="rect">
            <a:avLst/>
          </a:prstGeom>
        </p:spPr>
        <p:txBody>
          <a:bodyPr wrap="square">
            <a:spAutoFit/>
          </a:bodyPr>
          <a:lstStyle/>
          <a:p>
            <a:pPr algn="just"/>
            <a:r>
              <a:rPr lang="en-US" sz="1600" dirty="0">
                <a:solidFill>
                  <a:schemeClr val="tx2"/>
                </a:solidFill>
                <a:latin typeface="PF Square Sans Pro"/>
                <a:cs typeface="Arial" panose="020B0604020202020204" pitchFamily="34" charset="0"/>
              </a:rPr>
              <a:t>Satellite information + hydrological modelling + meteorological predictions + in situ measurements</a:t>
            </a:r>
          </a:p>
        </p:txBody>
      </p:sp>
      <p:sp>
        <p:nvSpPr>
          <p:cNvPr id="14" name="Rectangle 13">
            <a:extLst>
              <a:ext uri="{FF2B5EF4-FFF2-40B4-BE49-F238E27FC236}">
                <a16:creationId xmlns:a16="http://schemas.microsoft.com/office/drawing/2014/main" id="{2ED8E64A-41E4-2CF7-6289-48457772AF4A}"/>
              </a:ext>
            </a:extLst>
          </p:cNvPr>
          <p:cNvSpPr/>
          <p:nvPr/>
        </p:nvSpPr>
        <p:spPr>
          <a:xfrm>
            <a:off x="426067" y="1902489"/>
            <a:ext cx="1829453" cy="368335"/>
          </a:xfrm>
          <a:prstGeom prst="rect">
            <a:avLst/>
          </a:prstGeom>
          <a:noFill/>
          <a:ln w="38100">
            <a:solidFill>
              <a:srgbClr val="F8A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2ED8E64A-41E4-2CF7-6289-48457772AF4A}"/>
              </a:ext>
            </a:extLst>
          </p:cNvPr>
          <p:cNvSpPr/>
          <p:nvPr/>
        </p:nvSpPr>
        <p:spPr>
          <a:xfrm>
            <a:off x="2444952" y="1902489"/>
            <a:ext cx="2045768" cy="368335"/>
          </a:xfrm>
          <a:prstGeom prst="rect">
            <a:avLst/>
          </a:prstGeom>
          <a:noFill/>
          <a:ln w="38100">
            <a:solidFill>
              <a:srgbClr val="F8A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2ED8E64A-41E4-2CF7-6289-48457772AF4A}"/>
              </a:ext>
            </a:extLst>
          </p:cNvPr>
          <p:cNvSpPr/>
          <p:nvPr/>
        </p:nvSpPr>
        <p:spPr>
          <a:xfrm>
            <a:off x="4680152" y="1902485"/>
            <a:ext cx="2411528" cy="368335"/>
          </a:xfrm>
          <a:prstGeom prst="rect">
            <a:avLst/>
          </a:prstGeom>
          <a:noFill/>
          <a:ln w="38100">
            <a:solidFill>
              <a:srgbClr val="F8A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2ED8E64A-41E4-2CF7-6289-48457772AF4A}"/>
              </a:ext>
            </a:extLst>
          </p:cNvPr>
          <p:cNvSpPr/>
          <p:nvPr/>
        </p:nvSpPr>
        <p:spPr>
          <a:xfrm>
            <a:off x="7260792" y="1902485"/>
            <a:ext cx="1984808" cy="368335"/>
          </a:xfrm>
          <a:prstGeom prst="rect">
            <a:avLst/>
          </a:prstGeom>
          <a:noFill/>
          <a:ln w="38100">
            <a:solidFill>
              <a:srgbClr val="F8A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p:cNvSpPr/>
          <p:nvPr/>
        </p:nvSpPr>
        <p:spPr>
          <a:xfrm>
            <a:off x="436227" y="2591449"/>
            <a:ext cx="4511693" cy="3001334"/>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sz="1600" dirty="0" err="1">
                <a:solidFill>
                  <a:schemeClr val="tx2"/>
                </a:solidFill>
                <a:latin typeface="Arial" panose="020B0604020202020204" pitchFamily="34" charset="0"/>
                <a:cs typeface="Arial" panose="020B0604020202020204" pitchFamily="34" charset="0"/>
              </a:rPr>
              <a:t>GloFAS</a:t>
            </a:r>
            <a:r>
              <a:rPr lang="en-US" sz="1600" dirty="0">
                <a:solidFill>
                  <a:schemeClr val="tx2"/>
                </a:solidFill>
                <a:latin typeface="Arial" panose="020B0604020202020204" pitchFamily="34" charset="0"/>
                <a:cs typeface="Arial" panose="020B0604020202020204" pitchFamily="34" charset="0"/>
              </a:rPr>
              <a:t> supports preparatory measures for </a:t>
            </a:r>
            <a:r>
              <a:rPr lang="en-US" sz="1600" b="1" dirty="0">
                <a:solidFill>
                  <a:schemeClr val="tx2"/>
                </a:solidFill>
                <a:latin typeface="Arial" panose="020B0604020202020204" pitchFamily="34" charset="0"/>
                <a:cs typeface="Arial" panose="020B0604020202020204" pitchFamily="34" charset="0"/>
              </a:rPr>
              <a:t>flood events worldwide</a:t>
            </a:r>
            <a:r>
              <a:rPr lang="en-US" sz="1600" dirty="0">
                <a:solidFill>
                  <a:schemeClr val="tx2"/>
                </a:solidFill>
                <a:latin typeface="Arial" panose="020B0604020202020204" pitchFamily="34" charset="0"/>
                <a:cs typeface="Arial" panose="020B0604020202020204" pitchFamily="34" charset="0"/>
              </a:rPr>
              <a:t>. </a:t>
            </a:r>
          </a:p>
          <a:p>
            <a:pPr marL="285750" indent="-285750" algn="just">
              <a:lnSpc>
                <a:spcPct val="150000"/>
              </a:lnSpc>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Its reporting points are </a:t>
            </a:r>
            <a:r>
              <a:rPr lang="en-US" sz="1600" b="1" dirty="0">
                <a:solidFill>
                  <a:schemeClr val="tx2"/>
                </a:solidFill>
                <a:latin typeface="Arial" panose="020B0604020202020204" pitchFamily="34" charset="0"/>
                <a:cs typeface="Arial" panose="020B0604020202020204" pitchFamily="34" charset="0"/>
              </a:rPr>
              <a:t>fully open </a:t>
            </a:r>
            <a:r>
              <a:rPr lang="en-US" sz="1600" dirty="0">
                <a:solidFill>
                  <a:schemeClr val="tx2"/>
                </a:solidFill>
                <a:latin typeface="Arial" panose="020B0604020202020204" pitchFamily="34" charset="0"/>
                <a:cs typeface="Arial" panose="020B0604020202020204" pitchFamily="34" charset="0"/>
              </a:rPr>
              <a:t>and there </a:t>
            </a:r>
            <a:r>
              <a:rPr lang="en-US" sz="1600" b="1" dirty="0">
                <a:solidFill>
                  <a:schemeClr val="tx2"/>
                </a:solidFill>
                <a:latin typeface="Arial" panose="020B0604020202020204" pitchFamily="34" charset="0"/>
                <a:cs typeface="Arial" panose="020B0604020202020204" pitchFamily="34" charset="0"/>
              </a:rPr>
              <a:t>no notification system</a:t>
            </a:r>
            <a:r>
              <a:rPr lang="en-US" sz="1600" dirty="0">
                <a:solidFill>
                  <a:schemeClr val="tx2"/>
                </a:solidFill>
                <a:latin typeface="Arial" panose="020B0604020202020204" pitchFamily="34" charset="0"/>
                <a:cs typeface="Arial" panose="020B0604020202020204" pitchFamily="34" charset="0"/>
              </a:rPr>
              <a:t>.</a:t>
            </a:r>
          </a:p>
          <a:p>
            <a:pPr marL="285750" indent="-285750" algn="just">
              <a:lnSpc>
                <a:spcPct val="150000"/>
              </a:lnSpc>
              <a:buFont typeface="Arial" panose="020B0604020202020204" pitchFamily="34" charset="0"/>
              <a:buChar char="•"/>
            </a:pPr>
            <a:r>
              <a:rPr lang="en-GB" sz="1600" b="1" dirty="0">
                <a:solidFill>
                  <a:schemeClr val="tx2"/>
                </a:solidFill>
                <a:latin typeface="Arial" panose="020B0604020202020204" pitchFamily="34" charset="0"/>
                <a:cs typeface="Arial" panose="020B0604020202020204" pitchFamily="34" charset="0"/>
              </a:rPr>
              <a:t>0.05 degrees resolution</a:t>
            </a:r>
          </a:p>
          <a:p>
            <a:pPr marL="285750" indent="-285750" algn="just">
              <a:lnSpc>
                <a:spcPct val="150000"/>
              </a:lnSpc>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Hydrologic model calibration with </a:t>
            </a:r>
            <a:r>
              <a:rPr lang="en-US" sz="1600" b="1" dirty="0">
                <a:solidFill>
                  <a:schemeClr val="tx2"/>
                </a:solidFill>
                <a:latin typeface="Arial" panose="020B0604020202020204" pitchFamily="34" charset="0"/>
                <a:cs typeface="Arial" panose="020B0604020202020204" pitchFamily="34" charset="0"/>
              </a:rPr>
              <a:t>nearly 2000 in-situ gauging stations</a:t>
            </a:r>
          </a:p>
          <a:p>
            <a:pPr algn="just">
              <a:lnSpc>
                <a:spcPct val="150000"/>
              </a:lnSpc>
            </a:pPr>
            <a:endParaRPr lang="en-US" sz="1600" dirty="0">
              <a:solidFill>
                <a:schemeClr val="tx2"/>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4"/>
          <a:stretch>
            <a:fillRect/>
          </a:stretch>
        </p:blipFill>
        <p:spPr>
          <a:xfrm>
            <a:off x="5333348" y="2710785"/>
            <a:ext cx="5631103" cy="2888404"/>
          </a:xfrm>
          <a:prstGeom prst="rect">
            <a:avLst/>
          </a:prstGeom>
        </p:spPr>
      </p:pic>
    </p:spTree>
    <p:extLst>
      <p:ext uri="{BB962C8B-B14F-4D97-AF65-F5344CB8AC3E}">
        <p14:creationId xmlns:p14="http://schemas.microsoft.com/office/powerpoint/2010/main" val="1295666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0"/>
          <p:cNvSpPr>
            <a:spLocks noGrp="1"/>
          </p:cNvSpPr>
          <p:nvPr>
            <p:ph type="title"/>
          </p:nvPr>
        </p:nvSpPr>
        <p:spPr>
          <a:xfrm>
            <a:off x="359784" y="734486"/>
            <a:ext cx="11510682" cy="525354"/>
          </a:xfrm>
        </p:spPr>
        <p:txBody>
          <a:bodyPr>
            <a:noAutofit/>
          </a:bodyPr>
          <a:lstStyle/>
          <a:p>
            <a:r>
              <a:rPr lang="en-GB" dirty="0"/>
              <a:t>2. Early-warning and monitoring</a:t>
            </a:r>
          </a:p>
        </p:txBody>
      </p:sp>
      <p:sp>
        <p:nvSpPr>
          <p:cNvPr id="21" name="Title 10"/>
          <p:cNvSpPr txBox="1">
            <a:spLocks/>
          </p:cNvSpPr>
          <p:nvPr/>
        </p:nvSpPr>
        <p:spPr>
          <a:xfrm>
            <a:off x="359784" y="1259840"/>
            <a:ext cx="11510682" cy="5253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r>
              <a:rPr lang="en-GB" sz="2200" dirty="0">
                <a:latin typeface="Arial" panose="020B0604020202020204" pitchFamily="34" charset="0"/>
                <a:cs typeface="Arial" panose="020B0604020202020204" pitchFamily="34" charset="0"/>
              </a:rPr>
              <a:t>2.3. The </a:t>
            </a:r>
            <a:r>
              <a:rPr lang="en-US" sz="2200" dirty="0">
                <a:latin typeface="Arial" panose="020B0604020202020204" pitchFamily="34" charset="0"/>
                <a:cs typeface="Arial" panose="020B0604020202020204" pitchFamily="34" charset="0"/>
              </a:rPr>
              <a:t>Global and European Flood Awareness Systems</a:t>
            </a:r>
          </a:p>
        </p:txBody>
      </p:sp>
      <p:sp>
        <p:nvSpPr>
          <p:cNvPr id="10" name="Rectangle 3">
            <a:extLst>
              <a:ext uri="{FF2B5EF4-FFF2-40B4-BE49-F238E27FC236}">
                <a16:creationId xmlns:a16="http://schemas.microsoft.com/office/drawing/2014/main" id="{1818E9D1-8BEF-BB45-BB3B-39B97C3EE67E}"/>
              </a:ext>
            </a:extLst>
          </p:cNvPr>
          <p:cNvSpPr txBox="1">
            <a:spLocks noChangeArrowheads="1"/>
          </p:cNvSpPr>
          <p:nvPr/>
        </p:nvSpPr>
        <p:spPr>
          <a:xfrm>
            <a:off x="436227" y="2051496"/>
            <a:ext cx="6795083" cy="5113337"/>
          </a:xfrm>
        </p:spPr>
        <p:txBody>
          <a:bodyPr/>
          <a:lstStyle>
            <a:lvl1pPr marL="236258" indent="-236258" algn="l" defTabSz="945032" rtl="0" eaLnBrk="1" latinLnBrk="0" hangingPunct="1">
              <a:lnSpc>
                <a:spcPct val="90000"/>
              </a:lnSpc>
              <a:spcBef>
                <a:spcPts val="1034"/>
              </a:spcBef>
              <a:buFont typeface="Arial"/>
              <a:buChar char="•"/>
              <a:defRPr sz="2894" kern="1200">
                <a:solidFill>
                  <a:schemeClr val="tx1"/>
                </a:solidFill>
                <a:latin typeface="+mn-lt"/>
                <a:ea typeface="+mn-ea"/>
                <a:cs typeface="+mn-cs"/>
              </a:defRPr>
            </a:lvl1pPr>
            <a:lvl2pPr marL="708774" indent="-236258" algn="l" defTabSz="945032" rtl="0" eaLnBrk="1" latinLnBrk="0" hangingPunct="1">
              <a:lnSpc>
                <a:spcPct val="90000"/>
              </a:lnSpc>
              <a:spcBef>
                <a:spcPts val="517"/>
              </a:spcBef>
              <a:buFont typeface="Arial"/>
              <a:buChar char="•"/>
              <a:defRPr sz="2480" kern="1200">
                <a:solidFill>
                  <a:schemeClr val="tx1"/>
                </a:solidFill>
                <a:latin typeface="+mn-lt"/>
                <a:ea typeface="+mn-ea"/>
                <a:cs typeface="+mn-cs"/>
              </a:defRPr>
            </a:lvl2pPr>
            <a:lvl3pPr marL="1181291" indent="-236258" algn="l" defTabSz="945032" rtl="0" eaLnBrk="1" latinLnBrk="0" hangingPunct="1">
              <a:lnSpc>
                <a:spcPct val="90000"/>
              </a:lnSpc>
              <a:spcBef>
                <a:spcPts val="517"/>
              </a:spcBef>
              <a:buFont typeface="Arial"/>
              <a:buChar char="•"/>
              <a:defRPr sz="2067" kern="1200">
                <a:solidFill>
                  <a:schemeClr val="tx1"/>
                </a:solidFill>
                <a:latin typeface="+mn-lt"/>
                <a:ea typeface="+mn-ea"/>
                <a:cs typeface="+mn-cs"/>
              </a:defRPr>
            </a:lvl3pPr>
            <a:lvl4pPr marL="1653807"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4pPr>
            <a:lvl5pPr marL="2126323"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5pPr>
            <a:lvl6pPr marL="2598839"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6pPr>
            <a:lvl7pPr marL="3071355"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7pPr>
            <a:lvl8pPr marL="3543872"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8pPr>
            <a:lvl9pPr marL="4016388"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9pPr>
          </a:lstStyle>
          <a:p>
            <a:pPr marL="472516" lvl="1" indent="0" algn="just">
              <a:lnSpc>
                <a:spcPts val="1575"/>
              </a:lnSpc>
              <a:spcAft>
                <a:spcPts val="472"/>
              </a:spcAft>
              <a:buClr>
                <a:srgbClr val="0F3277"/>
              </a:buClr>
              <a:buNone/>
              <a:defRPr/>
            </a:pPr>
            <a:endParaRPr lang="en-GB" altLang="en-US" sz="1470" dirty="0">
              <a:ea typeface="MS PGothic" panose="020B0600070205080204" pitchFamily="34" charset="-128"/>
            </a:endParaRPr>
          </a:p>
        </p:txBody>
      </p:sp>
      <p:sp>
        <p:nvSpPr>
          <p:cNvPr id="9" name="Picture Placeholder 3">
            <a:extLst>
              <a:ext uri="{FF2B5EF4-FFF2-40B4-BE49-F238E27FC236}">
                <a16:creationId xmlns:a16="http://schemas.microsoft.com/office/drawing/2014/main" id="{2DE3FFF2-EAB2-BD19-C4C9-95E804ADE1C7}"/>
              </a:ext>
            </a:extLst>
          </p:cNvPr>
          <p:cNvSpPr>
            <a:spLocks noGrp="1"/>
          </p:cNvSpPr>
          <p:nvPr/>
        </p:nvSpPr>
        <p:spPr>
          <a:xfrm>
            <a:off x="7824843" y="457516"/>
            <a:ext cx="1036320" cy="1060238"/>
          </a:xfrm>
          <a:prstGeom prst="ellipse">
            <a:avLst/>
          </a:prstGeom>
          <a:blipFill>
            <a:blip r:embed="rId3"/>
            <a:stretch>
              <a:fillRect/>
            </a:stretch>
          </a:blipFill>
        </p:spPr>
        <p:txBody>
          <a:bodyPr vert="horz" lIns="91440" tIns="45720" rIns="91440" bIns="45720" rtlCol="0">
            <a:normAutofit/>
          </a:bodyPr>
          <a:lstStyle/>
          <a:p>
            <a:endParaRPr lang="en-GB"/>
          </a:p>
        </p:txBody>
      </p:sp>
      <p:sp>
        <p:nvSpPr>
          <p:cNvPr id="13" name="Content Placeholder 2">
            <a:extLst>
              <a:ext uri="{FF2B5EF4-FFF2-40B4-BE49-F238E27FC236}">
                <a16:creationId xmlns:a16="http://schemas.microsoft.com/office/drawing/2014/main" id="{4A2E4E97-638E-09A6-FE59-50649ECE448E}"/>
              </a:ext>
            </a:extLst>
          </p:cNvPr>
          <p:cNvSpPr>
            <a:spLocks noGrp="1"/>
          </p:cNvSpPr>
          <p:nvPr>
            <p:ph idx="1"/>
          </p:nvPr>
        </p:nvSpPr>
        <p:spPr>
          <a:xfrm>
            <a:off x="760002" y="2310548"/>
            <a:ext cx="6748238" cy="3464162"/>
          </a:xfrm>
        </p:spPr>
        <p:txBody>
          <a:bodyPr vert="horz" lIns="91440" tIns="45720" rIns="91440" bIns="45720" rtlCol="0" anchor="t">
            <a:noAutofit/>
          </a:bodyPr>
          <a:lstStyle/>
          <a:p>
            <a:pPr algn="just"/>
            <a:r>
              <a:rPr lang="en-US" sz="1600" dirty="0">
                <a:solidFill>
                  <a:schemeClr val="tx2"/>
                </a:solidFill>
                <a:ea typeface="+mj-ea"/>
              </a:rPr>
              <a:t>Provides a </a:t>
            </a:r>
            <a:r>
              <a:rPr lang="en-US" sz="1600" b="1" dirty="0">
                <a:solidFill>
                  <a:srgbClr val="FAA73C"/>
                </a:solidFill>
                <a:effectLst/>
              </a:rPr>
              <a:t>continuous global &amp; systematic monitoring </a:t>
            </a:r>
            <a:r>
              <a:rPr lang="en-US" sz="1600" dirty="0">
                <a:solidFill>
                  <a:schemeClr val="tx2"/>
                </a:solidFill>
                <a:ea typeface="+mj-ea"/>
              </a:rPr>
              <a:t>thanks to Sentinel-1 SAR imagery which enables all day and all-weather flood monitoring</a:t>
            </a:r>
          </a:p>
          <a:p>
            <a:pPr algn="just"/>
            <a:r>
              <a:rPr lang="en-US" sz="1600" dirty="0">
                <a:solidFill>
                  <a:schemeClr val="tx2"/>
                </a:solidFill>
                <a:ea typeface="+mj-ea"/>
              </a:rPr>
              <a:t>Significantly enhances the </a:t>
            </a:r>
            <a:r>
              <a:rPr lang="en-US" sz="1600" b="1" dirty="0">
                <a:solidFill>
                  <a:srgbClr val="FAA73C"/>
                </a:solidFill>
                <a:effectLst/>
              </a:rPr>
              <a:t>timeliness</a:t>
            </a:r>
            <a:r>
              <a:rPr lang="en-US" sz="1600" dirty="0">
                <a:solidFill>
                  <a:schemeClr val="tx2"/>
                </a:solidFill>
                <a:ea typeface="+mj-ea"/>
              </a:rPr>
              <a:t>: less than 8 hours between sensing and product delivery</a:t>
            </a:r>
          </a:p>
          <a:p>
            <a:pPr algn="just"/>
            <a:r>
              <a:rPr lang="en-US" sz="1600" dirty="0">
                <a:solidFill>
                  <a:schemeClr val="tx2"/>
                </a:solidFill>
                <a:ea typeface="+mj-ea"/>
              </a:rPr>
              <a:t>Improves the </a:t>
            </a:r>
            <a:r>
              <a:rPr lang="en-US" sz="1600" b="1" dirty="0">
                <a:solidFill>
                  <a:srgbClr val="FAA73C"/>
                </a:solidFill>
                <a:effectLst/>
              </a:rPr>
              <a:t>effectiveness</a:t>
            </a:r>
            <a:r>
              <a:rPr lang="en-US" sz="1600" dirty="0">
                <a:solidFill>
                  <a:srgbClr val="1E0E01"/>
                </a:solidFill>
                <a:effectLst/>
              </a:rPr>
              <a:t> </a:t>
            </a:r>
            <a:r>
              <a:rPr lang="en-US" sz="1600" dirty="0">
                <a:solidFill>
                  <a:schemeClr val="tx2"/>
                </a:solidFill>
                <a:ea typeface="+mj-ea"/>
              </a:rPr>
              <a:t>of activation requests</a:t>
            </a:r>
          </a:p>
        </p:txBody>
      </p:sp>
      <p:sp>
        <p:nvSpPr>
          <p:cNvPr id="20" name="Title 10"/>
          <p:cNvSpPr txBox="1">
            <a:spLocks/>
          </p:cNvSpPr>
          <p:nvPr/>
        </p:nvSpPr>
        <p:spPr>
          <a:xfrm>
            <a:off x="985520" y="1660077"/>
            <a:ext cx="11443746" cy="5253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r>
              <a:rPr lang="en-GB" sz="1600" dirty="0">
                <a:latin typeface="Arial" panose="020B0604020202020204" pitchFamily="34" charset="0"/>
                <a:cs typeface="Arial" panose="020B0604020202020204" pitchFamily="34" charset="0"/>
              </a:rPr>
              <a:t>The Global Flood Monitoring (GFM) tool</a:t>
            </a:r>
            <a:endParaRPr lang="en-US" sz="1600" dirty="0">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34D05C57-4F07-18D2-9361-9190EF08CD0D}"/>
              </a:ext>
            </a:extLst>
          </p:cNvPr>
          <p:cNvPicPr>
            <a:picLocks noChangeAspect="1"/>
          </p:cNvPicPr>
          <p:nvPr/>
        </p:nvPicPr>
        <p:blipFill>
          <a:blip r:embed="rId4"/>
          <a:stretch>
            <a:fillRect/>
          </a:stretch>
        </p:blipFill>
        <p:spPr>
          <a:xfrm>
            <a:off x="3591405" y="4093201"/>
            <a:ext cx="4109564" cy="2608322"/>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13208CF-3319-9665-289D-85467DD51780}"/>
              </a:ext>
            </a:extLst>
          </p:cNvPr>
          <p:cNvPicPr>
            <a:picLocks noChangeAspect="1"/>
          </p:cNvPicPr>
          <p:nvPr/>
        </p:nvPicPr>
        <p:blipFill>
          <a:blip r:embed="rId5"/>
          <a:stretch>
            <a:fillRect/>
          </a:stretch>
        </p:blipFill>
        <p:spPr>
          <a:xfrm>
            <a:off x="7977899" y="1952808"/>
            <a:ext cx="3704777" cy="47588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23298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7CCCC5F-CCED-4F54-8879-05BE5D98B3D8}"/>
              </a:ext>
            </a:extLst>
          </p:cNvPr>
          <p:cNvPicPr>
            <a:picLocks noChangeAspect="1"/>
          </p:cNvPicPr>
          <p:nvPr/>
        </p:nvPicPr>
        <p:blipFill>
          <a:blip r:embed="rId3"/>
          <a:stretch>
            <a:fillRect/>
          </a:stretch>
        </p:blipFill>
        <p:spPr>
          <a:xfrm>
            <a:off x="439271" y="1259840"/>
            <a:ext cx="9536451" cy="5508513"/>
          </a:xfrm>
          <a:prstGeom prst="rect">
            <a:avLst/>
          </a:prstGeom>
        </p:spPr>
      </p:pic>
      <p:sp>
        <p:nvSpPr>
          <p:cNvPr id="13" name="Title 10"/>
          <p:cNvSpPr>
            <a:spLocks noGrp="1"/>
          </p:cNvSpPr>
          <p:nvPr>
            <p:ph type="title"/>
          </p:nvPr>
        </p:nvSpPr>
        <p:spPr>
          <a:xfrm>
            <a:off x="359784" y="734486"/>
            <a:ext cx="11510682" cy="525354"/>
          </a:xfrm>
        </p:spPr>
        <p:txBody>
          <a:bodyPr>
            <a:noAutofit/>
          </a:bodyPr>
          <a:lstStyle/>
          <a:p>
            <a:r>
              <a:rPr lang="en-GB" dirty="0"/>
              <a:t>3. Exposure mapping</a:t>
            </a:r>
          </a:p>
        </p:txBody>
      </p:sp>
      <p:sp>
        <p:nvSpPr>
          <p:cNvPr id="17" name="Rectangle 16">
            <a:extLst>
              <a:ext uri="{FF2B5EF4-FFF2-40B4-BE49-F238E27FC236}">
                <a16:creationId xmlns:a16="http://schemas.microsoft.com/office/drawing/2014/main" id="{DBAA0948-B637-456B-9563-FF91F4E7823C}"/>
              </a:ext>
            </a:extLst>
          </p:cNvPr>
          <p:cNvSpPr/>
          <p:nvPr/>
        </p:nvSpPr>
        <p:spPr>
          <a:xfrm>
            <a:off x="9939812" y="6369443"/>
            <a:ext cx="1966564" cy="461665"/>
          </a:xfrm>
          <a:prstGeom prst="rect">
            <a:avLst/>
          </a:prstGeom>
          <a:noFill/>
        </p:spPr>
        <p:txBody>
          <a:bodyPr wrap="none">
            <a:spAutoFit/>
          </a:bodyPr>
          <a:lstStyle/>
          <a:p>
            <a:r>
              <a:rPr lang="en-US" sz="1200" dirty="0">
                <a:solidFill>
                  <a:schemeClr val="tx2"/>
                </a:solidFill>
                <a:latin typeface="Arial" panose="020B0604020202020204" pitchFamily="34" charset="0"/>
                <a:cs typeface="Arial" panose="020B0604020202020204" pitchFamily="34" charset="0"/>
              </a:rPr>
              <a:t>Data source:</a:t>
            </a:r>
          </a:p>
          <a:p>
            <a:r>
              <a:rPr lang="en-US" sz="1200" dirty="0">
                <a:solidFill>
                  <a:schemeClr val="tx2"/>
                </a:solidFill>
                <a:latin typeface="Arial" panose="020B0604020202020204" pitchFamily="34" charset="0"/>
                <a:cs typeface="Arial" panose="020B0604020202020204" pitchFamily="34" charset="0"/>
              </a:rPr>
              <a:t>GHS-BUILT-S 10m (2018)</a:t>
            </a:r>
          </a:p>
        </p:txBody>
      </p:sp>
      <p:sp>
        <p:nvSpPr>
          <p:cNvPr id="2" name="Oval 1"/>
          <p:cNvSpPr/>
          <p:nvPr/>
        </p:nvSpPr>
        <p:spPr>
          <a:xfrm>
            <a:off x="4309241" y="5044966"/>
            <a:ext cx="735725" cy="746234"/>
          </a:xfrm>
          <a:prstGeom prst="ellipse">
            <a:avLst/>
          </a:prstGeom>
          <a:noFill/>
          <a:ln w="38100"/>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655550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0"/>
          <p:cNvSpPr>
            <a:spLocks noGrp="1"/>
          </p:cNvSpPr>
          <p:nvPr>
            <p:ph type="title"/>
          </p:nvPr>
        </p:nvSpPr>
        <p:spPr>
          <a:xfrm>
            <a:off x="359784" y="734486"/>
            <a:ext cx="11510682" cy="525354"/>
          </a:xfrm>
        </p:spPr>
        <p:txBody>
          <a:bodyPr>
            <a:noAutofit/>
          </a:bodyPr>
          <a:lstStyle/>
          <a:p>
            <a:r>
              <a:rPr lang="en-GB" dirty="0"/>
              <a:t>3. Exposure mapping</a:t>
            </a:r>
          </a:p>
        </p:txBody>
      </p:sp>
      <p:sp>
        <p:nvSpPr>
          <p:cNvPr id="3" name="Rectangle 2"/>
          <p:cNvSpPr/>
          <p:nvPr/>
        </p:nvSpPr>
        <p:spPr>
          <a:xfrm>
            <a:off x="669309" y="1883238"/>
            <a:ext cx="10966880" cy="1569660"/>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Highly accurate information derived from satellite and census data on </a:t>
            </a:r>
            <a:r>
              <a:rPr lang="en-US" sz="1600" b="1" dirty="0">
                <a:solidFill>
                  <a:schemeClr val="tx2"/>
                </a:solidFill>
                <a:latin typeface="Arial" panose="020B0604020202020204" pitchFamily="34" charset="0"/>
                <a:cs typeface="Arial" panose="020B0604020202020204" pitchFamily="34" charset="0"/>
              </a:rPr>
              <a:t>the presence of settlements and population</a:t>
            </a:r>
          </a:p>
          <a:p>
            <a:pPr marL="285750" indent="-285750" algn="just">
              <a:lnSpc>
                <a:spcPct val="150000"/>
              </a:lnSpc>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Detailed information on disaster exposure, essential for </a:t>
            </a:r>
            <a:r>
              <a:rPr lang="en-US" sz="1600" b="1" dirty="0">
                <a:solidFill>
                  <a:schemeClr val="tx2"/>
                </a:solidFill>
                <a:latin typeface="Arial" panose="020B0604020202020204" pitchFamily="34" charset="0"/>
                <a:cs typeface="Arial" panose="020B0604020202020204" pitchFamily="34" charset="0"/>
              </a:rPr>
              <a:t>managing manage crises </a:t>
            </a:r>
            <a:r>
              <a:rPr lang="en-US" sz="1600" dirty="0">
                <a:solidFill>
                  <a:schemeClr val="tx2"/>
                </a:solidFill>
                <a:latin typeface="Arial" panose="020B0604020202020204" pitchFamily="34" charset="0"/>
                <a:cs typeface="Arial" panose="020B0604020202020204" pitchFamily="34" charset="0"/>
              </a:rPr>
              <a:t>and</a:t>
            </a:r>
            <a:r>
              <a:rPr lang="en-US" sz="1600" b="1" dirty="0">
                <a:solidFill>
                  <a:schemeClr val="tx2"/>
                </a:solidFill>
                <a:latin typeface="Arial" panose="020B0604020202020204" pitchFamily="34" charset="0"/>
                <a:cs typeface="Arial" panose="020B0604020202020204" pitchFamily="34" charset="0"/>
              </a:rPr>
              <a:t> assessing disaster risk</a:t>
            </a:r>
            <a:endParaRPr lang="en-US" sz="1600" dirty="0">
              <a:solidFill>
                <a:schemeClr val="tx2"/>
              </a:solidFill>
              <a:latin typeface="Arial" panose="020B060402020202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Information used in the CEMS </a:t>
            </a:r>
            <a:r>
              <a:rPr lang="en-US" sz="1600" b="1" dirty="0">
                <a:solidFill>
                  <a:schemeClr val="tx2"/>
                </a:solidFill>
                <a:latin typeface="Arial" panose="020B0604020202020204" pitchFamily="34" charset="0"/>
                <a:cs typeface="Arial" panose="020B0604020202020204" pitchFamily="34" charset="0"/>
              </a:rPr>
              <a:t>on-demand mapping and early warning products</a:t>
            </a:r>
            <a:endParaRPr lang="en-US" sz="1600" dirty="0">
              <a:solidFill>
                <a:schemeClr val="tx2"/>
              </a:solidFill>
              <a:latin typeface="Arial" panose="020B0604020202020204" pitchFamily="34" charset="0"/>
              <a:cs typeface="Arial" panose="020B0604020202020204" pitchFamily="34" charset="0"/>
            </a:endParaRPr>
          </a:p>
          <a:p>
            <a:pPr algn="just">
              <a:lnSpc>
                <a:spcPct val="150000"/>
              </a:lnSpc>
            </a:pPr>
            <a:endParaRPr lang="en-US" sz="1600" dirty="0">
              <a:solidFill>
                <a:schemeClr val="tx2"/>
              </a:solidFill>
              <a:latin typeface="Arial" panose="020B0604020202020204" pitchFamily="34" charset="0"/>
              <a:cs typeface="Arial" panose="020B0604020202020204" pitchFamily="34" charset="0"/>
            </a:endParaRPr>
          </a:p>
        </p:txBody>
      </p:sp>
      <p:sp>
        <p:nvSpPr>
          <p:cNvPr id="4" name="Title 10"/>
          <p:cNvSpPr txBox="1">
            <a:spLocks/>
          </p:cNvSpPr>
          <p:nvPr/>
        </p:nvSpPr>
        <p:spPr>
          <a:xfrm>
            <a:off x="359784" y="1259840"/>
            <a:ext cx="11510682" cy="5253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r>
              <a:rPr lang="en-GB" sz="2200" dirty="0">
                <a:latin typeface="Arial" panose="020B0604020202020204" pitchFamily="34" charset="0"/>
                <a:cs typeface="Arial" panose="020B0604020202020204" pitchFamily="34" charset="0"/>
              </a:rPr>
              <a:t>       The </a:t>
            </a:r>
            <a:r>
              <a:rPr lang="en-US" sz="2200" dirty="0">
                <a:latin typeface="Arial" panose="020B0604020202020204" pitchFamily="34" charset="0"/>
                <a:cs typeface="Arial" panose="020B0604020202020204" pitchFamily="34" charset="0"/>
              </a:rPr>
              <a:t>Global Human Settlements Layer (GHSL)</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609" y="3254188"/>
            <a:ext cx="2902198" cy="334383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9464" y="3254188"/>
            <a:ext cx="2902197" cy="334383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5318" y="3254188"/>
            <a:ext cx="2902198" cy="3343836"/>
          </a:xfrm>
          <a:prstGeom prst="rect">
            <a:avLst/>
          </a:prstGeom>
        </p:spPr>
      </p:pic>
    </p:spTree>
    <p:extLst>
      <p:ext uri="{BB962C8B-B14F-4D97-AF65-F5344CB8AC3E}">
        <p14:creationId xmlns:p14="http://schemas.microsoft.com/office/powerpoint/2010/main" val="3025423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0"/>
          <p:cNvSpPr>
            <a:spLocks noGrp="1"/>
          </p:cNvSpPr>
          <p:nvPr>
            <p:ph type="title"/>
          </p:nvPr>
        </p:nvSpPr>
        <p:spPr>
          <a:xfrm>
            <a:off x="359784" y="734486"/>
            <a:ext cx="11510682" cy="525354"/>
          </a:xfrm>
        </p:spPr>
        <p:txBody>
          <a:bodyPr>
            <a:noAutofit/>
          </a:bodyPr>
          <a:lstStyle/>
          <a:p>
            <a:r>
              <a:rPr lang="en-GB" dirty="0"/>
              <a:t>3. Exposure mapping</a:t>
            </a:r>
          </a:p>
        </p:txBody>
      </p:sp>
      <p:sp>
        <p:nvSpPr>
          <p:cNvPr id="4" name="Title 10"/>
          <p:cNvSpPr txBox="1">
            <a:spLocks/>
          </p:cNvSpPr>
          <p:nvPr/>
        </p:nvSpPr>
        <p:spPr>
          <a:xfrm>
            <a:off x="359784" y="1259840"/>
            <a:ext cx="11510682" cy="5253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r>
              <a:rPr lang="en-GB" sz="2200" dirty="0">
                <a:latin typeface="Arial" panose="020B0604020202020204" pitchFamily="34" charset="0"/>
                <a:cs typeface="Arial" panose="020B0604020202020204" pitchFamily="34" charset="0"/>
              </a:rPr>
              <a:t>       The </a:t>
            </a:r>
            <a:r>
              <a:rPr lang="en-US" sz="2200" dirty="0">
                <a:latin typeface="Arial" panose="020B0604020202020204" pitchFamily="34" charset="0"/>
                <a:cs typeface="Arial" panose="020B0604020202020204" pitchFamily="34" charset="0"/>
              </a:rPr>
              <a:t>Global Human Settlements Layer (GHSL)</a:t>
            </a:r>
          </a:p>
        </p:txBody>
      </p:sp>
      <p:sp>
        <p:nvSpPr>
          <p:cNvPr id="8" name="Rectangle 7"/>
          <p:cNvSpPr/>
          <p:nvPr/>
        </p:nvSpPr>
        <p:spPr>
          <a:xfrm>
            <a:off x="669309" y="1883238"/>
            <a:ext cx="10966880" cy="1154675"/>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Information on population and settlements is relevant for many other application domains, international frameworks and other Copernicus services:</a:t>
            </a:r>
            <a:endParaRPr lang="en-GB" sz="1600" dirty="0">
              <a:solidFill>
                <a:schemeClr val="tx2"/>
              </a:solidFill>
              <a:latin typeface="Arial" panose="020B0604020202020204" pitchFamily="34" charset="0"/>
              <a:cs typeface="Arial" panose="020B0604020202020204" pitchFamily="34" charset="0"/>
            </a:endParaRPr>
          </a:p>
          <a:p>
            <a:pPr algn="just">
              <a:lnSpc>
                <a:spcPct val="150000"/>
              </a:lnSpc>
            </a:pPr>
            <a:endParaRPr lang="en-US" sz="1600" dirty="0">
              <a:solidFill>
                <a:schemeClr val="tx2"/>
              </a:solidFill>
              <a:latin typeface="Arial" panose="020B0604020202020204" pitchFamily="34" charset="0"/>
              <a:cs typeface="Arial" panose="020B0604020202020204" pitchFamily="34" charset="0"/>
            </a:endParaRPr>
          </a:p>
        </p:txBody>
      </p:sp>
      <p:grpSp>
        <p:nvGrpSpPr>
          <p:cNvPr id="9" name="Group 8"/>
          <p:cNvGrpSpPr>
            <a:grpSpLocks noChangeAspect="1"/>
          </p:cNvGrpSpPr>
          <p:nvPr/>
        </p:nvGrpSpPr>
        <p:grpSpPr>
          <a:xfrm>
            <a:off x="669309" y="2843678"/>
            <a:ext cx="7760487" cy="691643"/>
            <a:chOff x="-24246" y="4815867"/>
            <a:chExt cx="12032326" cy="1072365"/>
          </a:xfrm>
        </p:grpSpPr>
        <p:pic>
          <p:nvPicPr>
            <p:cNvPr id="10" name="Picture 9"/>
            <p:cNvPicPr/>
            <p:nvPr/>
          </p:nvPicPr>
          <p:blipFill rotWithShape="1">
            <a:blip r:embed="rId2" cstate="screen">
              <a:extLst>
                <a:ext uri="{28A0092B-C50C-407E-A947-70E740481C1C}">
                  <a14:useLocalDpi xmlns:a14="http://schemas.microsoft.com/office/drawing/2010/main"/>
                </a:ext>
              </a:extLst>
            </a:blip>
            <a:srcRect/>
            <a:stretch/>
          </p:blipFill>
          <p:spPr>
            <a:xfrm>
              <a:off x="-24246" y="4815867"/>
              <a:ext cx="2128725" cy="1072365"/>
            </a:xfrm>
            <a:prstGeom prst="rect">
              <a:avLst/>
            </a:prstGeom>
          </p:spPr>
        </p:pic>
        <p:pic>
          <p:nvPicPr>
            <p:cNvPr id="11" name="Picture 10"/>
            <p:cNvPicPr/>
            <p:nvPr/>
          </p:nvPicPr>
          <p:blipFill rotWithShape="1">
            <a:blip r:embed="rId3" cstate="screen">
              <a:extLst>
                <a:ext uri="{28A0092B-C50C-407E-A947-70E740481C1C}">
                  <a14:useLocalDpi xmlns:a14="http://schemas.microsoft.com/office/drawing/2010/main"/>
                </a:ext>
              </a:extLst>
            </a:blip>
            <a:srcRect/>
            <a:stretch/>
          </p:blipFill>
          <p:spPr>
            <a:xfrm>
              <a:off x="6820114" y="4922663"/>
              <a:ext cx="1808913" cy="858773"/>
            </a:xfrm>
            <a:prstGeom prst="rect">
              <a:avLst/>
            </a:prstGeom>
          </p:spPr>
        </p:pic>
        <p:pic>
          <p:nvPicPr>
            <p:cNvPr id="12" name="Picture 11"/>
            <p:cNvPicPr/>
            <p:nvPr/>
          </p:nvPicPr>
          <p:blipFill rotWithShape="1">
            <a:blip r:embed="rId4" cstate="screen">
              <a:extLst>
                <a:ext uri="{28A0092B-C50C-407E-A947-70E740481C1C}">
                  <a14:useLocalDpi xmlns:a14="http://schemas.microsoft.com/office/drawing/2010/main"/>
                </a:ext>
              </a:extLst>
            </a:blip>
            <a:srcRect/>
            <a:stretch/>
          </p:blipFill>
          <p:spPr>
            <a:xfrm>
              <a:off x="2367245" y="4922663"/>
              <a:ext cx="4190103" cy="858773"/>
            </a:xfrm>
            <a:prstGeom prst="rect">
              <a:avLst/>
            </a:prstGeom>
          </p:spPr>
        </p:pic>
        <p:pic>
          <p:nvPicPr>
            <p:cNvPr id="13" name="Picture 12"/>
            <p:cNvPicPr/>
            <p:nvPr/>
          </p:nvPicPr>
          <p:blipFill rotWithShape="1">
            <a:blip r:embed="rId5" cstate="screen">
              <a:extLst>
                <a:ext uri="{28A0092B-C50C-407E-A947-70E740481C1C}">
                  <a14:useLocalDpi xmlns:a14="http://schemas.microsoft.com/office/drawing/2010/main"/>
                </a:ext>
              </a:extLst>
            </a:blip>
            <a:srcRect b="-18961"/>
            <a:stretch/>
          </p:blipFill>
          <p:spPr>
            <a:xfrm>
              <a:off x="8891792" y="4922663"/>
              <a:ext cx="3116288" cy="858773"/>
            </a:xfrm>
            <a:prstGeom prst="rect">
              <a:avLst/>
            </a:prstGeom>
          </p:spPr>
        </p:pic>
      </p:grpSp>
      <p:pic>
        <p:nvPicPr>
          <p:cNvPr id="1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44809" y="2903427"/>
            <a:ext cx="852524" cy="450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5"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80130" y="2948755"/>
            <a:ext cx="956396" cy="444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6"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68652" y="2927751"/>
            <a:ext cx="842049" cy="466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7" name="Picture 16" descr="A black and white image of a city&#10;&#10;Description automatically generated">
            <a:extLst>
              <a:ext uri="{FF2B5EF4-FFF2-40B4-BE49-F238E27FC236}">
                <a16:creationId xmlns:a16="http://schemas.microsoft.com/office/drawing/2014/main" id="{826836BB-B56A-36B0-B8AD-020EB2409357}"/>
              </a:ext>
            </a:extLst>
          </p:cNvPr>
          <p:cNvPicPr>
            <a:picLocks noChangeAspect="1"/>
          </p:cNvPicPr>
          <p:nvPr/>
        </p:nvPicPr>
        <p:blipFill rotWithShape="1">
          <a:blip r:embed="rId9"/>
          <a:srcRect r="49950" b="-503"/>
          <a:stretch/>
        </p:blipFill>
        <p:spPr>
          <a:xfrm>
            <a:off x="423422" y="4215323"/>
            <a:ext cx="5617191" cy="2257265"/>
          </a:xfrm>
          <a:prstGeom prst="rect">
            <a:avLst/>
          </a:prstGeom>
        </p:spPr>
      </p:pic>
      <p:pic>
        <p:nvPicPr>
          <p:cNvPr id="18" name="Picture 17" descr="A black and white image of a city&#10;&#10;Description automatically generated">
            <a:extLst>
              <a:ext uri="{FF2B5EF4-FFF2-40B4-BE49-F238E27FC236}">
                <a16:creationId xmlns:a16="http://schemas.microsoft.com/office/drawing/2014/main" id="{2C15E0D3-775A-B8C0-5EA1-40A7E5D79357}"/>
              </a:ext>
            </a:extLst>
          </p:cNvPr>
          <p:cNvPicPr>
            <a:picLocks noChangeAspect="1"/>
          </p:cNvPicPr>
          <p:nvPr/>
        </p:nvPicPr>
        <p:blipFill rotWithShape="1">
          <a:blip r:embed="rId9"/>
          <a:srcRect l="49882" r="118"/>
          <a:stretch/>
        </p:blipFill>
        <p:spPr>
          <a:xfrm>
            <a:off x="6040613" y="4215323"/>
            <a:ext cx="5664799" cy="2267278"/>
          </a:xfrm>
          <a:prstGeom prst="rect">
            <a:avLst/>
          </a:prstGeom>
        </p:spPr>
      </p:pic>
    </p:spTree>
    <p:extLst>
      <p:ext uri="{BB962C8B-B14F-4D97-AF65-F5344CB8AC3E}">
        <p14:creationId xmlns:p14="http://schemas.microsoft.com/office/powerpoint/2010/main" val="4223066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98CCF-FFBD-14A1-4CC8-C139A4407366}"/>
              </a:ext>
            </a:extLst>
          </p:cNvPr>
          <p:cNvSpPr>
            <a:spLocks noGrp="1"/>
          </p:cNvSpPr>
          <p:nvPr>
            <p:ph type="title"/>
          </p:nvPr>
        </p:nvSpPr>
        <p:spPr>
          <a:xfrm>
            <a:off x="6820073" y="2162294"/>
            <a:ext cx="4249442" cy="818300"/>
          </a:xfrm>
        </p:spPr>
        <p:txBody>
          <a:bodyPr>
            <a:normAutofit/>
          </a:bodyPr>
          <a:lstStyle/>
          <a:p>
            <a:pPr algn="r"/>
            <a:r>
              <a:rPr lang="en-IE" dirty="0"/>
              <a:t>Thank you!</a:t>
            </a:r>
          </a:p>
        </p:txBody>
      </p:sp>
      <p:sp>
        <p:nvSpPr>
          <p:cNvPr id="3" name="Text Placeholder 2">
            <a:extLst>
              <a:ext uri="{FF2B5EF4-FFF2-40B4-BE49-F238E27FC236}">
                <a16:creationId xmlns:a16="http://schemas.microsoft.com/office/drawing/2014/main" id="{79A82F92-4D0E-54A9-CF9D-3AE6B7337F6E}"/>
              </a:ext>
            </a:extLst>
          </p:cNvPr>
          <p:cNvSpPr txBox="1">
            <a:spLocks/>
          </p:cNvSpPr>
          <p:nvPr/>
        </p:nvSpPr>
        <p:spPr>
          <a:xfrm>
            <a:off x="5060837" y="5955051"/>
            <a:ext cx="7061726" cy="1370946"/>
          </a:xfrm>
          <a:prstGeom prst="rect">
            <a:avLst/>
          </a:prstGeom>
        </p:spPr>
        <p:txBody>
          <a:bodyPr>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1200" b="0" u="none"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chemeClr val="tx2"/>
              </a:buClr>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chemeClr val="tx2"/>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r>
              <a:rPr lang="en-US" sz="1000" b="1" dirty="0"/>
              <a:t>© European Union 2024</a:t>
            </a:r>
          </a:p>
          <a:p>
            <a:pPr algn="just"/>
            <a:r>
              <a:rPr lang="en-US" sz="1000" dirty="0"/>
              <a:t>Unless otherwise noted the reuse of this presentation is </a:t>
            </a:r>
            <a:r>
              <a:rPr lang="en-US" sz="1000" dirty="0" err="1"/>
              <a:t>authorised</a:t>
            </a:r>
            <a:r>
              <a:rPr lang="en-US" sz="1000" dirty="0"/>
              <a:t> under the </a:t>
            </a:r>
            <a:r>
              <a:rPr lang="en-US" sz="1000" dirty="0">
                <a:hlinkClick r:id="rId2">
                  <a:extLst>
                    <a:ext uri="{A12FA001-AC4F-418D-AE19-62706E023703}">
                      <ahyp:hlinkClr xmlns:ahyp="http://schemas.microsoft.com/office/drawing/2018/hyperlinkcolor" val="tx"/>
                    </a:ext>
                  </a:extLst>
                </a:hlinkClick>
              </a:rPr>
              <a:t>CC BY 4.0 </a:t>
            </a:r>
            <a:r>
              <a:rPr lang="en-US" sz="1000" dirty="0"/>
              <a:t> license. For any use or reproduction of elements that are not owned by the EU, permission may need to be sought directly from the respective right holders.</a:t>
            </a:r>
          </a:p>
        </p:txBody>
      </p:sp>
      <p:pic>
        <p:nvPicPr>
          <p:cNvPr id="4" name="Picture 3">
            <a:extLst>
              <a:ext uri="{FF2B5EF4-FFF2-40B4-BE49-F238E27FC236}">
                <a16:creationId xmlns:a16="http://schemas.microsoft.com/office/drawing/2014/main" id="{3F1F13E3-EBE4-5C44-FF0B-A1C4666525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7548" y="5512879"/>
            <a:ext cx="876356" cy="306616"/>
          </a:xfrm>
          <a:prstGeom prst="rect">
            <a:avLst/>
          </a:prstGeom>
        </p:spPr>
      </p:pic>
      <p:sp>
        <p:nvSpPr>
          <p:cNvPr id="7" name="Rectangle 6"/>
          <p:cNvSpPr/>
          <p:nvPr/>
        </p:nvSpPr>
        <p:spPr>
          <a:xfrm>
            <a:off x="7096269" y="5092464"/>
            <a:ext cx="3973246" cy="338554"/>
          </a:xfrm>
          <a:prstGeom prst="rect">
            <a:avLst/>
          </a:prstGeom>
        </p:spPr>
        <p:txBody>
          <a:bodyPr wrap="square">
            <a:spAutoFit/>
          </a:bodyPr>
          <a:lstStyle/>
          <a:p>
            <a:pPr algn="r" fontAlgn="base">
              <a:spcAft>
                <a:spcPts val="600"/>
              </a:spcAft>
            </a:pPr>
            <a:r>
              <a:rPr lang="en-GB" sz="1600" b="1" dirty="0">
                <a:solidFill>
                  <a:schemeClr val="bg1"/>
                </a:solidFill>
                <a:latin typeface="Arial" panose="020B0604020202020204" pitchFamily="34" charset="0"/>
                <a:cs typeface="Arial" panose="020B0604020202020204" pitchFamily="34" charset="0"/>
              </a:rPr>
              <a:t>https://emergency.copernicus.eu/ </a:t>
            </a:r>
          </a:p>
        </p:txBody>
      </p:sp>
    </p:spTree>
    <p:extLst>
      <p:ext uri="{BB962C8B-B14F-4D97-AF65-F5344CB8AC3E}">
        <p14:creationId xmlns:p14="http://schemas.microsoft.com/office/powerpoint/2010/main" val="3225974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l="16664" r="16664"/>
          <a:stretch>
            <a:fillRect/>
          </a:stretch>
        </p:blipFill>
        <p:spPr/>
      </p:pic>
      <p:sp>
        <p:nvSpPr>
          <p:cNvPr id="12" name="Title 2">
            <a:extLst>
              <a:ext uri="{FF2B5EF4-FFF2-40B4-BE49-F238E27FC236}">
                <a16:creationId xmlns:a16="http://schemas.microsoft.com/office/drawing/2014/main" id="{FD11352C-C40B-4D98-C094-066E13F66417}"/>
              </a:ext>
            </a:extLst>
          </p:cNvPr>
          <p:cNvSpPr>
            <a:spLocks noGrp="1"/>
          </p:cNvSpPr>
          <p:nvPr>
            <p:ph type="title"/>
          </p:nvPr>
        </p:nvSpPr>
        <p:spPr>
          <a:xfrm>
            <a:off x="349624" y="1022311"/>
            <a:ext cx="11510682" cy="668377"/>
          </a:xfrm>
        </p:spPr>
        <p:txBody>
          <a:bodyPr/>
          <a:lstStyle/>
          <a:p>
            <a:r>
              <a:rPr lang="en-IE" dirty="0"/>
              <a:t>The Copernicus Emergency Management Service</a:t>
            </a:r>
          </a:p>
        </p:txBody>
      </p:sp>
      <p:sp>
        <p:nvSpPr>
          <p:cNvPr id="13" name="TextBox 12">
            <a:extLst>
              <a:ext uri="{FF2B5EF4-FFF2-40B4-BE49-F238E27FC236}">
                <a16:creationId xmlns:a16="http://schemas.microsoft.com/office/drawing/2014/main" id="{F56171EA-56CB-8527-1501-4792871B141C}"/>
              </a:ext>
            </a:extLst>
          </p:cNvPr>
          <p:cNvSpPr txBox="1"/>
          <p:nvPr/>
        </p:nvSpPr>
        <p:spPr>
          <a:xfrm>
            <a:off x="9916680" y="2477655"/>
            <a:ext cx="1605804" cy="1077218"/>
          </a:xfrm>
          <a:prstGeom prst="rect">
            <a:avLst/>
          </a:prstGeom>
          <a:noFill/>
        </p:spPr>
        <p:txBody>
          <a:bodyPr wrap="square">
            <a:spAutoFit/>
          </a:bodyPr>
          <a:lstStyle/>
          <a:p>
            <a:r>
              <a:rPr lang="en-GB" sz="1600" b="1" dirty="0">
                <a:solidFill>
                  <a:srgbClr val="174289"/>
                </a:solidFill>
                <a:latin typeface="Arial" panose="020B0604020202020204" pitchFamily="34" charset="0"/>
                <a:cs typeface="Arial" panose="020B0604020202020204" pitchFamily="34" charset="0"/>
              </a:rPr>
              <a:t>Emergency</a:t>
            </a:r>
          </a:p>
          <a:p>
            <a:r>
              <a:rPr lang="en-GB" sz="1600" b="1" dirty="0">
                <a:solidFill>
                  <a:srgbClr val="174289"/>
                </a:solidFill>
                <a:latin typeface="Arial" panose="020B0604020202020204" pitchFamily="34" charset="0"/>
                <a:cs typeface="Arial" panose="020B0604020202020204" pitchFamily="34" charset="0"/>
              </a:rPr>
              <a:t>Response &amp; </a:t>
            </a:r>
          </a:p>
          <a:p>
            <a:r>
              <a:rPr lang="en-GB" sz="1600" b="1" dirty="0">
                <a:solidFill>
                  <a:srgbClr val="174289"/>
                </a:solidFill>
                <a:latin typeface="Arial" panose="020B0604020202020204" pitchFamily="34" charset="0"/>
                <a:cs typeface="Arial" panose="020B0604020202020204" pitchFamily="34" charset="0"/>
              </a:rPr>
              <a:t>Coordination </a:t>
            </a:r>
          </a:p>
          <a:p>
            <a:r>
              <a:rPr lang="en-GB" sz="1600" b="1" dirty="0">
                <a:solidFill>
                  <a:srgbClr val="174289"/>
                </a:solidFill>
                <a:latin typeface="Arial" panose="020B0604020202020204" pitchFamily="34" charset="0"/>
                <a:cs typeface="Arial" panose="020B0604020202020204" pitchFamily="34" charset="0"/>
              </a:rPr>
              <a:t>Centre (ERCC)</a:t>
            </a:r>
          </a:p>
        </p:txBody>
      </p:sp>
      <p:sp>
        <p:nvSpPr>
          <p:cNvPr id="14" name="TextBox 13">
            <a:extLst>
              <a:ext uri="{FF2B5EF4-FFF2-40B4-BE49-F238E27FC236}">
                <a16:creationId xmlns:a16="http://schemas.microsoft.com/office/drawing/2014/main" id="{F56171EA-56CB-8527-1501-4792871B141C}"/>
              </a:ext>
            </a:extLst>
          </p:cNvPr>
          <p:cNvSpPr txBox="1"/>
          <p:nvPr/>
        </p:nvSpPr>
        <p:spPr>
          <a:xfrm>
            <a:off x="4677785" y="1994242"/>
            <a:ext cx="5878455" cy="461665"/>
          </a:xfrm>
          <a:prstGeom prst="rect">
            <a:avLst/>
          </a:prstGeom>
          <a:noFill/>
        </p:spPr>
        <p:txBody>
          <a:bodyPr wrap="square">
            <a:spAutoFit/>
          </a:bodyPr>
          <a:lstStyle/>
          <a:p>
            <a:r>
              <a:rPr lang="en-GB" sz="2400" b="1" dirty="0">
                <a:solidFill>
                  <a:srgbClr val="174289"/>
                </a:solidFill>
                <a:latin typeface="Arial" panose="020B0604020202020204" pitchFamily="34" charset="0"/>
                <a:cs typeface="Arial" panose="020B0604020202020204" pitchFamily="34" charset="0"/>
              </a:rPr>
              <a:t>Complementary </a:t>
            </a:r>
            <a:r>
              <a:rPr lang="en-GB" sz="1500" dirty="0">
                <a:solidFill>
                  <a:srgbClr val="174289"/>
                </a:solidFill>
                <a:latin typeface="Arial" panose="020B0604020202020204" pitchFamily="34" charset="0"/>
                <a:cs typeface="Arial" panose="020B0604020202020204" pitchFamily="34" charset="0"/>
              </a:rPr>
              <a:t>to national efforts</a:t>
            </a:r>
          </a:p>
        </p:txBody>
      </p:sp>
      <p:sp>
        <p:nvSpPr>
          <p:cNvPr id="15" name="TextBox 14">
            <a:extLst>
              <a:ext uri="{FF2B5EF4-FFF2-40B4-BE49-F238E27FC236}">
                <a16:creationId xmlns:a16="http://schemas.microsoft.com/office/drawing/2014/main" id="{F56171EA-56CB-8527-1501-4792871B141C}"/>
              </a:ext>
            </a:extLst>
          </p:cNvPr>
          <p:cNvSpPr txBox="1"/>
          <p:nvPr/>
        </p:nvSpPr>
        <p:spPr>
          <a:xfrm>
            <a:off x="9794760" y="2098680"/>
            <a:ext cx="2102600" cy="323165"/>
          </a:xfrm>
          <a:prstGeom prst="rect">
            <a:avLst/>
          </a:prstGeom>
          <a:noFill/>
        </p:spPr>
        <p:txBody>
          <a:bodyPr wrap="square">
            <a:spAutoFit/>
          </a:bodyPr>
          <a:lstStyle/>
          <a:p>
            <a:r>
              <a:rPr lang="en-GB" sz="1500" dirty="0">
                <a:solidFill>
                  <a:srgbClr val="174289"/>
                </a:solidFill>
                <a:latin typeface="Arial" panose="020B0604020202020204" pitchFamily="34" charset="0"/>
                <a:cs typeface="Arial" panose="020B0604020202020204" pitchFamily="34" charset="0"/>
              </a:rPr>
              <a:t>Supporting the EU’s</a:t>
            </a:r>
          </a:p>
        </p:txBody>
      </p:sp>
      <p:sp>
        <p:nvSpPr>
          <p:cNvPr id="16" name="TextBox 15">
            <a:extLst>
              <a:ext uri="{FF2B5EF4-FFF2-40B4-BE49-F238E27FC236}">
                <a16:creationId xmlns:a16="http://schemas.microsoft.com/office/drawing/2014/main" id="{F56171EA-56CB-8527-1501-4792871B141C}"/>
              </a:ext>
            </a:extLst>
          </p:cNvPr>
          <p:cNvSpPr txBox="1"/>
          <p:nvPr/>
        </p:nvSpPr>
        <p:spPr>
          <a:xfrm>
            <a:off x="9916679" y="3503854"/>
            <a:ext cx="1981200" cy="323165"/>
          </a:xfrm>
          <a:prstGeom prst="rect">
            <a:avLst/>
          </a:prstGeom>
          <a:noFill/>
        </p:spPr>
        <p:txBody>
          <a:bodyPr wrap="square">
            <a:spAutoFit/>
          </a:bodyPr>
          <a:lstStyle/>
          <a:p>
            <a:r>
              <a:rPr lang="en-GB" sz="1500" dirty="0">
                <a:solidFill>
                  <a:srgbClr val="174289"/>
                </a:solidFill>
                <a:latin typeface="Arial" panose="020B0604020202020204" pitchFamily="34" charset="0"/>
                <a:cs typeface="Arial" panose="020B0604020202020204" pitchFamily="34" charset="0"/>
              </a:rPr>
              <a:t>in Brussels</a:t>
            </a:r>
          </a:p>
        </p:txBody>
      </p:sp>
      <p:sp>
        <p:nvSpPr>
          <p:cNvPr id="17" name="Rectangle 16">
            <a:extLst>
              <a:ext uri="{FF2B5EF4-FFF2-40B4-BE49-F238E27FC236}">
                <a16:creationId xmlns:a16="http://schemas.microsoft.com/office/drawing/2014/main" id="{2ED8E64A-41E4-2CF7-6289-48457772AF4A}"/>
              </a:ext>
            </a:extLst>
          </p:cNvPr>
          <p:cNvSpPr/>
          <p:nvPr/>
        </p:nvSpPr>
        <p:spPr>
          <a:xfrm>
            <a:off x="9916679" y="2437234"/>
            <a:ext cx="1605806" cy="1402431"/>
          </a:xfrm>
          <a:prstGeom prst="rect">
            <a:avLst/>
          </a:prstGeom>
          <a:noFill/>
          <a:ln w="38100">
            <a:solidFill>
              <a:srgbClr val="F8A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a:extLst>
              <a:ext uri="{FF2B5EF4-FFF2-40B4-BE49-F238E27FC236}">
                <a16:creationId xmlns:a16="http://schemas.microsoft.com/office/drawing/2014/main" id="{F56171EA-56CB-8527-1501-4792871B141C}"/>
              </a:ext>
            </a:extLst>
          </p:cNvPr>
          <p:cNvSpPr txBox="1"/>
          <p:nvPr/>
        </p:nvSpPr>
        <p:spPr>
          <a:xfrm>
            <a:off x="9951608" y="4234029"/>
            <a:ext cx="1605804" cy="830997"/>
          </a:xfrm>
          <a:prstGeom prst="rect">
            <a:avLst/>
          </a:prstGeom>
          <a:noFill/>
        </p:spPr>
        <p:txBody>
          <a:bodyPr wrap="square">
            <a:spAutoFit/>
          </a:bodyPr>
          <a:lstStyle/>
          <a:p>
            <a:r>
              <a:rPr lang="en-GB" sz="1600" b="1" dirty="0">
                <a:solidFill>
                  <a:srgbClr val="174289"/>
                </a:solidFill>
                <a:latin typeface="Arial" panose="020B0604020202020204" pitchFamily="34" charset="0"/>
                <a:cs typeface="Arial" panose="020B0604020202020204" pitchFamily="34" charset="0"/>
              </a:rPr>
              <a:t>Crisis Management Laboratory</a:t>
            </a:r>
          </a:p>
        </p:txBody>
      </p:sp>
      <p:sp>
        <p:nvSpPr>
          <p:cNvPr id="21" name="TextBox 20">
            <a:extLst>
              <a:ext uri="{FF2B5EF4-FFF2-40B4-BE49-F238E27FC236}">
                <a16:creationId xmlns:a16="http://schemas.microsoft.com/office/drawing/2014/main" id="{F56171EA-56CB-8527-1501-4792871B141C}"/>
              </a:ext>
            </a:extLst>
          </p:cNvPr>
          <p:cNvSpPr txBox="1"/>
          <p:nvPr/>
        </p:nvSpPr>
        <p:spPr>
          <a:xfrm>
            <a:off x="9829688" y="3855054"/>
            <a:ext cx="2102600" cy="323165"/>
          </a:xfrm>
          <a:prstGeom prst="rect">
            <a:avLst/>
          </a:prstGeom>
          <a:noFill/>
        </p:spPr>
        <p:txBody>
          <a:bodyPr wrap="square">
            <a:spAutoFit/>
          </a:bodyPr>
          <a:lstStyle/>
          <a:p>
            <a:r>
              <a:rPr lang="en-GB" sz="1500" dirty="0">
                <a:solidFill>
                  <a:srgbClr val="174289"/>
                </a:solidFill>
                <a:latin typeface="Arial" panose="020B0604020202020204" pitchFamily="34" charset="0"/>
                <a:cs typeface="Arial" panose="020B0604020202020204" pitchFamily="34" charset="0"/>
              </a:rPr>
              <a:t>From the EU’s</a:t>
            </a:r>
          </a:p>
        </p:txBody>
      </p:sp>
      <p:sp>
        <p:nvSpPr>
          <p:cNvPr id="23" name="Rectangle 22">
            <a:extLst>
              <a:ext uri="{FF2B5EF4-FFF2-40B4-BE49-F238E27FC236}">
                <a16:creationId xmlns:a16="http://schemas.microsoft.com/office/drawing/2014/main" id="{2ED8E64A-41E4-2CF7-6289-48457772AF4A}"/>
              </a:ext>
            </a:extLst>
          </p:cNvPr>
          <p:cNvSpPr/>
          <p:nvPr/>
        </p:nvSpPr>
        <p:spPr>
          <a:xfrm>
            <a:off x="9951607" y="4193609"/>
            <a:ext cx="1605806" cy="1213418"/>
          </a:xfrm>
          <a:prstGeom prst="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70C0"/>
              </a:solidFill>
            </a:endParaRPr>
          </a:p>
        </p:txBody>
      </p:sp>
      <p:sp>
        <p:nvSpPr>
          <p:cNvPr id="24" name="TextBox 23">
            <a:extLst>
              <a:ext uri="{FF2B5EF4-FFF2-40B4-BE49-F238E27FC236}">
                <a16:creationId xmlns:a16="http://schemas.microsoft.com/office/drawing/2014/main" id="{F56171EA-56CB-8527-1501-4792871B141C}"/>
              </a:ext>
            </a:extLst>
          </p:cNvPr>
          <p:cNvSpPr txBox="1"/>
          <p:nvPr/>
        </p:nvSpPr>
        <p:spPr>
          <a:xfrm>
            <a:off x="4677785" y="2823190"/>
            <a:ext cx="4294279" cy="2400657"/>
          </a:xfrm>
          <a:prstGeom prst="rect">
            <a:avLst/>
          </a:prstGeom>
          <a:noFill/>
        </p:spPr>
        <p:txBody>
          <a:bodyPr wrap="square">
            <a:spAutoFit/>
          </a:bodyPr>
          <a:lstStyle/>
          <a:p>
            <a:pPr algn="just"/>
            <a:r>
              <a:rPr lang="en-GB" sz="1500" dirty="0">
                <a:solidFill>
                  <a:srgbClr val="174289"/>
                </a:solidFill>
                <a:latin typeface="Arial" panose="020B0604020202020204" pitchFamily="34" charset="0"/>
                <a:cs typeface="Arial" panose="020B0604020202020204" pitchFamily="34" charset="0"/>
              </a:rPr>
              <a:t>Jointly coordinated by three Commission DGs:</a:t>
            </a:r>
          </a:p>
          <a:p>
            <a:pPr marL="742950" lvl="1" indent="-285750" algn="just">
              <a:buFont typeface="Arial" panose="020B0604020202020204" pitchFamily="34" charset="0"/>
              <a:buChar char="•"/>
            </a:pPr>
            <a:r>
              <a:rPr lang="en-GB" sz="1500" b="1" dirty="0">
                <a:solidFill>
                  <a:srgbClr val="174289"/>
                </a:solidFill>
                <a:latin typeface="Arial" panose="020B0604020202020204" pitchFamily="34" charset="0"/>
                <a:cs typeface="Arial" panose="020B0604020202020204" pitchFamily="34" charset="0"/>
              </a:rPr>
              <a:t>DG DEFIS</a:t>
            </a:r>
            <a:r>
              <a:rPr lang="en-GB" sz="1500" dirty="0">
                <a:solidFill>
                  <a:srgbClr val="174289"/>
                </a:solidFill>
                <a:latin typeface="Arial" panose="020B0604020202020204" pitchFamily="34" charset="0"/>
                <a:cs typeface="Arial" panose="020B0604020202020204" pitchFamily="34" charset="0"/>
              </a:rPr>
              <a:t>: overall governance, budget implementation</a:t>
            </a:r>
          </a:p>
          <a:p>
            <a:pPr marL="742950" lvl="1" indent="-285750" algn="just">
              <a:buFont typeface="Arial" panose="020B0604020202020204" pitchFamily="34" charset="0"/>
              <a:buChar char="•"/>
            </a:pPr>
            <a:r>
              <a:rPr lang="en-GB" sz="1500" b="1" dirty="0">
                <a:solidFill>
                  <a:srgbClr val="174289"/>
                </a:solidFill>
                <a:latin typeface="Arial" panose="020B0604020202020204" pitchFamily="34" charset="0"/>
                <a:cs typeface="Arial" panose="020B0604020202020204" pitchFamily="34" charset="0"/>
              </a:rPr>
              <a:t>DG JRC</a:t>
            </a:r>
            <a:r>
              <a:rPr lang="en-GB" sz="1500" dirty="0">
                <a:solidFill>
                  <a:srgbClr val="174289"/>
                </a:solidFill>
                <a:latin typeface="Arial" panose="020B0604020202020204" pitchFamily="34" charset="0"/>
                <a:cs typeface="Arial" panose="020B0604020202020204" pitchFamily="34" charset="0"/>
              </a:rPr>
              <a:t>: operational implementation, technical coordination, contractual management, monitoring &amp; quality assurance of deliverables</a:t>
            </a:r>
          </a:p>
          <a:p>
            <a:pPr marL="742950" lvl="1" indent="-285750" algn="just">
              <a:buFont typeface="Arial" panose="020B0604020202020204" pitchFamily="34" charset="0"/>
              <a:buChar char="•"/>
            </a:pPr>
            <a:r>
              <a:rPr lang="en-GB" sz="1500" b="1" dirty="0">
                <a:solidFill>
                  <a:srgbClr val="174289"/>
                </a:solidFill>
                <a:latin typeface="Arial" panose="020B0604020202020204" pitchFamily="34" charset="0"/>
                <a:cs typeface="Arial" panose="020B0604020202020204" pitchFamily="34" charset="0"/>
              </a:rPr>
              <a:t>DG ECHO</a:t>
            </a:r>
            <a:r>
              <a:rPr lang="en-GB" sz="1500" dirty="0">
                <a:solidFill>
                  <a:srgbClr val="174289"/>
                </a:solidFill>
                <a:latin typeface="Arial" panose="020B0604020202020204" pitchFamily="34" charset="0"/>
                <a:cs typeface="Arial" panose="020B0604020202020204" pitchFamily="34" charset="0"/>
              </a:rPr>
              <a:t>: operational coordination including interface with</a:t>
            </a:r>
          </a:p>
          <a:p>
            <a:pPr lvl="1" algn="just"/>
            <a:r>
              <a:rPr lang="en-GB" sz="1500" dirty="0">
                <a:solidFill>
                  <a:srgbClr val="174289"/>
                </a:solidFill>
                <a:latin typeface="Arial" panose="020B0604020202020204" pitchFamily="34" charset="0"/>
                <a:cs typeface="Arial" panose="020B0604020202020204" pitchFamily="34" charset="0"/>
              </a:rPr>
              <a:t>     the users &amp; authorisation of activations</a:t>
            </a:r>
          </a:p>
        </p:txBody>
      </p:sp>
      <p:sp>
        <p:nvSpPr>
          <p:cNvPr id="25" name="TextBox 24">
            <a:extLst>
              <a:ext uri="{FF2B5EF4-FFF2-40B4-BE49-F238E27FC236}">
                <a16:creationId xmlns:a16="http://schemas.microsoft.com/office/drawing/2014/main" id="{F56171EA-56CB-8527-1501-4792871B141C}"/>
              </a:ext>
            </a:extLst>
          </p:cNvPr>
          <p:cNvSpPr txBox="1"/>
          <p:nvPr/>
        </p:nvSpPr>
        <p:spPr>
          <a:xfrm>
            <a:off x="9958072" y="5007367"/>
            <a:ext cx="1981200" cy="323165"/>
          </a:xfrm>
          <a:prstGeom prst="rect">
            <a:avLst/>
          </a:prstGeom>
          <a:noFill/>
        </p:spPr>
        <p:txBody>
          <a:bodyPr wrap="square">
            <a:spAutoFit/>
          </a:bodyPr>
          <a:lstStyle/>
          <a:p>
            <a:r>
              <a:rPr lang="en-GB" sz="1500" dirty="0">
                <a:solidFill>
                  <a:srgbClr val="174289"/>
                </a:solidFill>
                <a:latin typeface="Arial" panose="020B0604020202020204" pitchFamily="34" charset="0"/>
                <a:cs typeface="Arial" panose="020B0604020202020204" pitchFamily="34" charset="0"/>
              </a:rPr>
              <a:t>in </a:t>
            </a:r>
            <a:r>
              <a:rPr lang="en-GB" sz="1500" dirty="0" err="1">
                <a:solidFill>
                  <a:srgbClr val="174289"/>
                </a:solidFill>
                <a:latin typeface="Arial" panose="020B0604020202020204" pitchFamily="34" charset="0"/>
                <a:cs typeface="Arial" panose="020B0604020202020204" pitchFamily="34" charset="0"/>
              </a:rPr>
              <a:t>Ispra</a:t>
            </a:r>
            <a:r>
              <a:rPr lang="en-GB" sz="1500" dirty="0">
                <a:solidFill>
                  <a:srgbClr val="174289"/>
                </a:solidFill>
                <a:latin typeface="Arial" panose="020B0604020202020204" pitchFamily="34" charset="0"/>
                <a:cs typeface="Arial" panose="020B0604020202020204" pitchFamily="34" charset="0"/>
              </a:rPr>
              <a:t>, Italy</a:t>
            </a:r>
          </a:p>
        </p:txBody>
      </p:sp>
    </p:spTree>
    <p:extLst>
      <p:ext uri="{BB962C8B-B14F-4D97-AF65-F5344CB8AC3E}">
        <p14:creationId xmlns:p14="http://schemas.microsoft.com/office/powerpoint/2010/main" val="4007780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871EB0C-DB32-E9CF-90AC-4E7B6769308A}"/>
              </a:ext>
            </a:extLst>
          </p:cNvPr>
          <p:cNvGrpSpPr>
            <a:grpSpLocks noChangeAspect="1"/>
          </p:cNvGrpSpPr>
          <p:nvPr/>
        </p:nvGrpSpPr>
        <p:grpSpPr>
          <a:xfrm>
            <a:off x="309722" y="687062"/>
            <a:ext cx="11601672" cy="6170938"/>
            <a:chOff x="1584625" y="1489373"/>
            <a:chExt cx="8129587" cy="4324133"/>
          </a:xfrm>
        </p:grpSpPr>
        <p:pic>
          <p:nvPicPr>
            <p:cNvPr id="7" name="Picture 16">
              <a:extLst>
                <a:ext uri="{FF2B5EF4-FFF2-40B4-BE49-F238E27FC236}">
                  <a16:creationId xmlns:a16="http://schemas.microsoft.com/office/drawing/2014/main" id="{0362F67E-FB04-4062-CDF7-A0B11E30EE23}"/>
                </a:ext>
              </a:extLst>
            </p:cNvPr>
            <p:cNvPicPr>
              <a:picLocks noChangeAspect="1"/>
            </p:cNvPicPr>
            <p:nvPr/>
          </p:nvPicPr>
          <p:blipFill>
            <a:blip r:embed="rId3"/>
            <a:stretch>
              <a:fillRect/>
            </a:stretch>
          </p:blipFill>
          <p:spPr>
            <a:xfrm>
              <a:off x="7007921" y="2722524"/>
              <a:ext cx="2057400" cy="1152764"/>
            </a:xfrm>
            <a:prstGeom prst="rect">
              <a:avLst/>
            </a:prstGeom>
          </p:spPr>
        </p:pic>
        <p:pic>
          <p:nvPicPr>
            <p:cNvPr id="8" name="Picture 14" descr="A picture containing map&#10;&#10;Description automatically generated">
              <a:extLst>
                <a:ext uri="{FF2B5EF4-FFF2-40B4-BE49-F238E27FC236}">
                  <a16:creationId xmlns:a16="http://schemas.microsoft.com/office/drawing/2014/main" id="{DCCDBD2D-3E71-4DED-76F6-05C4A48E6AB0}"/>
                </a:ext>
              </a:extLst>
            </p:cNvPr>
            <p:cNvPicPr>
              <a:picLocks noChangeAspect="1"/>
            </p:cNvPicPr>
            <p:nvPr/>
          </p:nvPicPr>
          <p:blipFill>
            <a:blip r:embed="rId4"/>
            <a:stretch>
              <a:fillRect/>
            </a:stretch>
          </p:blipFill>
          <p:spPr>
            <a:xfrm>
              <a:off x="4215905" y="2602531"/>
              <a:ext cx="2057400" cy="1107000"/>
            </a:xfrm>
            <a:prstGeom prst="rect">
              <a:avLst/>
            </a:prstGeom>
          </p:spPr>
        </p:pic>
        <p:pic>
          <p:nvPicPr>
            <p:cNvPr id="9" name="Picture 6" descr="Diagram&#10;&#10;Description automatically generated">
              <a:extLst>
                <a:ext uri="{FF2B5EF4-FFF2-40B4-BE49-F238E27FC236}">
                  <a16:creationId xmlns:a16="http://schemas.microsoft.com/office/drawing/2014/main" id="{B2D20FD4-C7AF-F9D6-7A9C-FB1C55256AB2}"/>
                </a:ext>
              </a:extLst>
            </p:cNvPr>
            <p:cNvPicPr>
              <a:picLocks noChangeAspect="1"/>
            </p:cNvPicPr>
            <p:nvPr/>
          </p:nvPicPr>
          <p:blipFill rotWithShape="1">
            <a:blip r:embed="rId5"/>
            <a:srcRect t="19244" b="22509"/>
            <a:stretch/>
          </p:blipFill>
          <p:spPr>
            <a:xfrm>
              <a:off x="2001105" y="1489373"/>
              <a:ext cx="7391400" cy="1289678"/>
            </a:xfrm>
            <a:prstGeom prst="rect">
              <a:avLst/>
            </a:prstGeom>
          </p:spPr>
        </p:pic>
        <p:pic>
          <p:nvPicPr>
            <p:cNvPr id="10" name="Picture 6" descr="Map&#10;&#10;Description automatically generated">
              <a:extLst>
                <a:ext uri="{FF2B5EF4-FFF2-40B4-BE49-F238E27FC236}">
                  <a16:creationId xmlns:a16="http://schemas.microsoft.com/office/drawing/2014/main" id="{3CDA13D7-737B-FF87-3D11-4ADC72A3188C}"/>
                </a:ext>
              </a:extLst>
            </p:cNvPr>
            <p:cNvPicPr>
              <a:picLocks noChangeAspect="1"/>
            </p:cNvPicPr>
            <p:nvPr/>
          </p:nvPicPr>
          <p:blipFill>
            <a:blip r:embed="rId6"/>
            <a:stretch>
              <a:fillRect/>
            </a:stretch>
          </p:blipFill>
          <p:spPr>
            <a:xfrm>
              <a:off x="1584625" y="2683183"/>
              <a:ext cx="2057400" cy="1469572"/>
            </a:xfrm>
            <a:prstGeom prst="rect">
              <a:avLst/>
            </a:prstGeom>
          </p:spPr>
        </p:pic>
        <p:pic>
          <p:nvPicPr>
            <p:cNvPr id="11" name="Picture 8" descr="Chart, surface chart&#10;&#10;Description automatically generated">
              <a:extLst>
                <a:ext uri="{FF2B5EF4-FFF2-40B4-BE49-F238E27FC236}">
                  <a16:creationId xmlns:a16="http://schemas.microsoft.com/office/drawing/2014/main" id="{9F9B62BA-54F9-9AA6-4C3E-3DA977197998}"/>
                </a:ext>
              </a:extLst>
            </p:cNvPr>
            <p:cNvPicPr>
              <a:picLocks noChangeAspect="1"/>
            </p:cNvPicPr>
            <p:nvPr/>
          </p:nvPicPr>
          <p:blipFill>
            <a:blip r:embed="rId7"/>
            <a:stretch>
              <a:fillRect/>
            </a:stretch>
          </p:blipFill>
          <p:spPr>
            <a:xfrm>
              <a:off x="2852641" y="3391775"/>
              <a:ext cx="1735931" cy="2421731"/>
            </a:xfrm>
            <a:prstGeom prst="rect">
              <a:avLst/>
            </a:prstGeom>
          </p:spPr>
        </p:pic>
        <p:pic>
          <p:nvPicPr>
            <p:cNvPr id="12" name="Picture 13" descr="Map&#10;&#10;Description automatically generated">
              <a:extLst>
                <a:ext uri="{FF2B5EF4-FFF2-40B4-BE49-F238E27FC236}">
                  <a16:creationId xmlns:a16="http://schemas.microsoft.com/office/drawing/2014/main" id="{BAC1C143-FAB2-6863-47F1-33F969CEDE10}"/>
                </a:ext>
              </a:extLst>
            </p:cNvPr>
            <p:cNvPicPr>
              <a:picLocks noChangeAspect="1"/>
            </p:cNvPicPr>
            <p:nvPr/>
          </p:nvPicPr>
          <p:blipFill>
            <a:blip r:embed="rId8"/>
            <a:stretch>
              <a:fillRect/>
            </a:stretch>
          </p:blipFill>
          <p:spPr>
            <a:xfrm>
              <a:off x="5388671" y="3533074"/>
              <a:ext cx="2057400" cy="1019945"/>
            </a:xfrm>
            <a:prstGeom prst="rect">
              <a:avLst/>
            </a:prstGeom>
          </p:spPr>
        </p:pic>
        <p:pic>
          <p:nvPicPr>
            <p:cNvPr id="13" name="Picture 15">
              <a:extLst>
                <a:ext uri="{FF2B5EF4-FFF2-40B4-BE49-F238E27FC236}">
                  <a16:creationId xmlns:a16="http://schemas.microsoft.com/office/drawing/2014/main" id="{DB2C2750-D499-376E-C57C-EE4650A73ACA}"/>
                </a:ext>
              </a:extLst>
            </p:cNvPr>
            <p:cNvPicPr>
              <a:picLocks noChangeAspect="1"/>
            </p:cNvPicPr>
            <p:nvPr/>
          </p:nvPicPr>
          <p:blipFill>
            <a:blip r:embed="rId9"/>
            <a:stretch>
              <a:fillRect/>
            </a:stretch>
          </p:blipFill>
          <p:spPr>
            <a:xfrm>
              <a:off x="4632625" y="4555190"/>
              <a:ext cx="2057400" cy="1190276"/>
            </a:xfrm>
            <a:prstGeom prst="rect">
              <a:avLst/>
            </a:prstGeom>
          </p:spPr>
        </p:pic>
        <p:pic>
          <p:nvPicPr>
            <p:cNvPr id="14" name="Picture 18" descr="Map&#10;&#10;Description automatically generated">
              <a:extLst>
                <a:ext uri="{FF2B5EF4-FFF2-40B4-BE49-F238E27FC236}">
                  <a16:creationId xmlns:a16="http://schemas.microsoft.com/office/drawing/2014/main" id="{8D9833D0-3624-71BD-E4AE-B7A833E0DF87}"/>
                </a:ext>
              </a:extLst>
            </p:cNvPr>
            <p:cNvPicPr>
              <a:picLocks noChangeAspect="1"/>
            </p:cNvPicPr>
            <p:nvPr/>
          </p:nvPicPr>
          <p:blipFill>
            <a:blip r:embed="rId10"/>
            <a:stretch>
              <a:fillRect/>
            </a:stretch>
          </p:blipFill>
          <p:spPr>
            <a:xfrm>
              <a:off x="7656812" y="3858889"/>
              <a:ext cx="2057400" cy="1166033"/>
            </a:xfrm>
            <a:prstGeom prst="rect">
              <a:avLst/>
            </a:prstGeom>
          </p:spPr>
        </p:pic>
      </p:grpSp>
    </p:spTree>
    <p:extLst>
      <p:ext uri="{BB962C8B-B14F-4D97-AF65-F5344CB8AC3E}">
        <p14:creationId xmlns:p14="http://schemas.microsoft.com/office/powerpoint/2010/main" val="3778067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90229" y="1770286"/>
            <a:ext cx="3346451" cy="2363687"/>
          </a:xfrm>
          <a:prstGeom prst="rect">
            <a:avLst/>
          </a:prstGeom>
          <a:ln>
            <a:noFill/>
          </a:ln>
          <a:effectLst>
            <a:glow rad="63500">
              <a:schemeClr val="accent3">
                <a:satMod val="175000"/>
                <a:alpha val="40000"/>
              </a:schemeClr>
            </a:glow>
            <a:outerShdw blurRad="225425" dist="50800" dir="5220000" algn="ctr">
              <a:srgbClr val="000000">
                <a:alpha val="33000"/>
              </a:srgbClr>
            </a:outerShdw>
          </a:effectLst>
        </p:spPr>
      </p:pic>
      <p:sp>
        <p:nvSpPr>
          <p:cNvPr id="24" name="Title 10"/>
          <p:cNvSpPr>
            <a:spLocks noGrp="1"/>
          </p:cNvSpPr>
          <p:nvPr>
            <p:ph type="title"/>
          </p:nvPr>
        </p:nvSpPr>
        <p:spPr>
          <a:xfrm>
            <a:off x="359784" y="734486"/>
            <a:ext cx="11510682" cy="525354"/>
          </a:xfrm>
        </p:spPr>
        <p:txBody>
          <a:bodyPr>
            <a:noAutofit/>
          </a:bodyPr>
          <a:lstStyle/>
          <a:p>
            <a:r>
              <a:rPr lang="en-GB" dirty="0"/>
              <a:t>1. On-demand mapping</a:t>
            </a:r>
          </a:p>
        </p:txBody>
      </p:sp>
      <p:grpSp>
        <p:nvGrpSpPr>
          <p:cNvPr id="29" name="Group 28"/>
          <p:cNvGrpSpPr/>
          <p:nvPr/>
        </p:nvGrpSpPr>
        <p:grpSpPr>
          <a:xfrm>
            <a:off x="-133584" y="1806308"/>
            <a:ext cx="4492430" cy="2309524"/>
            <a:chOff x="204981" y="4033941"/>
            <a:chExt cx="4617710" cy="2637542"/>
          </a:xfrm>
        </p:grpSpPr>
        <p:pic>
          <p:nvPicPr>
            <p:cNvPr id="14" name="Immagine 2" descr="Immagine che contiene mappa&#10;&#10;Descrizione generata automaticamente">
              <a:extLst>
                <a:ext uri="{FF2B5EF4-FFF2-40B4-BE49-F238E27FC236}">
                  <a16:creationId xmlns:a16="http://schemas.microsoft.com/office/drawing/2014/main" id="{D1337C63-19BF-C236-81E8-C760DA4B6A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956" y="4033941"/>
              <a:ext cx="3796735" cy="2637542"/>
            </a:xfrm>
            <a:prstGeom prst="rect">
              <a:avLst/>
            </a:prstGeom>
            <a:ln>
              <a:noFill/>
            </a:ln>
            <a:effectLst>
              <a:glow rad="63500">
                <a:schemeClr val="accent3">
                  <a:satMod val="175000"/>
                  <a:alpha val="40000"/>
                </a:schemeClr>
              </a:glow>
              <a:outerShdw blurRad="50800" dist="38100" dir="2700000" algn="tl" rotWithShape="0">
                <a:prstClr val="black">
                  <a:alpha val="40000"/>
                </a:prstClr>
              </a:outerShdw>
            </a:effectLst>
          </p:spPr>
        </p:pic>
        <p:sp>
          <p:nvSpPr>
            <p:cNvPr id="16" name="CasellaDiTesto 12">
              <a:extLst>
                <a:ext uri="{FF2B5EF4-FFF2-40B4-BE49-F238E27FC236}">
                  <a16:creationId xmlns:a16="http://schemas.microsoft.com/office/drawing/2014/main" id="{C3A206BB-9B54-FBD8-5B5E-D2C0F03D64A5}"/>
                </a:ext>
              </a:extLst>
            </p:cNvPr>
            <p:cNvSpPr txBox="1"/>
            <p:nvPr/>
          </p:nvSpPr>
          <p:spPr>
            <a:xfrm>
              <a:off x="204981" y="4064730"/>
              <a:ext cx="3796735"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1" dirty="0">
                  <a:solidFill>
                    <a:schemeClr val="bg1"/>
                  </a:solidFill>
                  <a:latin typeface="PF Square Sans Pro"/>
                </a:rPr>
                <a:t>La Palma, Spain (2021)</a:t>
              </a:r>
              <a:endParaRPr kumimoji="0" lang="es-ES" sz="1400" b="1" i="0" u="none" strike="noStrike" kern="1200" cap="none" spc="0" normalizeH="0" baseline="0" noProof="0" dirty="0">
                <a:ln>
                  <a:noFill/>
                </a:ln>
                <a:solidFill>
                  <a:schemeClr val="bg1"/>
                </a:solidFill>
                <a:effectLst/>
                <a:uLnTx/>
                <a:uFillTx/>
                <a:latin typeface="PF Square Sans Pro"/>
              </a:endParaRPr>
            </a:p>
          </p:txBody>
        </p:sp>
      </p:grpSp>
      <p:pic>
        <p:nvPicPr>
          <p:cNvPr id="32" name="Picture 3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07195" y="1777915"/>
            <a:ext cx="3335860" cy="2356059"/>
          </a:xfrm>
          <a:prstGeom prst="rect">
            <a:avLst/>
          </a:prstGeom>
          <a:effectLst>
            <a:glow rad="63500">
              <a:schemeClr val="accent3">
                <a:satMod val="175000"/>
                <a:alpha val="40000"/>
              </a:schemeClr>
            </a:glow>
          </a:effectLst>
        </p:spPr>
      </p:pic>
      <p:sp>
        <p:nvSpPr>
          <p:cNvPr id="49" name="TextBox 48">
            <a:extLst>
              <a:ext uri="{FF2B5EF4-FFF2-40B4-BE49-F238E27FC236}">
                <a16:creationId xmlns:a16="http://schemas.microsoft.com/office/drawing/2014/main" id="{C027AF58-3F74-0C11-3D13-8A90A0E24C67}"/>
              </a:ext>
            </a:extLst>
          </p:cNvPr>
          <p:cNvSpPr txBox="1"/>
          <p:nvPr/>
        </p:nvSpPr>
        <p:spPr>
          <a:xfrm>
            <a:off x="1713280" y="1523999"/>
            <a:ext cx="2670576"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lvl="0" algn="r">
              <a:defRPr/>
            </a:pPr>
            <a:r>
              <a:rPr lang="es-ES" sz="1200" b="1" dirty="0">
                <a:solidFill>
                  <a:srgbClr val="174289"/>
                </a:solidFill>
                <a:latin typeface="Arial" panose="020B0604020202020204" pitchFamily="34" charset="0"/>
                <a:cs typeface="Arial" panose="020B0604020202020204" pitchFamily="34" charset="0"/>
              </a:rPr>
              <a:t>La Palma, Canarias, </a:t>
            </a:r>
            <a:r>
              <a:rPr lang="es-ES" sz="1200" b="1" dirty="0" err="1">
                <a:solidFill>
                  <a:srgbClr val="174289"/>
                </a:solidFill>
                <a:latin typeface="Arial" panose="020B0604020202020204" pitchFamily="34" charset="0"/>
                <a:cs typeface="Arial" panose="020B0604020202020204" pitchFamily="34" charset="0"/>
              </a:rPr>
              <a:t>Spain</a:t>
            </a:r>
            <a:r>
              <a:rPr lang="es-ES" sz="1200" b="1" dirty="0">
                <a:solidFill>
                  <a:srgbClr val="174289"/>
                </a:solidFill>
                <a:latin typeface="Arial" panose="020B0604020202020204" pitchFamily="34" charset="0"/>
                <a:cs typeface="Arial" panose="020B0604020202020204" pitchFamily="34" charset="0"/>
              </a:rPr>
              <a:t> (2021)</a:t>
            </a:r>
            <a:endParaRPr lang="es-ES" sz="1200" b="1" dirty="0">
              <a:solidFill>
                <a:schemeClr val="bg1"/>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C027AF58-3F74-0C11-3D13-8A90A0E24C67}"/>
              </a:ext>
            </a:extLst>
          </p:cNvPr>
          <p:cNvSpPr txBox="1"/>
          <p:nvPr/>
        </p:nvSpPr>
        <p:spPr>
          <a:xfrm>
            <a:off x="8271509" y="1466410"/>
            <a:ext cx="3312344"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r">
              <a:defRPr/>
            </a:pPr>
            <a:r>
              <a:rPr lang="en-GB" sz="1200" b="1" dirty="0" err="1">
                <a:solidFill>
                  <a:srgbClr val="174289"/>
                </a:solidFill>
                <a:latin typeface="Arial"/>
                <a:cs typeface="Arial"/>
              </a:rPr>
              <a:t>Guaporé</a:t>
            </a:r>
            <a:r>
              <a:rPr lang="en-GB" sz="1200" b="1" dirty="0">
                <a:solidFill>
                  <a:srgbClr val="174289"/>
                </a:solidFill>
                <a:latin typeface="Arial"/>
                <a:cs typeface="Arial"/>
              </a:rPr>
              <a:t>, Rio Grande do </a:t>
            </a:r>
            <a:r>
              <a:rPr lang="en-GB" sz="1200" b="1" dirty="0" err="1">
                <a:solidFill>
                  <a:srgbClr val="174289"/>
                </a:solidFill>
                <a:latin typeface="Arial"/>
                <a:cs typeface="Arial"/>
              </a:rPr>
              <a:t>Sul</a:t>
            </a:r>
            <a:r>
              <a:rPr lang="en-GB" sz="1200" b="1" dirty="0">
                <a:solidFill>
                  <a:srgbClr val="174289"/>
                </a:solidFill>
                <a:latin typeface="Arial"/>
                <a:cs typeface="Arial"/>
              </a:rPr>
              <a:t>, Brazil (2024)</a:t>
            </a:r>
            <a:endParaRPr lang="es-ES" sz="1200" b="1" dirty="0">
              <a:solidFill>
                <a:srgbClr val="174289"/>
              </a:solidFill>
              <a:latin typeface="Arial"/>
              <a:cs typeface="Arial"/>
            </a:endParaRPr>
          </a:p>
        </p:txBody>
      </p:sp>
      <p:sp>
        <p:nvSpPr>
          <p:cNvPr id="51" name="TextBox 50">
            <a:extLst>
              <a:ext uri="{FF2B5EF4-FFF2-40B4-BE49-F238E27FC236}">
                <a16:creationId xmlns:a16="http://schemas.microsoft.com/office/drawing/2014/main" id="{C027AF58-3F74-0C11-3D13-8A90A0E24C67}"/>
              </a:ext>
            </a:extLst>
          </p:cNvPr>
          <p:cNvSpPr txBox="1"/>
          <p:nvPr/>
        </p:nvSpPr>
        <p:spPr>
          <a:xfrm>
            <a:off x="4987998" y="1485113"/>
            <a:ext cx="3043482"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lvl="0" algn="r">
              <a:defRPr/>
            </a:pPr>
            <a:r>
              <a:rPr lang="en-GB" sz="1200" b="1" dirty="0" err="1">
                <a:solidFill>
                  <a:srgbClr val="174289"/>
                </a:solidFill>
                <a:latin typeface="Arial"/>
                <a:cs typeface="Arial"/>
              </a:rPr>
              <a:t>Aristino</a:t>
            </a:r>
            <a:r>
              <a:rPr lang="en-GB" sz="1200" b="1" dirty="0">
                <a:solidFill>
                  <a:srgbClr val="174289"/>
                </a:solidFill>
                <a:latin typeface="Arial"/>
                <a:cs typeface="Arial"/>
              </a:rPr>
              <a:t>, </a:t>
            </a:r>
            <a:r>
              <a:rPr lang="en-GB" sz="1200" b="1" dirty="0" err="1">
                <a:solidFill>
                  <a:srgbClr val="174289"/>
                </a:solidFill>
                <a:latin typeface="Arial"/>
                <a:cs typeface="Arial"/>
              </a:rPr>
              <a:t>Alexandropolis</a:t>
            </a:r>
            <a:r>
              <a:rPr lang="en-GB" sz="1200" b="1" dirty="0">
                <a:solidFill>
                  <a:srgbClr val="174289"/>
                </a:solidFill>
                <a:latin typeface="Arial"/>
                <a:cs typeface="Arial"/>
              </a:rPr>
              <a:t>, Greece (2023)</a:t>
            </a:r>
            <a:endParaRPr lang="es-ES" sz="1200" b="1" dirty="0">
              <a:solidFill>
                <a:srgbClr val="174289"/>
              </a:solidFill>
              <a:latin typeface="Arial"/>
              <a:cs typeface="Arial"/>
            </a:endParaRPr>
          </a:p>
        </p:txBody>
      </p:sp>
      <p:pic>
        <p:nvPicPr>
          <p:cNvPr id="2" name="Picture 1"/>
          <p:cNvPicPr>
            <a:picLocks noChangeAspect="1"/>
          </p:cNvPicPr>
          <p:nvPr/>
        </p:nvPicPr>
        <p:blipFill>
          <a:blip r:embed="rId6"/>
          <a:stretch>
            <a:fillRect/>
          </a:stretch>
        </p:blipFill>
        <p:spPr>
          <a:xfrm>
            <a:off x="665118" y="4314825"/>
            <a:ext cx="10639425" cy="2543175"/>
          </a:xfrm>
          <a:prstGeom prst="rect">
            <a:avLst/>
          </a:prstGeom>
        </p:spPr>
      </p:pic>
    </p:spTree>
    <p:extLst>
      <p:ext uri="{BB962C8B-B14F-4D97-AF65-F5344CB8AC3E}">
        <p14:creationId xmlns:p14="http://schemas.microsoft.com/office/powerpoint/2010/main" val="3563642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2980C7-4519-5D39-E505-E65EF00DF390}"/>
              </a:ext>
            </a:extLst>
          </p:cNvPr>
          <p:cNvSpPr txBox="1"/>
          <p:nvPr/>
        </p:nvSpPr>
        <p:spPr>
          <a:xfrm>
            <a:off x="627529" y="1868546"/>
            <a:ext cx="5082987" cy="416267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174289"/>
                </a:solidFill>
                <a:effectLst/>
                <a:uLnTx/>
                <a:uFillTx/>
                <a:latin typeface="Arial"/>
                <a:ea typeface="+mn-lt"/>
                <a:cs typeface="Calibri" panose="020F0502020204030204"/>
              </a:rPr>
              <a:t>The activation is started by an authorized user of the service: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ED8A3A"/>
                </a:solidFill>
                <a:effectLst/>
                <a:uLnTx/>
                <a:uFillTx/>
                <a:latin typeface="Arial"/>
                <a:ea typeface="+mn-lt"/>
                <a:cs typeface="Calibri" panose="020F0502020204030204"/>
              </a:rPr>
              <a:t>National Focal Point </a:t>
            </a:r>
            <a:r>
              <a:rPr kumimoji="0" lang="en-US" sz="1800" b="0" i="0" u="none" strike="noStrike" kern="1200" cap="none" spc="0" normalizeH="0" baseline="0" noProof="0" dirty="0">
                <a:ln>
                  <a:noFill/>
                </a:ln>
                <a:solidFill>
                  <a:srgbClr val="174289"/>
                </a:solidFill>
                <a:effectLst/>
                <a:uLnTx/>
                <a:uFillTx/>
                <a:latin typeface="Arial"/>
                <a:ea typeface="+mn-lt"/>
                <a:cs typeface="Calibri" panose="020F0502020204030204"/>
              </a:rPr>
              <a:t>in EU Member States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ED8A3A"/>
                </a:solidFill>
                <a:effectLst/>
                <a:uLnTx/>
                <a:uFillTx/>
                <a:latin typeface="Arial"/>
                <a:ea typeface="+mn-lt"/>
                <a:cs typeface="Calibri" panose="020F0502020204030204"/>
              </a:rPr>
              <a:t>National Focal Point User – Civil Protection Mechanism Country </a:t>
            </a:r>
            <a:r>
              <a:rPr kumimoji="0" lang="en-GB" sz="1800" b="0" i="0" u="none" strike="noStrike" kern="1200" cap="none" spc="0" normalizeH="0" baseline="0" noProof="0" dirty="0">
                <a:ln>
                  <a:noFill/>
                </a:ln>
                <a:solidFill>
                  <a:srgbClr val="174289"/>
                </a:solidFill>
                <a:effectLst/>
                <a:uLnTx/>
                <a:uFillTx/>
                <a:latin typeface="Arial"/>
                <a:ea typeface="+mn-lt"/>
                <a:cs typeface="Calibri" panose="020F0502020204030204"/>
              </a:rPr>
              <a:t>(e.g., Norway, Albania, Serbia, </a:t>
            </a:r>
            <a:r>
              <a:rPr kumimoji="0" lang="en-GB" sz="1800" b="0" i="0" u="none" strike="noStrike" kern="1200" cap="none" spc="0" normalizeH="0" baseline="0" noProof="0" dirty="0" err="1">
                <a:ln>
                  <a:noFill/>
                </a:ln>
                <a:solidFill>
                  <a:srgbClr val="174289"/>
                </a:solidFill>
                <a:effectLst/>
                <a:uLnTx/>
                <a:uFillTx/>
                <a:latin typeface="Arial"/>
                <a:ea typeface="+mn-lt"/>
                <a:cs typeface="Calibri" panose="020F0502020204030204"/>
              </a:rPr>
              <a:t>Türkiye</a:t>
            </a:r>
            <a:r>
              <a:rPr kumimoji="0" lang="en-GB" sz="1800" b="0" i="0" u="none" strike="noStrike" kern="1200" cap="none" spc="0" normalizeH="0" baseline="0" noProof="0" dirty="0">
                <a:ln>
                  <a:noFill/>
                </a:ln>
                <a:solidFill>
                  <a:srgbClr val="174289"/>
                </a:solidFill>
                <a:effectLst/>
                <a:uLnTx/>
                <a:uFillTx/>
                <a:latin typeface="Arial"/>
                <a:ea typeface="+mn-lt"/>
                <a:cs typeface="Calibri" panose="020F0502020204030204"/>
              </a:rPr>
              <a:t>)</a:t>
            </a:r>
            <a:endParaRPr kumimoji="0" lang="en-US" sz="1800" b="0" i="0" u="none" strike="noStrike" kern="1200" cap="none" spc="0" normalizeH="0" baseline="0" noProof="0" dirty="0">
              <a:ln>
                <a:noFill/>
              </a:ln>
              <a:solidFill>
                <a:srgbClr val="174289"/>
              </a:solidFill>
              <a:effectLst/>
              <a:uLnTx/>
              <a:uFillTx/>
              <a:latin typeface="Arial"/>
              <a:ea typeface="+mn-lt"/>
              <a:cs typeface="Calibri" panose="020F0502020204030204"/>
            </a:endParaRPr>
          </a:p>
          <a:p>
            <a:pPr marL="285750" lvl="0" indent="-285750">
              <a:spcAft>
                <a:spcPts val="1200"/>
              </a:spcAft>
              <a:buFont typeface="Arial" panose="020B0604020202020204" pitchFamily="34" charset="0"/>
              <a:buChar char="•"/>
            </a:pPr>
            <a:r>
              <a:rPr kumimoji="0" lang="en-US" sz="1800" b="1" i="0" u="none" strike="noStrike" kern="1200" cap="none" spc="0" normalizeH="0" baseline="0" noProof="0" dirty="0">
                <a:ln>
                  <a:noFill/>
                </a:ln>
                <a:solidFill>
                  <a:srgbClr val="ED8A3A"/>
                </a:solidFill>
                <a:effectLst/>
                <a:uLnTx/>
                <a:uFillTx/>
                <a:latin typeface="Arial"/>
                <a:ea typeface="+mn-lt"/>
                <a:cs typeface="Calibri" panose="020F0502020204030204"/>
              </a:rPr>
              <a:t>EC services </a:t>
            </a:r>
            <a:r>
              <a:rPr lang="en-US" dirty="0">
                <a:solidFill>
                  <a:srgbClr val="174289"/>
                </a:solidFill>
                <a:latin typeface="Arial"/>
                <a:ea typeface="+mn-lt"/>
                <a:cs typeface="Calibri" panose="020F0502020204030204"/>
              </a:rPr>
              <a:t>like the JRC, ECHO, DEFIS, EEAS, EU delegations, EU agencies (EEA)</a:t>
            </a:r>
            <a:endParaRPr kumimoji="0" lang="en-US" sz="1800" b="1" i="0" u="none" strike="noStrike" kern="1200" cap="none" spc="0" normalizeH="0" baseline="0" noProof="0" dirty="0">
              <a:ln>
                <a:noFill/>
              </a:ln>
              <a:solidFill>
                <a:srgbClr val="ED8A3A"/>
              </a:solidFill>
              <a:effectLst/>
              <a:uLnTx/>
              <a:uFillTx/>
              <a:latin typeface="Arial"/>
              <a:ea typeface="+mn-lt"/>
              <a:cs typeface="Calibri" panose="020F0502020204030204"/>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74289"/>
              </a:solidFill>
              <a:effectLst/>
              <a:uLnTx/>
              <a:uFillTx/>
              <a:latin typeface="Arial"/>
              <a:ea typeface="+mn-lt"/>
              <a:cs typeface="Calibri" panose="020F0502020204030204"/>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74289"/>
                </a:solidFill>
                <a:effectLst/>
                <a:uLnTx/>
                <a:uFillTx/>
                <a:latin typeface="Arial"/>
                <a:ea typeface="+mn-lt"/>
                <a:cs typeface="Calibri" panose="020F0502020204030204"/>
              </a:rPr>
              <a:t>They all can activate </a:t>
            </a:r>
            <a:r>
              <a:rPr kumimoji="0" lang="en-US" sz="1800" b="1" i="0" u="none" strike="noStrike" kern="1200" cap="none" spc="0" normalizeH="0" baseline="0" noProof="0" dirty="0">
                <a:ln>
                  <a:noFill/>
                </a:ln>
                <a:solidFill>
                  <a:srgbClr val="ED8A3A"/>
                </a:solidFill>
                <a:effectLst/>
                <a:uLnTx/>
                <a:uFillTx/>
                <a:latin typeface="Arial"/>
                <a:ea typeface="+mn-lt"/>
                <a:cs typeface="Calibri" panose="020F0502020204030204"/>
              </a:rPr>
              <a:t>on behalf of end users</a:t>
            </a:r>
            <a:r>
              <a:rPr kumimoji="0" lang="en-US" sz="1800" b="0" i="0" u="none" strike="noStrike" kern="1200" cap="none" spc="0" normalizeH="0" baseline="0" noProof="0" dirty="0">
                <a:ln>
                  <a:noFill/>
                </a:ln>
                <a:solidFill>
                  <a:srgbClr val="174289"/>
                </a:solidFill>
                <a:effectLst/>
                <a:uLnTx/>
                <a:uFillTx/>
                <a:latin typeface="Arial"/>
                <a:ea typeface="+mn-lt"/>
                <a:cs typeface="Calibri" panose="020F0502020204030204"/>
              </a:rPr>
              <a:t>, like other international bodies, local authorities, NGOs, etc.</a:t>
            </a:r>
          </a:p>
        </p:txBody>
      </p:sp>
      <p:grpSp>
        <p:nvGrpSpPr>
          <p:cNvPr id="4" name="Group 3">
            <a:extLst>
              <a:ext uri="{FF2B5EF4-FFF2-40B4-BE49-F238E27FC236}">
                <a16:creationId xmlns:a16="http://schemas.microsoft.com/office/drawing/2014/main" id="{5758BBBA-10B3-11AF-E098-05DE6C30ACC8}"/>
              </a:ext>
            </a:extLst>
          </p:cNvPr>
          <p:cNvGrpSpPr/>
          <p:nvPr/>
        </p:nvGrpSpPr>
        <p:grpSpPr>
          <a:xfrm>
            <a:off x="5974081" y="1868546"/>
            <a:ext cx="6065520" cy="4704974"/>
            <a:chOff x="6481485" y="2198384"/>
            <a:chExt cx="4994264" cy="3555154"/>
          </a:xfrm>
        </p:grpSpPr>
        <p:pic>
          <p:nvPicPr>
            <p:cNvPr id="5" name="Picture 4">
              <a:extLst>
                <a:ext uri="{FF2B5EF4-FFF2-40B4-BE49-F238E27FC236}">
                  <a16:creationId xmlns:a16="http://schemas.microsoft.com/office/drawing/2014/main" id="{84D0D182-439C-62F1-351E-03AACBF434B3}"/>
                </a:ext>
              </a:extLst>
            </p:cNvPr>
            <p:cNvPicPr>
              <a:picLocks noChangeAspect="1"/>
            </p:cNvPicPr>
            <p:nvPr/>
          </p:nvPicPr>
          <p:blipFill>
            <a:blip r:embed="rId3"/>
            <a:stretch>
              <a:fillRect/>
            </a:stretch>
          </p:blipFill>
          <p:spPr>
            <a:xfrm>
              <a:off x="6481485" y="2198384"/>
              <a:ext cx="4994264" cy="3555154"/>
            </a:xfrm>
            <a:prstGeom prst="rect">
              <a:avLst/>
            </a:prstGeom>
            <a:ln>
              <a:noFill/>
            </a:ln>
            <a:effectLst>
              <a:outerShdw blurRad="292100" dist="139700" dir="2700000" algn="tl" rotWithShape="0">
                <a:srgbClr val="333333">
                  <a:alpha val="65000"/>
                </a:srgbClr>
              </a:outerShdw>
            </a:effectLst>
          </p:spPr>
        </p:pic>
        <p:sp>
          <p:nvSpPr>
            <p:cNvPr id="6" name="Arrow: Right 7">
              <a:extLst>
                <a:ext uri="{FF2B5EF4-FFF2-40B4-BE49-F238E27FC236}">
                  <a16:creationId xmlns:a16="http://schemas.microsoft.com/office/drawing/2014/main" id="{A1817BD3-83BA-A533-0325-12AB307C6D7D}"/>
                </a:ext>
              </a:extLst>
            </p:cNvPr>
            <p:cNvSpPr/>
            <p:nvPr/>
          </p:nvSpPr>
          <p:spPr>
            <a:xfrm rot="557183">
              <a:off x="8142128" y="4031177"/>
              <a:ext cx="854330" cy="387118"/>
            </a:xfrm>
            <a:prstGeom prst="rightArrow">
              <a:avLst/>
            </a:prstGeom>
            <a:ln>
              <a:solidFill>
                <a:srgbClr val="ED7D3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Title 6"/>
          <p:cNvSpPr>
            <a:spLocks noGrp="1"/>
          </p:cNvSpPr>
          <p:nvPr>
            <p:ph type="title"/>
          </p:nvPr>
        </p:nvSpPr>
        <p:spPr/>
        <p:txBody>
          <a:bodyPr/>
          <a:lstStyle/>
          <a:p>
            <a:r>
              <a:rPr lang="en-GB" dirty="0"/>
              <a:t>Who can use this on-demand service?</a:t>
            </a:r>
          </a:p>
        </p:txBody>
      </p:sp>
    </p:spTree>
    <p:extLst>
      <p:ext uri="{BB962C8B-B14F-4D97-AF65-F5344CB8AC3E}">
        <p14:creationId xmlns:p14="http://schemas.microsoft.com/office/powerpoint/2010/main" val="28163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639E49-F393-C93A-03B6-15EC5C748A3A}"/>
              </a:ext>
            </a:extLst>
          </p:cNvPr>
          <p:cNvSpPr>
            <a:spLocks noGrp="1"/>
          </p:cNvSpPr>
          <p:nvPr>
            <p:ph type="sldNum" sz="quarter" idx="12"/>
          </p:nvPr>
        </p:nvSpPr>
        <p:spPr/>
        <p:txBody>
          <a:bodyPr/>
          <a:lstStyle/>
          <a:p>
            <a:fld id="{F0A192C1-6D70-4E34-8223-645F4389ADAC}" type="slidenum">
              <a:rPr lang="en-IE" smtClean="0"/>
              <a:t>8</a:t>
            </a:fld>
            <a:endParaRPr lang="en-IE" dirty="0"/>
          </a:p>
        </p:txBody>
      </p:sp>
      <p:pic>
        <p:nvPicPr>
          <p:cNvPr id="15" name="Picture Placeholder 1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1675374" y="1826255"/>
            <a:ext cx="2160000" cy="2160000"/>
          </a:xfrm>
        </p:spPr>
      </p:pic>
      <p:sp>
        <p:nvSpPr>
          <p:cNvPr id="5" name="Text Placeholder 4">
            <a:extLst>
              <a:ext uri="{FF2B5EF4-FFF2-40B4-BE49-F238E27FC236}">
                <a16:creationId xmlns:a16="http://schemas.microsoft.com/office/drawing/2014/main" id="{27BA3006-AA6E-B640-004E-C368976B692B}"/>
              </a:ext>
            </a:extLst>
          </p:cNvPr>
          <p:cNvSpPr>
            <a:spLocks noGrp="1"/>
          </p:cNvSpPr>
          <p:nvPr>
            <p:ph type="body" sz="quarter" idx="17"/>
          </p:nvPr>
        </p:nvSpPr>
        <p:spPr>
          <a:xfrm>
            <a:off x="4215346" y="2006255"/>
            <a:ext cx="1800000" cy="1800000"/>
          </a:xfrm>
        </p:spPr>
        <p:txBody>
          <a:bodyPr>
            <a:normAutofit/>
          </a:bodyPr>
          <a:lstStyle/>
          <a:p>
            <a:r>
              <a:rPr lang="en-IE" sz="1500" b="1" dirty="0"/>
              <a:t>Delineation</a:t>
            </a:r>
          </a:p>
          <a:p>
            <a:r>
              <a:rPr lang="en-IE" dirty="0"/>
              <a:t>(</a:t>
            </a:r>
            <a:r>
              <a:rPr lang="en-IE" dirty="0" err="1"/>
              <a:t>aprox</a:t>
            </a:r>
            <a:r>
              <a:rPr lang="en-IE" dirty="0"/>
              <a:t>. 7 hours)</a:t>
            </a:r>
          </a:p>
        </p:txBody>
      </p:sp>
      <p:pic>
        <p:nvPicPr>
          <p:cNvPr id="17" name="Picture Placeholder 16"/>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t="98" b="98"/>
          <a:stretch>
            <a:fillRect/>
          </a:stretch>
        </p:blipFill>
        <p:spPr>
          <a:xfrm>
            <a:off x="6395318" y="1723179"/>
            <a:ext cx="2158095" cy="2160000"/>
          </a:xfrm>
        </p:spPr>
      </p:pic>
      <p:sp>
        <p:nvSpPr>
          <p:cNvPr id="8" name="Text Placeholder 7">
            <a:extLst>
              <a:ext uri="{FF2B5EF4-FFF2-40B4-BE49-F238E27FC236}">
                <a16:creationId xmlns:a16="http://schemas.microsoft.com/office/drawing/2014/main" id="{B1D3DCD7-1763-B41B-FBEB-25AFFEC2BA60}"/>
              </a:ext>
            </a:extLst>
          </p:cNvPr>
          <p:cNvSpPr>
            <a:spLocks noGrp="1"/>
          </p:cNvSpPr>
          <p:nvPr>
            <p:ph type="body" sz="quarter" idx="21"/>
          </p:nvPr>
        </p:nvSpPr>
        <p:spPr>
          <a:xfrm>
            <a:off x="1855374" y="4320517"/>
            <a:ext cx="1800000" cy="1800000"/>
          </a:xfrm>
        </p:spPr>
        <p:txBody>
          <a:bodyPr/>
          <a:lstStyle/>
          <a:p>
            <a:r>
              <a:rPr lang="en-IE" b="1" dirty="0"/>
              <a:t>First Estimate</a:t>
            </a:r>
          </a:p>
          <a:p>
            <a:r>
              <a:rPr lang="en-IE" dirty="0"/>
              <a:t>(</a:t>
            </a:r>
            <a:r>
              <a:rPr lang="en-IE" dirty="0" err="1"/>
              <a:t>aprox</a:t>
            </a:r>
            <a:r>
              <a:rPr lang="en-IE" dirty="0"/>
              <a:t>. 2 hours)</a:t>
            </a:r>
          </a:p>
        </p:txBody>
      </p:sp>
      <p:sp>
        <p:nvSpPr>
          <p:cNvPr id="10" name="Text Placeholder 9">
            <a:extLst>
              <a:ext uri="{FF2B5EF4-FFF2-40B4-BE49-F238E27FC236}">
                <a16:creationId xmlns:a16="http://schemas.microsoft.com/office/drawing/2014/main" id="{CAD50C6F-262D-5065-DEDA-C593353F9687}"/>
              </a:ext>
            </a:extLst>
          </p:cNvPr>
          <p:cNvSpPr>
            <a:spLocks noGrp="1"/>
          </p:cNvSpPr>
          <p:nvPr>
            <p:ph type="body" sz="quarter" idx="23"/>
          </p:nvPr>
        </p:nvSpPr>
        <p:spPr>
          <a:xfrm>
            <a:off x="6664366" y="4319172"/>
            <a:ext cx="1800000" cy="1800000"/>
          </a:xfrm>
        </p:spPr>
        <p:txBody>
          <a:bodyPr/>
          <a:lstStyle/>
          <a:p>
            <a:r>
              <a:rPr lang="en-IE" b="1" dirty="0"/>
              <a:t>Grading</a:t>
            </a:r>
          </a:p>
          <a:p>
            <a:r>
              <a:rPr lang="en-IE" dirty="0"/>
              <a:t>(</a:t>
            </a:r>
            <a:r>
              <a:rPr lang="en-IE" dirty="0" err="1"/>
              <a:t>aprox</a:t>
            </a:r>
            <a:r>
              <a:rPr lang="en-IE" dirty="0"/>
              <a:t>. 10 hours)</a:t>
            </a:r>
          </a:p>
        </p:txBody>
      </p:sp>
      <p:sp>
        <p:nvSpPr>
          <p:cNvPr id="11" name="Text Placeholder 4">
            <a:extLst>
              <a:ext uri="{FF2B5EF4-FFF2-40B4-BE49-F238E27FC236}">
                <a16:creationId xmlns:a16="http://schemas.microsoft.com/office/drawing/2014/main" id="{27BA3006-AA6E-B640-004E-C368976B692B}"/>
              </a:ext>
            </a:extLst>
          </p:cNvPr>
          <p:cNvSpPr>
            <a:spLocks noGrp="1"/>
          </p:cNvSpPr>
          <p:nvPr>
            <p:ph type="body" sz="quarter" idx="17"/>
          </p:nvPr>
        </p:nvSpPr>
        <p:spPr>
          <a:xfrm>
            <a:off x="8933386" y="2083179"/>
            <a:ext cx="1800000" cy="1800000"/>
          </a:xfrm>
        </p:spPr>
        <p:txBody>
          <a:bodyPr>
            <a:normAutofit lnSpcReduction="10000"/>
          </a:bodyPr>
          <a:lstStyle/>
          <a:p>
            <a:r>
              <a:rPr lang="en-IE" b="1" dirty="0"/>
              <a:t>Situational Reporting</a:t>
            </a:r>
          </a:p>
          <a:p>
            <a:r>
              <a:rPr lang="en-IE" dirty="0"/>
              <a:t>(</a:t>
            </a:r>
            <a:r>
              <a:rPr lang="en-IE" dirty="0" err="1"/>
              <a:t>aprox</a:t>
            </a:r>
            <a:r>
              <a:rPr lang="en-IE" dirty="0"/>
              <a:t>. 4h, regular updates)</a:t>
            </a:r>
          </a:p>
        </p:txBody>
      </p:sp>
      <p:sp>
        <p:nvSpPr>
          <p:cNvPr id="12" name="Picture Placeholder 8">
            <a:extLst>
              <a:ext uri="{FF2B5EF4-FFF2-40B4-BE49-F238E27FC236}">
                <a16:creationId xmlns:a16="http://schemas.microsoft.com/office/drawing/2014/main" id="{61ABD07F-36D7-D546-8176-ECF398C61E33}"/>
              </a:ext>
            </a:extLst>
          </p:cNvPr>
          <p:cNvSpPr txBox="1">
            <a:spLocks/>
          </p:cNvSpPr>
          <p:nvPr/>
        </p:nvSpPr>
        <p:spPr>
          <a:xfrm>
            <a:off x="8933386" y="4320517"/>
            <a:ext cx="1800000" cy="1800000"/>
          </a:xfrm>
          <a:prstGeom prst="ellipse">
            <a:avLst/>
          </a:prstGeom>
          <a:blipFill>
            <a:blip r:embed="rId4"/>
            <a:stretch>
              <a:fillRect/>
            </a:stretch>
          </a:blipFill>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pic>
        <p:nvPicPr>
          <p:cNvPr id="16" name="Picture Placeholder 15"/>
          <p:cNvPicPr>
            <a:picLocks noGrp="1" noChangeAspect="1"/>
          </p:cNvPicPr>
          <p:nvPr>
            <p:ph type="pic" sz="quarter" idx="22"/>
          </p:nvPr>
        </p:nvPicPr>
        <p:blipFill>
          <a:blip r:embed="rId5">
            <a:extLst>
              <a:ext uri="{28A0092B-C50C-407E-A947-70E740481C1C}">
                <a14:useLocalDpi xmlns:a14="http://schemas.microsoft.com/office/drawing/2010/main" val="0"/>
              </a:ext>
            </a:extLst>
          </a:blip>
          <a:srcRect l="142" r="142"/>
          <a:stretch>
            <a:fillRect/>
          </a:stretch>
        </p:blipFill>
        <p:spPr>
          <a:xfrm>
            <a:off x="4035346" y="4140517"/>
            <a:ext cx="2160000" cy="2160000"/>
          </a:xfrm>
        </p:spPr>
      </p:pic>
      <p:sp>
        <p:nvSpPr>
          <p:cNvPr id="14" name="Title 2">
            <a:extLst>
              <a:ext uri="{FF2B5EF4-FFF2-40B4-BE49-F238E27FC236}">
                <a16:creationId xmlns:a16="http://schemas.microsoft.com/office/drawing/2014/main" id="{FD11352C-C40B-4D98-C094-066E13F66417}"/>
              </a:ext>
            </a:extLst>
          </p:cNvPr>
          <p:cNvSpPr txBox="1">
            <a:spLocks/>
          </p:cNvSpPr>
          <p:nvPr/>
        </p:nvSpPr>
        <p:spPr>
          <a:xfrm>
            <a:off x="349624" y="1022311"/>
            <a:ext cx="11510682" cy="668377"/>
          </a:xfrm>
          <a:prstGeom prst="rect">
            <a:avLst/>
          </a:prstGeom>
        </p:spPr>
        <p:txBody>
          <a:bodyPr/>
          <a:lst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r>
              <a:rPr lang="en-IE" dirty="0"/>
              <a:t>1. Rapid mapping: how does it look like?</a:t>
            </a:r>
          </a:p>
        </p:txBody>
      </p:sp>
    </p:spTree>
    <p:extLst>
      <p:ext uri="{BB962C8B-B14F-4D97-AF65-F5344CB8AC3E}">
        <p14:creationId xmlns:p14="http://schemas.microsoft.com/office/powerpoint/2010/main" val="1308267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47039" y="1129949"/>
            <a:ext cx="10800081" cy="5596037"/>
          </a:xfrm>
          <a:prstGeom prst="rect">
            <a:avLst/>
          </a:prstGeom>
        </p:spPr>
      </p:pic>
      <p:sp>
        <p:nvSpPr>
          <p:cNvPr id="7" name="Title 2">
            <a:extLst>
              <a:ext uri="{FF2B5EF4-FFF2-40B4-BE49-F238E27FC236}">
                <a16:creationId xmlns:a16="http://schemas.microsoft.com/office/drawing/2014/main" id="{FD11352C-C40B-4D98-C094-066E13F66417}"/>
              </a:ext>
            </a:extLst>
          </p:cNvPr>
          <p:cNvSpPr txBox="1">
            <a:spLocks/>
          </p:cNvSpPr>
          <p:nvPr/>
        </p:nvSpPr>
        <p:spPr>
          <a:xfrm>
            <a:off x="319144" y="646391"/>
            <a:ext cx="11510682" cy="668377"/>
          </a:xfrm>
          <a:prstGeom prst="rect">
            <a:avLst/>
          </a:prstGeom>
        </p:spPr>
        <p:txBody>
          <a:bodyPr/>
          <a:lst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r>
              <a:rPr lang="en-IE" dirty="0"/>
              <a:t>On-demand mapping: how does it look like?</a:t>
            </a:r>
          </a:p>
        </p:txBody>
      </p:sp>
    </p:spTree>
    <p:extLst>
      <p:ext uri="{BB962C8B-B14F-4D97-AF65-F5344CB8AC3E}">
        <p14:creationId xmlns:p14="http://schemas.microsoft.com/office/powerpoint/2010/main" val="967887744"/>
      </p:ext>
    </p:extLst>
  </p:cSld>
  <p:clrMapOvr>
    <a:masterClrMapping/>
  </p:clrMapOvr>
</p:sld>
</file>

<file path=ppt/theme/theme1.xml><?xml version="1.0" encoding="utf-8"?>
<a:theme xmlns:a="http://schemas.openxmlformats.org/drawingml/2006/main" name="Office Theme">
  <a:themeElements>
    <a:clrScheme name="EU Space">
      <a:dk1>
        <a:sysClr val="windowText" lastClr="000000"/>
      </a:dk1>
      <a:lt1>
        <a:sysClr val="window" lastClr="FFFFFF"/>
      </a:lt1>
      <a:dk2>
        <a:srgbClr val="004494"/>
      </a:dk2>
      <a:lt2>
        <a:srgbClr val="D3E8F9"/>
      </a:lt2>
      <a:accent1>
        <a:srgbClr val="FABC20"/>
      </a:accent1>
      <a:accent2>
        <a:srgbClr val="5560A4"/>
      </a:accent2>
      <a:accent3>
        <a:srgbClr val="EC712D"/>
      </a:accent3>
      <a:accent4>
        <a:srgbClr val="B0C54C"/>
      </a:accent4>
      <a:accent5>
        <a:srgbClr val="00A4B6"/>
      </a:accent5>
      <a:accent6>
        <a:srgbClr val="EB595B"/>
      </a:accent6>
      <a:hlink>
        <a:srgbClr val="004494"/>
      </a:hlink>
      <a:folHlink>
        <a:srgbClr val="00449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 Space presentation template 2024_CEMS.potx" id="{13B81524-1A1E-4641-8B3D-106B8DFDF4AB}" vid="{DD012C0D-9217-4871-8498-89DFF472CE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aa54b14-608b-44ba-8621-4287d9574b27" xsi:nil="true"/>
    <lcf76f155ced4ddcb4097134ff3c332f xmlns="33e07890-6196-4e26-9dd2-53178dae8e48">
      <Terms xmlns="http://schemas.microsoft.com/office/infopath/2007/PartnerControls"/>
    </lcf76f155ced4ddcb4097134ff3c332f>
    <SharedWithUsers xmlns="faa54b14-608b-44ba-8621-4287d9574b27">
      <UserInfo>
        <DisplayName>VOUKOUVALAS Evangelos (JRC-ISPRA-EXT)</DisplayName>
        <AccountId>184</AccountId>
        <AccountType/>
      </UserInfo>
      <UserInfo>
        <DisplayName>OOM Duarte (JRC-ISPRA)</DisplayName>
        <AccountId>176</AccountId>
        <AccountType/>
      </UserInfo>
      <UserInfo>
        <DisplayName>FERRARI Davide (JRC-ISPRA-EXT)</DisplayName>
        <AccountId>183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CFDF3D715AA394A9B15E0E0FAA07E37" ma:contentTypeVersion="17" ma:contentTypeDescription="Create a new document." ma:contentTypeScope="" ma:versionID="3f14684ca0249c02386393e4ae7b4c01">
  <xsd:schema xmlns:xsd="http://www.w3.org/2001/XMLSchema" xmlns:xs="http://www.w3.org/2001/XMLSchema" xmlns:p="http://schemas.microsoft.com/office/2006/metadata/properties" xmlns:ns2="33e07890-6196-4e26-9dd2-53178dae8e48" xmlns:ns3="faa54b14-608b-44ba-8621-4287d9574b27" targetNamespace="http://schemas.microsoft.com/office/2006/metadata/properties" ma:root="true" ma:fieldsID="72c4c863841f821de4d576dea2c7ac39" ns2:_="" ns3:_="">
    <xsd:import namespace="33e07890-6196-4e26-9dd2-53178dae8e48"/>
    <xsd:import namespace="faa54b14-608b-44ba-8621-4287d9574b2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e07890-6196-4e26-9dd2-53178dae8e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a54b14-608b-44ba-8621-4287d9574b2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ae5e9be-b7df-4883-8c07-2a38ff224642}" ma:internalName="TaxCatchAll" ma:showField="CatchAllData" ma:web="faa54b14-608b-44ba-8621-4287d9574b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13F80C-A74E-4FEB-AD5F-C45E0DB635C5}">
  <ds:schemaRefs>
    <ds:schemaRef ds:uri="http://schemas.microsoft.com/sharepoint/v3/contenttype/forms"/>
  </ds:schemaRefs>
</ds:datastoreItem>
</file>

<file path=customXml/itemProps2.xml><?xml version="1.0" encoding="utf-8"?>
<ds:datastoreItem xmlns:ds="http://schemas.openxmlformats.org/officeDocument/2006/customXml" ds:itemID="{B544C6D9-4261-4FF0-97F1-5CBEAA9AB666}">
  <ds:schemaRefs>
    <ds:schemaRef ds:uri="http://schemas.microsoft.com/office/2006/metadata/properties"/>
    <ds:schemaRef ds:uri="http://schemas.microsoft.com/office/infopath/2007/PartnerControls"/>
    <ds:schemaRef ds:uri="faa54b14-608b-44ba-8621-4287d9574b27"/>
    <ds:schemaRef ds:uri="33e07890-6196-4e26-9dd2-53178dae8e48"/>
  </ds:schemaRefs>
</ds:datastoreItem>
</file>

<file path=customXml/itemProps3.xml><?xml version="1.0" encoding="utf-8"?>
<ds:datastoreItem xmlns:ds="http://schemas.openxmlformats.org/officeDocument/2006/customXml" ds:itemID="{FBFF8491-1507-40A0-9E31-F9DCF58C28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e07890-6196-4e26-9dd2-53178dae8e48"/>
    <ds:schemaRef ds:uri="faa54b14-608b-44ba-8621-4287d9574b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2024_CEMS_EU Space presentation template</Template>
  <TotalTime>2545</TotalTime>
  <Words>2301</Words>
  <Application>Microsoft Office PowerPoint</Application>
  <PresentationFormat>Widescreen</PresentationFormat>
  <Paragraphs>251</Paragraphs>
  <Slides>35</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MS PGothic</vt:lpstr>
      <vt:lpstr>Arial</vt:lpstr>
      <vt:lpstr>Arial Black</vt:lpstr>
      <vt:lpstr>Calibri</vt:lpstr>
      <vt:lpstr>PF Square Sans Pro</vt:lpstr>
      <vt:lpstr>Office Theme</vt:lpstr>
      <vt:lpstr>How can satellite data support disaster risk management?</vt:lpstr>
      <vt:lpstr>The Copernicus Emergency Management Service</vt:lpstr>
      <vt:lpstr>The Copernicus Emergency Management Service</vt:lpstr>
      <vt:lpstr>The Copernicus Emergency Management Service</vt:lpstr>
      <vt:lpstr>PowerPoint Presentation</vt:lpstr>
      <vt:lpstr>1. On-demand mapping</vt:lpstr>
      <vt:lpstr>Who can use this on-demand service?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Early-warning and monitoring</vt:lpstr>
      <vt:lpstr>2. Early-warning and monitoring</vt:lpstr>
      <vt:lpstr>2. Early-warning and monitoring</vt:lpstr>
      <vt:lpstr>2. Early-warning and monitoring</vt:lpstr>
      <vt:lpstr>2. Early-warning and monitoring</vt:lpstr>
      <vt:lpstr>2. Early-warning and monitoring</vt:lpstr>
      <vt:lpstr>2. Early-warning and monitoring</vt:lpstr>
      <vt:lpstr>2. Early-warning and monitoring</vt:lpstr>
      <vt:lpstr>2. Early-warning and monitoring</vt:lpstr>
      <vt:lpstr>2. Early-warning and monitoring</vt:lpstr>
      <vt:lpstr>2. Early-warning and monitoring</vt:lpstr>
      <vt:lpstr>2. Early-warning and monitoring</vt:lpstr>
      <vt:lpstr>2. Early-warning and monitoring</vt:lpstr>
      <vt:lpstr>3. Exposure mapping</vt:lpstr>
      <vt:lpstr>3. Exposure mapping</vt:lpstr>
      <vt:lpstr>3. Exposure mapping</vt:lpstr>
      <vt:lpstr>Thank you!</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MOREIRA AGRELA GONCALVES Andre (JRC-ISPRA-EXT)</dc:creator>
  <cp:lastModifiedBy>Henry Boeree</cp:lastModifiedBy>
  <cp:revision>66</cp:revision>
  <dcterms:created xsi:type="dcterms:W3CDTF">2024-05-08T08:08:05Z</dcterms:created>
  <dcterms:modified xsi:type="dcterms:W3CDTF">2024-05-13T10:34:20Z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2023-11-18T14:25:19Z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b0e4545d-c25c-471f-b64b-0ba1b39d1a97</vt:lpwstr>
  </property>
  <property fmtid="{D5CDD505-2E9C-101B-9397-08002B2CF9AE}" pid="8" name="MSIP_Label_6bd9ddd1-4d20-43f6-abfa-fc3c07406f94_ContentBits">
    <vt:lpwstr>0</vt:lpwstr>
  </property>
  <property fmtid="{D5CDD505-2E9C-101B-9397-08002B2CF9AE}" pid="9" name="ContentTypeId">
    <vt:lpwstr>0x010100ECFDF3D715AA394A9B15E0E0FAA07E37</vt:lpwstr>
  </property>
  <property fmtid="{D5CDD505-2E9C-101B-9397-08002B2CF9AE}" pid="10" name="MediaServiceImageTags">
    <vt:lpwstr/>
  </property>
</Properties>
</file>