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4"/>
  </p:sldMasterIdLst>
  <p:notesMasterIdLst>
    <p:notesMasterId r:id="rId19"/>
  </p:notesMasterIdLst>
  <p:handoutMasterIdLst>
    <p:handoutMasterId r:id="rId20"/>
  </p:handoutMasterIdLst>
  <p:sldIdLst>
    <p:sldId id="351" r:id="rId5"/>
    <p:sldId id="353" r:id="rId6"/>
    <p:sldId id="266" r:id="rId7"/>
    <p:sldId id="265" r:id="rId8"/>
    <p:sldId id="298" r:id="rId9"/>
    <p:sldId id="299" r:id="rId10"/>
    <p:sldId id="273" r:id="rId11"/>
    <p:sldId id="349" r:id="rId12"/>
    <p:sldId id="350" r:id="rId13"/>
    <p:sldId id="346" r:id="rId14"/>
    <p:sldId id="347" r:id="rId15"/>
    <p:sldId id="348" r:id="rId16"/>
    <p:sldId id="354" r:id="rId17"/>
    <p:sldId id="261" r:id="rId18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95A"/>
    <a:srgbClr val="E8E8EA"/>
    <a:srgbClr val="FFA300"/>
    <a:srgbClr val="FC5507"/>
    <a:srgbClr val="8E8E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F6627-0A47-468B-9460-E30A3241553A}" v="3" dt="2024-05-13T15:56:12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lisa Donati" userId="f65fe8f2-1397-4796-9b92-4bbf06787e1f" providerId="ADAL" clId="{921F6627-0A47-468B-9460-E30A3241553A}"/>
    <pc:docChg chg="custSel addSld delSld modSld">
      <pc:chgData name="Annalisa Donati" userId="f65fe8f2-1397-4796-9b92-4bbf06787e1f" providerId="ADAL" clId="{921F6627-0A47-468B-9460-E30A3241553A}" dt="2024-05-13T16:00:41.666" v="113" actId="47"/>
      <pc:docMkLst>
        <pc:docMk/>
      </pc:docMkLst>
      <pc:sldChg chg="modSp del mod">
        <pc:chgData name="Annalisa Donati" userId="f65fe8f2-1397-4796-9b92-4bbf06787e1f" providerId="ADAL" clId="{921F6627-0A47-468B-9460-E30A3241553A}" dt="2024-05-13T15:55:54.752" v="106" actId="47"/>
        <pc:sldMkLst>
          <pc:docMk/>
          <pc:sldMk cId="315861673" sldId="256"/>
        </pc:sldMkLst>
        <pc:spChg chg="mod">
          <ac:chgData name="Annalisa Donati" userId="f65fe8f2-1397-4796-9b92-4bbf06787e1f" providerId="ADAL" clId="{921F6627-0A47-468B-9460-E30A3241553A}" dt="2024-05-13T15:54:58.162" v="6" actId="21"/>
          <ac:spMkLst>
            <pc:docMk/>
            <pc:sldMk cId="315861673" sldId="256"/>
            <ac:spMk id="22" creationId="{4CB6EAAE-12EC-3B99-B972-C9EA6EB99C34}"/>
          </ac:spMkLst>
        </pc:spChg>
      </pc:sldChg>
      <pc:sldChg chg="del">
        <pc:chgData name="Annalisa Donati" userId="f65fe8f2-1397-4796-9b92-4bbf06787e1f" providerId="ADAL" clId="{921F6627-0A47-468B-9460-E30A3241553A}" dt="2024-05-13T15:56:20.700" v="109" actId="47"/>
        <pc:sldMkLst>
          <pc:docMk/>
          <pc:sldMk cId="0" sldId="257"/>
        </pc:sldMkLst>
      </pc:sldChg>
      <pc:sldChg chg="del">
        <pc:chgData name="Annalisa Donati" userId="f65fe8f2-1397-4796-9b92-4bbf06787e1f" providerId="ADAL" clId="{921F6627-0A47-468B-9460-E30A3241553A}" dt="2024-05-13T16:00:38.690" v="112" actId="47"/>
        <pc:sldMkLst>
          <pc:docMk/>
          <pc:sldMk cId="2973857316" sldId="280"/>
        </pc:sldMkLst>
      </pc:sldChg>
      <pc:sldChg chg="del">
        <pc:chgData name="Annalisa Donati" userId="f65fe8f2-1397-4796-9b92-4bbf06787e1f" providerId="ADAL" clId="{921F6627-0A47-468B-9460-E30A3241553A}" dt="2024-05-13T16:00:20.973" v="111" actId="47"/>
        <pc:sldMkLst>
          <pc:docMk/>
          <pc:sldMk cId="2041283239" sldId="301"/>
        </pc:sldMkLst>
      </pc:sldChg>
      <pc:sldChg chg="del">
        <pc:chgData name="Annalisa Donati" userId="f65fe8f2-1397-4796-9b92-4bbf06787e1f" providerId="ADAL" clId="{921F6627-0A47-468B-9460-E30A3241553A}" dt="2024-05-13T16:00:41.666" v="113" actId="47"/>
        <pc:sldMkLst>
          <pc:docMk/>
          <pc:sldMk cId="3960111427" sldId="302"/>
        </pc:sldMkLst>
      </pc:sldChg>
      <pc:sldChg chg="addSp delSp modSp add mod">
        <pc:chgData name="Annalisa Donati" userId="f65fe8f2-1397-4796-9b92-4bbf06787e1f" providerId="ADAL" clId="{921F6627-0A47-468B-9460-E30A3241553A}" dt="2024-05-13T15:55:51.158" v="105" actId="20577"/>
        <pc:sldMkLst>
          <pc:docMk/>
          <pc:sldMk cId="270630512" sldId="351"/>
        </pc:sldMkLst>
        <pc:spChg chg="add mod ord">
          <ac:chgData name="Annalisa Donati" userId="f65fe8f2-1397-4796-9b92-4bbf06787e1f" providerId="ADAL" clId="{921F6627-0A47-468B-9460-E30A3241553A}" dt="2024-05-13T15:54:23.406" v="5" actId="171"/>
          <ac:spMkLst>
            <pc:docMk/>
            <pc:sldMk cId="270630512" sldId="351"/>
            <ac:spMk id="2" creationId="{BC450316-2D6F-1125-C7A0-E6B60D3EF50E}"/>
          </ac:spMkLst>
        </pc:spChg>
        <pc:spChg chg="del">
          <ac:chgData name="Annalisa Donati" userId="f65fe8f2-1397-4796-9b92-4bbf06787e1f" providerId="ADAL" clId="{921F6627-0A47-468B-9460-E30A3241553A}" dt="2024-05-13T15:54:04.955" v="1" actId="478"/>
          <ac:spMkLst>
            <pc:docMk/>
            <pc:sldMk cId="270630512" sldId="351"/>
            <ac:spMk id="6" creationId="{24956A8D-49BA-62CF-A6C7-38F5332A40D9}"/>
          </ac:spMkLst>
        </pc:spChg>
        <pc:spChg chg="mod">
          <ac:chgData name="Annalisa Donati" userId="f65fe8f2-1397-4796-9b92-4bbf06787e1f" providerId="ADAL" clId="{921F6627-0A47-468B-9460-E30A3241553A}" dt="2024-05-13T15:55:04.282" v="7"/>
          <ac:spMkLst>
            <pc:docMk/>
            <pc:sldMk cId="270630512" sldId="351"/>
            <ac:spMk id="22" creationId="{4CB6EAAE-12EC-3B99-B972-C9EA6EB99C34}"/>
          </ac:spMkLst>
        </pc:spChg>
        <pc:spChg chg="mod">
          <ac:chgData name="Annalisa Donati" userId="f65fe8f2-1397-4796-9b92-4bbf06787e1f" providerId="ADAL" clId="{921F6627-0A47-468B-9460-E30A3241553A}" dt="2024-05-13T15:55:51.158" v="105" actId="20577"/>
          <ac:spMkLst>
            <pc:docMk/>
            <pc:sldMk cId="270630512" sldId="351"/>
            <ac:spMk id="23" creationId="{117ABF60-5E4B-BCE5-372A-8CCE1D8AB8CD}"/>
          </ac:spMkLst>
        </pc:spChg>
      </pc:sldChg>
      <pc:sldChg chg="new del">
        <pc:chgData name="Annalisa Donati" userId="f65fe8f2-1397-4796-9b92-4bbf06787e1f" providerId="ADAL" clId="{921F6627-0A47-468B-9460-E30A3241553A}" dt="2024-05-13T15:56:21.761" v="110" actId="47"/>
        <pc:sldMkLst>
          <pc:docMk/>
          <pc:sldMk cId="3591924478" sldId="352"/>
        </pc:sldMkLst>
      </pc:sldChg>
      <pc:sldChg chg="add">
        <pc:chgData name="Annalisa Donati" userId="f65fe8f2-1397-4796-9b92-4bbf06787e1f" providerId="ADAL" clId="{921F6627-0A47-468B-9460-E30A3241553A}" dt="2024-05-13T15:56:12.947" v="108"/>
        <pc:sldMkLst>
          <pc:docMk/>
          <pc:sldMk cId="594865359" sldId="35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EFC237-625A-4E64-95E8-12D0719CBE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04DD8-0717-4B26-AAAF-915D500C56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44C8E-47E0-4CE3-BD6A-D5581DDE5237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78A10-A28C-440B-A650-8FE4EF6398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30908-4A03-4093-B8FF-A9792F4245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2F0EE-6462-438E-B0BA-B5848391A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06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1AEB2-42CF-D249-A370-81F03603161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CCB83-A257-5244-B7F5-4775C59A05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78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4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02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01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E7EB5-1413-420F-9201-464D165ADC7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499BD-5707-418E-B594-B54E52EE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1">
            <a:extLst>
              <a:ext uri="{FF2B5EF4-FFF2-40B4-BE49-F238E27FC236}">
                <a16:creationId xmlns:a16="http://schemas.microsoft.com/office/drawing/2014/main" id="{4F24B40C-5610-E976-2E92-90F5ABE30F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0" y="31806"/>
            <a:ext cx="2408275" cy="1050956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DB44C28B-CCE5-4497-D8C1-0D59E05C3C65}"/>
              </a:ext>
            </a:extLst>
          </p:cNvPr>
          <p:cNvGrpSpPr/>
          <p:nvPr userDrawn="1"/>
        </p:nvGrpSpPr>
        <p:grpSpPr>
          <a:xfrm>
            <a:off x="-6980" y="-130623"/>
            <a:ext cx="9227762" cy="324858"/>
            <a:chOff x="0" y="0"/>
            <a:chExt cx="24533958" cy="552580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05C4DCD8-344C-F6E5-1AF9-F6E5D98D4819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7468368F-C247-3EB4-6CDE-57712D38D18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8CB06EDF-5AFA-C1D9-EADE-172679829B74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680BDAFD-8AA1-CA90-C77F-305D28E536E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D2BADB66-FC46-F07D-06E7-2520A9FB2E93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A4A2FBBB-6FAC-75CE-3C0A-93EC48AAF18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36D397F7-1589-3FAE-19CF-3DAF326A7588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AE4DED9E-AF36-CC27-3F8D-300194C4073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DECB2CA6-499C-1143-6F5A-CC3800338A89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715BFB70-AFF0-A7E8-D4D1-B3263E2B2FB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9B447347-0E0B-80F4-0810-73CAD100EF8C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29EF9C8A-4082-8D12-3DE6-BE9B3EBF7EF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1F7A1F-A64E-0299-A74F-6DD74CEA4581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7134642D-345E-C806-19FA-46DE1FF486F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004A394A-2DF1-17A6-F8BF-4A23944BE2C2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AD39DC8C-E27D-4CCD-F73E-AFA481E3625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id="{40DCFCF4-E9EF-04D6-41D3-1A1652F0FDDA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3EBE951C-B47D-764D-A99F-EC40D6D03AB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  <p:grpSp>
        <p:nvGrpSpPr>
          <p:cNvPr id="28" name="Group 2">
            <a:extLst>
              <a:ext uri="{FF2B5EF4-FFF2-40B4-BE49-F238E27FC236}">
                <a16:creationId xmlns:a16="http://schemas.microsoft.com/office/drawing/2014/main" id="{D924EDC9-C228-866A-7E63-97ACBB61E1CF}"/>
              </a:ext>
            </a:extLst>
          </p:cNvPr>
          <p:cNvGrpSpPr/>
          <p:nvPr userDrawn="1"/>
        </p:nvGrpSpPr>
        <p:grpSpPr>
          <a:xfrm>
            <a:off x="-13960" y="4974091"/>
            <a:ext cx="9227762" cy="324858"/>
            <a:chOff x="0" y="0"/>
            <a:chExt cx="24533958" cy="552580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2EFEC1ED-9E79-5FCF-E2EA-435F2587B1D7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46" name="Freeform 4">
                <a:extLst>
                  <a:ext uri="{FF2B5EF4-FFF2-40B4-BE49-F238E27FC236}">
                    <a16:creationId xmlns:a16="http://schemas.microsoft.com/office/drawing/2014/main" id="{963834DA-3088-6A9E-C266-8FBF0F6A051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</p:sp>
        </p:grpSp>
        <p:grpSp>
          <p:nvGrpSpPr>
            <p:cNvPr id="30" name="Group 5">
              <a:extLst>
                <a:ext uri="{FF2B5EF4-FFF2-40B4-BE49-F238E27FC236}">
                  <a16:creationId xmlns:a16="http://schemas.microsoft.com/office/drawing/2014/main" id="{B85D5252-04A6-B807-A06E-858BB66BB90A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5D388E5F-CC1F-9B22-40F0-A7A84319CEC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</p:sp>
        </p:grpSp>
        <p:grpSp>
          <p:nvGrpSpPr>
            <p:cNvPr id="31" name="Group 7">
              <a:extLst>
                <a:ext uri="{FF2B5EF4-FFF2-40B4-BE49-F238E27FC236}">
                  <a16:creationId xmlns:a16="http://schemas.microsoft.com/office/drawing/2014/main" id="{80E78D85-48B8-661A-1504-F02E0C5FE161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50DD068D-0F0E-0BB4-7605-E8A3FD6E42C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</p:sp>
        </p:grpSp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B2A5B410-5D6B-58EB-B05B-68EBC168AA8D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12FF599B-F271-95B6-C7A3-074D2873C78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grpSp>
          <p:nvGrpSpPr>
            <p:cNvPr id="33" name="Group 11">
              <a:extLst>
                <a:ext uri="{FF2B5EF4-FFF2-40B4-BE49-F238E27FC236}">
                  <a16:creationId xmlns:a16="http://schemas.microsoft.com/office/drawing/2014/main" id="{1DF8C0EC-C5A1-A790-C98C-660430FA99F2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68B19BF8-9474-8FC6-76A1-4BF4658088B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</p:sp>
        </p:grpSp>
        <p:grpSp>
          <p:nvGrpSpPr>
            <p:cNvPr id="34" name="Group 13">
              <a:extLst>
                <a:ext uri="{FF2B5EF4-FFF2-40B4-BE49-F238E27FC236}">
                  <a16:creationId xmlns:a16="http://schemas.microsoft.com/office/drawing/2014/main" id="{030D1FE2-3B11-5E6D-0021-620336459F27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41" name="Freeform 14">
                <a:extLst>
                  <a:ext uri="{FF2B5EF4-FFF2-40B4-BE49-F238E27FC236}">
                    <a16:creationId xmlns:a16="http://schemas.microsoft.com/office/drawing/2014/main" id="{F0F796CE-6B19-5D09-963F-5E8577A04AC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</p:sp>
        </p:grpSp>
        <p:grpSp>
          <p:nvGrpSpPr>
            <p:cNvPr id="35" name="Group 15">
              <a:extLst>
                <a:ext uri="{FF2B5EF4-FFF2-40B4-BE49-F238E27FC236}">
                  <a16:creationId xmlns:a16="http://schemas.microsoft.com/office/drawing/2014/main" id="{7D300C9D-428B-960B-ED30-687ACCEA0C2F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B3947A0B-8EC1-EC0C-CA89-61C6C1FD1D3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</p:sp>
        </p:grpSp>
        <p:grpSp>
          <p:nvGrpSpPr>
            <p:cNvPr id="36" name="Group 17">
              <a:extLst>
                <a:ext uri="{FF2B5EF4-FFF2-40B4-BE49-F238E27FC236}">
                  <a16:creationId xmlns:a16="http://schemas.microsoft.com/office/drawing/2014/main" id="{90E1DCC4-2435-A302-C545-A2BCEE13404C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4FD10588-E5B4-F722-33C2-FD109C9CE8D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</p:sp>
        </p:grpSp>
        <p:grpSp>
          <p:nvGrpSpPr>
            <p:cNvPr id="37" name="Group 19">
              <a:extLst>
                <a:ext uri="{FF2B5EF4-FFF2-40B4-BE49-F238E27FC236}">
                  <a16:creationId xmlns:a16="http://schemas.microsoft.com/office/drawing/2014/main" id="{DEA27CDF-3058-8867-58D4-283923581F67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06D56AA6-47F1-9208-FF7A-82C6481BDA0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98607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804" r:id="rId2"/>
    <p:sldLayoutId id="2147483806" r:id="rId3"/>
    <p:sldLayoutId id="2147483807" r:id="rId4"/>
    <p:sldLayoutId id="2147483808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urisy1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17.png"/><Relationship Id="rId2" Type="http://schemas.openxmlformats.org/officeDocument/2006/relationships/image" Target="../media/image7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cLagHzf2Mlw?feature=oembed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t, peinture, ciel, plein air&#10;&#10;Description générée automatiquement">
            <a:extLst>
              <a:ext uri="{FF2B5EF4-FFF2-40B4-BE49-F238E27FC236}">
                <a16:creationId xmlns:a16="http://schemas.microsoft.com/office/drawing/2014/main" id="{B9C7B25C-6926-E3C2-4574-C3A9F9709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933" y="-165763"/>
            <a:ext cx="9698689" cy="54643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450316-2D6F-1125-C7A0-E6B60D3EF50E}"/>
              </a:ext>
            </a:extLst>
          </p:cNvPr>
          <p:cNvSpPr/>
          <p:nvPr/>
        </p:nvSpPr>
        <p:spPr>
          <a:xfrm>
            <a:off x="-1" y="1"/>
            <a:ext cx="9144001" cy="5143499"/>
          </a:xfrm>
          <a:prstGeom prst="rect">
            <a:avLst/>
          </a:prstGeom>
          <a:solidFill>
            <a:srgbClr val="13395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CB6EAAE-12EC-3B99-B972-C9EA6EB99C34}"/>
              </a:ext>
            </a:extLst>
          </p:cNvPr>
          <p:cNvSpPr txBox="1"/>
          <p:nvPr/>
        </p:nvSpPr>
        <p:spPr>
          <a:xfrm>
            <a:off x="2664249" y="2902425"/>
            <a:ext cx="63039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chemeClr val="bg1"/>
                </a:solidFill>
                <a:effectLst/>
                <a:latin typeface="Bahnschrift SemiCondensed" panose="020B0502040204020203" pitchFamily="34" charset="0"/>
                <a:ea typeface="Times New Roman" panose="02020603050405020304" pitchFamily="18" charset="0"/>
              </a:rPr>
              <a:t>User Needs Assessment for Enhanced Disaster Risk Reduction</a:t>
            </a:r>
            <a:endParaRPr lang="en-GB" sz="2600" b="1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17ABF60-5E4B-BCE5-372A-8CCE1D8AB8CD}"/>
              </a:ext>
            </a:extLst>
          </p:cNvPr>
          <p:cNvSpPr txBox="1"/>
          <p:nvPr/>
        </p:nvSpPr>
        <p:spPr>
          <a:xfrm>
            <a:off x="563337" y="3950097"/>
            <a:ext cx="8548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Annalisa Donati</a:t>
            </a:r>
          </a:p>
          <a:p>
            <a:pPr algn="r"/>
            <a:r>
              <a:rPr lang="it-IT" dirty="0" err="1">
                <a:solidFill>
                  <a:schemeClr val="bg1"/>
                </a:solidFill>
                <a:latin typeface="Bahnschrift SemiCondensed" panose="020B0502040204020203" pitchFamily="34" charset="0"/>
              </a:rPr>
              <a:t>Secretary</a:t>
            </a:r>
            <a:r>
              <a:rPr lang="it-IT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 General </a:t>
            </a:r>
          </a:p>
          <a:p>
            <a:pPr algn="r"/>
            <a:r>
              <a:rPr lang="en-GB" dirty="0">
                <a:solidFill>
                  <a:schemeClr val="bg1"/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</a:rPr>
              <a:t>Satellite-based applications for Disaster Risk Management Portugal national workshop </a:t>
            </a:r>
            <a:endParaRPr lang="en-GB" sz="1800" dirty="0">
              <a:solidFill>
                <a:schemeClr val="bg1"/>
              </a:solidFill>
              <a:effectLst/>
              <a:latin typeface="Bahnschrift SemiCondensed" panose="020B0502040204020203" pitchFamily="34" charset="0"/>
              <a:ea typeface="Times New Roman" panose="02020603050405020304" pitchFamily="18" charset="0"/>
            </a:endParaRPr>
          </a:p>
          <a:p>
            <a:pPr algn="r"/>
            <a:r>
              <a:rPr lang="en-GB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14/05/2024</a:t>
            </a:r>
            <a:endParaRPr lang="it-IT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15" name="Image 1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544F2A9C-1497-A1EE-4AF3-36A1B05C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370" y="261177"/>
            <a:ext cx="4508001" cy="20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0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B6E3D13-DCB1-4819-19DF-8B5AF69EBEC7}"/>
              </a:ext>
            </a:extLst>
          </p:cNvPr>
          <p:cNvSpPr txBox="1"/>
          <p:nvPr/>
        </p:nvSpPr>
        <p:spPr>
          <a:xfrm>
            <a:off x="5475763" y="1579521"/>
            <a:ext cx="3755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Bahnschrift SemiCondensed" panose="020B0502040204020203" pitchFamily="34" charset="0"/>
              </a:rPr>
              <a:t>In which field do you work: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44.4% environmental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19.4% Buildings/Infrastructure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19.4% Climate energy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88A241-D76F-AECB-F799-154F451ED4D1}"/>
              </a:ext>
            </a:extLst>
          </p:cNvPr>
          <p:cNvGrpSpPr/>
          <p:nvPr/>
        </p:nvGrpSpPr>
        <p:grpSpPr>
          <a:xfrm>
            <a:off x="279812" y="1210189"/>
            <a:ext cx="4359728" cy="1948152"/>
            <a:chOff x="408215" y="852198"/>
            <a:chExt cx="4359728" cy="194815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11E511-5CB0-44B3-38D3-825864638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894" t="32326" r="7201"/>
            <a:stretch/>
          </p:blipFill>
          <p:spPr>
            <a:xfrm>
              <a:off x="408215" y="1036864"/>
              <a:ext cx="4359728" cy="1763486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C0F0478-3A36-28EE-4A59-68E3BEF49F58}"/>
                </a:ext>
              </a:extLst>
            </p:cNvPr>
            <p:cNvSpPr txBox="1"/>
            <p:nvPr/>
          </p:nvSpPr>
          <p:spPr>
            <a:xfrm>
              <a:off x="408215" y="852198"/>
              <a:ext cx="4294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Bahnschrift SemiCondensed" panose="020B0502040204020203" pitchFamily="34" charset="0"/>
                </a:rPr>
                <a:t>In what type of organisation do you work?</a:t>
              </a:r>
            </a:p>
          </p:txBody>
        </p:sp>
      </p:grpSp>
      <p:sp>
        <p:nvSpPr>
          <p:cNvPr id="9" name="TextBox 23">
            <a:extLst>
              <a:ext uri="{FF2B5EF4-FFF2-40B4-BE49-F238E27FC236}">
                <a16:creationId xmlns:a16="http://schemas.microsoft.com/office/drawing/2014/main" id="{CDD0DE1A-FF4D-2D06-1BEC-6E5BB7E55542}"/>
              </a:ext>
            </a:extLst>
          </p:cNvPr>
          <p:cNvSpPr txBox="1"/>
          <p:nvPr/>
        </p:nvSpPr>
        <p:spPr>
          <a:xfrm>
            <a:off x="1221710" y="304797"/>
            <a:ext cx="872267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Local Users perspectives: sample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E18A7B-E47E-E9F3-E978-E488B3AC1AB3}"/>
              </a:ext>
            </a:extLst>
          </p:cNvPr>
          <p:cNvSpPr txBox="1"/>
          <p:nvPr/>
        </p:nvSpPr>
        <p:spPr>
          <a:xfrm>
            <a:off x="1480456" y="3418823"/>
            <a:ext cx="6991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Bahnschrift SemiCondensed" panose="020B0502040204020203" pitchFamily="34" charset="0"/>
              </a:rPr>
              <a:t>In which kind of data would you need to improve your daily work?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High resolution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Near to real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Environmental data/statistics</a:t>
            </a:r>
          </a:p>
        </p:txBody>
      </p:sp>
      <p:sp>
        <p:nvSpPr>
          <p:cNvPr id="2" name="AutoShape 22">
            <a:extLst>
              <a:ext uri="{FF2B5EF4-FFF2-40B4-BE49-F238E27FC236}">
                <a16:creationId xmlns:a16="http://schemas.microsoft.com/office/drawing/2014/main" id="{3CF68AEA-9D2C-6AAF-FD6B-7721F312E90A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133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FCED74AA-8E86-5137-8793-6820BC3912FB}"/>
              </a:ext>
            </a:extLst>
          </p:cNvPr>
          <p:cNvGrpSpPr/>
          <p:nvPr/>
        </p:nvGrpSpPr>
        <p:grpSpPr>
          <a:xfrm>
            <a:off x="114301" y="1254745"/>
            <a:ext cx="4629150" cy="2212023"/>
            <a:chOff x="212272" y="359727"/>
            <a:chExt cx="5314951" cy="248151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69CDF68-BDF2-878C-9514-490840818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88" t="27020" r="5312"/>
            <a:stretch/>
          </p:blipFill>
          <p:spPr>
            <a:xfrm>
              <a:off x="383723" y="922564"/>
              <a:ext cx="5143500" cy="1918675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BCA07F9-3307-B64E-574A-A5FB8CA14D0A}"/>
                </a:ext>
              </a:extLst>
            </p:cNvPr>
            <p:cNvSpPr txBox="1"/>
            <p:nvPr/>
          </p:nvSpPr>
          <p:spPr>
            <a:xfrm>
              <a:off x="212272" y="359727"/>
              <a:ext cx="4759778" cy="65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latin typeface="Bahnschrift SemiCondensed" panose="020B0502040204020203" pitchFamily="34" charset="0"/>
                </a:rPr>
                <a:t>How familiar are you with Copernicus Emergency Management Service CEMS?</a:t>
              </a:r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4515BA49-4CFB-86A6-8AD6-CD877A683546}"/>
              </a:ext>
            </a:extLst>
          </p:cNvPr>
          <p:cNvSpPr txBox="1"/>
          <p:nvPr/>
        </p:nvSpPr>
        <p:spPr>
          <a:xfrm>
            <a:off x="1055489" y="301596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Local Users perspectives: sample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0228A8-42DB-B876-C3AF-BBDCAD2D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521" y="2881993"/>
            <a:ext cx="5744209" cy="195991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75C33F-53EE-9988-ACA0-664EAC48EF97}"/>
              </a:ext>
            </a:extLst>
          </p:cNvPr>
          <p:cNvSpPr txBox="1"/>
          <p:nvPr/>
        </p:nvSpPr>
        <p:spPr>
          <a:xfrm>
            <a:off x="4682837" y="2306214"/>
            <a:ext cx="414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Bahnschrift SemiCondensed" panose="020B0502040204020203" pitchFamily="34" charset="0"/>
              </a:rPr>
              <a:t>Which kind of support would you need to integrate satellite-based solutions?</a:t>
            </a:r>
          </a:p>
        </p:txBody>
      </p:sp>
      <p:sp>
        <p:nvSpPr>
          <p:cNvPr id="6" name="AutoShape 22">
            <a:extLst>
              <a:ext uri="{FF2B5EF4-FFF2-40B4-BE49-F238E27FC236}">
                <a16:creationId xmlns:a16="http://schemas.microsoft.com/office/drawing/2014/main" id="{3C50D10A-417A-70E4-E85A-3D84550EE0B7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501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45719550-A9AC-DBAE-9561-A44924E91125}"/>
              </a:ext>
            </a:extLst>
          </p:cNvPr>
          <p:cNvSpPr txBox="1"/>
          <p:nvPr/>
        </p:nvSpPr>
        <p:spPr>
          <a:xfrm>
            <a:off x="972854" y="286835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Local Users perspectives: sample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D94FFB-0D2B-E55D-9145-0D09292C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09" y="2958352"/>
            <a:ext cx="5691690" cy="18769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28E7C1-2F91-1A7E-FC40-A7585603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227" y="1117832"/>
            <a:ext cx="5691690" cy="19496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4A9B106-3512-0A92-A41C-5BF502A86C28}"/>
              </a:ext>
            </a:extLst>
          </p:cNvPr>
          <p:cNvSpPr txBox="1"/>
          <p:nvPr/>
        </p:nvSpPr>
        <p:spPr>
          <a:xfrm>
            <a:off x="2845080" y="1081413"/>
            <a:ext cx="400174" cy="187693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sz="1200" b="1">
                <a:latin typeface="Bahnschrift SemiCondensed" panose="020B0502040204020203" pitchFamily="34" charset="0"/>
              </a:rPr>
              <a:t>BENEFITS</a:t>
            </a:r>
            <a:endParaRPr lang="en-GB" sz="1200" b="1">
              <a:latin typeface="Bahnschrift SemiCondensed" panose="020B050204020402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7A2EAF-9D45-B36C-2536-752F84AC376E}"/>
              </a:ext>
            </a:extLst>
          </p:cNvPr>
          <p:cNvSpPr txBox="1"/>
          <p:nvPr/>
        </p:nvSpPr>
        <p:spPr>
          <a:xfrm>
            <a:off x="18667" y="2755809"/>
            <a:ext cx="400174" cy="229094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sz="1200" b="1">
                <a:latin typeface="Bahnschrift SemiCondensed" panose="020B0502040204020203" pitchFamily="34" charset="0"/>
              </a:rPr>
              <a:t>CHALLENGES</a:t>
            </a:r>
            <a:endParaRPr lang="en-GB" sz="1200" b="1">
              <a:latin typeface="Bahnschrift SemiCondensed" panose="020B0502040204020203" pitchFamily="34" charset="0"/>
            </a:endParaRPr>
          </a:p>
        </p:txBody>
      </p:sp>
      <p:sp>
        <p:nvSpPr>
          <p:cNvPr id="3" name="AutoShape 22">
            <a:extLst>
              <a:ext uri="{FF2B5EF4-FFF2-40B4-BE49-F238E27FC236}">
                <a16:creationId xmlns:a16="http://schemas.microsoft.com/office/drawing/2014/main" id="{C7665E66-B5A9-E9BC-77DA-9551B93BFDB7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985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card&#10;&#10;Description automatically generated">
            <a:extLst>
              <a:ext uri="{FF2B5EF4-FFF2-40B4-BE49-F238E27FC236}">
                <a16:creationId xmlns:a16="http://schemas.microsoft.com/office/drawing/2014/main" id="{A23A4ABA-4068-61A7-4624-41D5EDA0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14"/>
            <a:ext cx="9147694" cy="51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93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717C436-29C9-4126-9003-FB878D0206E3}"/>
              </a:ext>
            </a:extLst>
          </p:cNvPr>
          <p:cNvSpPr txBox="1">
            <a:spLocks/>
          </p:cNvSpPr>
          <p:nvPr/>
        </p:nvSpPr>
        <p:spPr>
          <a:xfrm>
            <a:off x="1506511" y="2843598"/>
            <a:ext cx="5895242" cy="52671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9AA6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6600">
                <a:solidFill>
                  <a:srgbClr val="44546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Thank you!</a:t>
            </a:r>
          </a:p>
          <a:p>
            <a:pPr defTabSz="685800"/>
            <a:endParaRPr lang="en-GB" sz="6600">
              <a:solidFill>
                <a:srgbClr val="44546A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defTabSz="685800"/>
            <a:r>
              <a:rPr lang="en-GB" sz="4400">
                <a:solidFill>
                  <a:srgbClr val="44546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QUESTIONS? </a:t>
            </a: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C060EC2C-7C33-446C-E6E5-5417BF528EF5}"/>
              </a:ext>
            </a:extLst>
          </p:cNvPr>
          <p:cNvSpPr txBox="1"/>
          <p:nvPr/>
        </p:nvSpPr>
        <p:spPr>
          <a:xfrm>
            <a:off x="224780" y="2156251"/>
            <a:ext cx="2474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visit our website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287DC05-524B-87EB-2588-2B5CC40E8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88" y="3061422"/>
            <a:ext cx="1621564" cy="162156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7623101-DA45-5EF2-85F3-3EF4ADE81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35820" y="3356113"/>
            <a:ext cx="748282" cy="748282"/>
          </a:xfrm>
          <a:prstGeom prst="rect">
            <a:avLst/>
          </a:prstGeom>
        </p:spPr>
      </p:pic>
      <p:sp>
        <p:nvSpPr>
          <p:cNvPr id="16" name="TextBox 40">
            <a:extLst>
              <a:ext uri="{FF2B5EF4-FFF2-40B4-BE49-F238E27FC236}">
                <a16:creationId xmlns:a16="http://schemas.microsoft.com/office/drawing/2014/main" id="{7BA571C3-ABCD-EC7C-0A99-C7DE8F4FC3D0}"/>
              </a:ext>
            </a:extLst>
          </p:cNvPr>
          <p:cNvSpPr txBox="1"/>
          <p:nvPr/>
        </p:nvSpPr>
        <p:spPr>
          <a:xfrm>
            <a:off x="6942598" y="2496747"/>
            <a:ext cx="375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</a:t>
            </a:r>
            <a:r>
              <a:rPr lang="en-GB" sz="2400">
                <a:solidFill>
                  <a:srgbClr val="009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B65F00E-CBFF-C0BC-DBF6-5265AC75AC7B}"/>
              </a:ext>
            </a:extLst>
          </p:cNvPr>
          <p:cNvGrpSpPr/>
          <p:nvPr/>
        </p:nvGrpSpPr>
        <p:grpSpPr>
          <a:xfrm>
            <a:off x="7068939" y="3259109"/>
            <a:ext cx="1749372" cy="1504916"/>
            <a:chOff x="6695671" y="3075324"/>
            <a:chExt cx="1749372" cy="1504916"/>
          </a:xfrm>
        </p:grpSpPr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06D83CF3-ED37-B6A3-0D17-1F4AED224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671" y="3940418"/>
              <a:ext cx="387011" cy="387011"/>
            </a:xfrm>
            <a:prstGeom prst="rect">
              <a:avLst/>
            </a:prstGeom>
          </p:spPr>
        </p:pic>
        <p:pic>
          <p:nvPicPr>
            <p:cNvPr id="11" name="Picture 38">
              <a:extLst>
                <a:ext uri="{FF2B5EF4-FFF2-40B4-BE49-F238E27FC236}">
                  <a16:creationId xmlns:a16="http://schemas.microsoft.com/office/drawing/2014/main" id="{2BD6597D-8824-AC57-B838-89A5082B2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" t="3730" r="1320" b="16876"/>
            <a:stretch/>
          </p:blipFill>
          <p:spPr>
            <a:xfrm>
              <a:off x="6695671" y="3075324"/>
              <a:ext cx="387083" cy="386667"/>
            </a:xfrm>
            <a:prstGeom prst="rect">
              <a:avLst/>
            </a:prstGeom>
          </p:spPr>
        </p:pic>
        <p:pic>
          <p:nvPicPr>
            <p:cNvPr id="15" name="Picture 39">
              <a:extLst>
                <a:ext uri="{FF2B5EF4-FFF2-40B4-BE49-F238E27FC236}">
                  <a16:creationId xmlns:a16="http://schemas.microsoft.com/office/drawing/2014/main" id="{97974277-2B29-6D16-1934-921AB68D0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671" y="3507253"/>
              <a:ext cx="387011" cy="387011"/>
            </a:xfrm>
            <a:prstGeom prst="rect">
              <a:avLst/>
            </a:prstGeom>
          </p:spPr>
        </p:pic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id="{4FA2DA55-F93F-84FE-400D-29F8936B3C42}"/>
                </a:ext>
              </a:extLst>
            </p:cNvPr>
            <p:cNvSpPr txBox="1"/>
            <p:nvPr/>
          </p:nvSpPr>
          <p:spPr>
            <a:xfrm>
              <a:off x="7104020" y="3118301"/>
              <a:ext cx="1341023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Bahnschrift SemiCondensed" panose="020B0502040204020203" pitchFamily="34" charset="0"/>
                  <a:hlinkClick r:id="rId8"/>
                </a:rPr>
                <a:t>eurisy1</a:t>
              </a:r>
              <a:endParaRPr lang="en-GB">
                <a:latin typeface="Bahnschrift SemiCondensed" panose="020B0502040204020203" pitchFamily="34" charset="0"/>
              </a:endParaRPr>
            </a:p>
            <a:p>
              <a:endParaRPr lang="en-GB" sz="800">
                <a:latin typeface="Bahnschrift SemiCondensed" panose="020B0502040204020203" pitchFamily="34" charset="0"/>
              </a:endParaRPr>
            </a:p>
            <a:p>
              <a:r>
                <a:rPr lang="en-GB">
                  <a:latin typeface="Bahnschrift SemiCondensed" panose="020B0502040204020203" pitchFamily="34" charset="0"/>
                </a:rPr>
                <a:t>@Eurisy1</a:t>
              </a:r>
            </a:p>
            <a:p>
              <a:endParaRPr lang="en-GB" sz="900">
                <a:latin typeface="Bahnschrift SemiCondensed" panose="020B0502040204020203" pitchFamily="34" charset="0"/>
              </a:endParaRPr>
            </a:p>
            <a:p>
              <a:r>
                <a:rPr lang="en-GB">
                  <a:latin typeface="Bahnschrift SemiCondensed" panose="020B0502040204020203" pitchFamily="34" charset="0"/>
                </a:rPr>
                <a:t>Eurisy</a:t>
              </a:r>
            </a:p>
            <a:p>
              <a:endParaRPr lang="en-GB">
                <a:latin typeface="Bahnschrift Semi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489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FC19BCF1-249D-40DA-8596-900E84DA61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144000" imgH="5143500" progId="Acrobat.Document.DC">
                  <p:embed/>
                </p:oleObj>
              </mc:Choice>
              <mc:Fallback>
                <p:oleObj name="Acrobat Document" r:id="rId2" imgW="9144000" imgH="5143500" progId="Acrobat.Document.DC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FC19BCF1-249D-40DA-8596-900E84DA61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486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2">
            <a:extLst>
              <a:ext uri="{FF2B5EF4-FFF2-40B4-BE49-F238E27FC236}">
                <a16:creationId xmlns:a16="http://schemas.microsoft.com/office/drawing/2014/main" id="{BCF81A7C-8011-4AF5-A6C3-25DE61D3562F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7B93A9CA-7983-4A70-9133-0E4483BE9FBE}"/>
              </a:ext>
            </a:extLst>
          </p:cNvPr>
          <p:cNvSpPr txBox="1"/>
          <p:nvPr/>
        </p:nvSpPr>
        <p:spPr>
          <a:xfrm>
            <a:off x="2785136" y="370567"/>
            <a:ext cx="42164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Mission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241708-6071-48D8-9B9A-371063288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3" t="9575" r="13723" b="11699"/>
          <a:stretch/>
        </p:blipFill>
        <p:spPr>
          <a:xfrm>
            <a:off x="0" y="1100897"/>
            <a:ext cx="4049932" cy="4049301"/>
          </a:xfrm>
          <a:prstGeom prst="rect">
            <a:avLst/>
          </a:prstGeom>
        </p:spPr>
      </p:pic>
      <p:sp>
        <p:nvSpPr>
          <p:cNvPr id="26" name="TextBox 34">
            <a:extLst>
              <a:ext uri="{FF2B5EF4-FFF2-40B4-BE49-F238E27FC236}">
                <a16:creationId xmlns:a16="http://schemas.microsoft.com/office/drawing/2014/main" id="{E11B9AE7-479A-4575-96D7-3CD87316B820}"/>
              </a:ext>
            </a:extLst>
          </p:cNvPr>
          <p:cNvSpPr txBox="1"/>
          <p:nvPr/>
        </p:nvSpPr>
        <p:spPr>
          <a:xfrm>
            <a:off x="4558640" y="1194174"/>
            <a:ext cx="3597157" cy="2977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7"/>
              </a:lnSpc>
              <a:spcBef>
                <a:spcPct val="0"/>
              </a:spcBef>
            </a:pPr>
            <a:r>
              <a:rPr lang="en-US" sz="3369" b="1">
                <a:solidFill>
                  <a:srgbClr val="178C8F"/>
                </a:solidFill>
                <a:latin typeface="Glacial Indifference"/>
              </a:rPr>
              <a:t>Eurisy</a:t>
            </a:r>
            <a:r>
              <a:rPr lang="en-US" sz="3369">
                <a:solidFill>
                  <a:srgbClr val="178C8F"/>
                </a:solidFill>
                <a:latin typeface="Glacial Indifference"/>
              </a:rPr>
              <a:t> has been mandated by its Members to create networks to bridge space and society. </a:t>
            </a:r>
          </a:p>
        </p:txBody>
      </p:sp>
    </p:spTree>
    <p:extLst>
      <p:ext uri="{BB962C8B-B14F-4D97-AF65-F5344CB8AC3E}">
        <p14:creationId xmlns:p14="http://schemas.microsoft.com/office/powerpoint/2010/main" val="315891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>
            <a:extLst>
              <a:ext uri="{FF2B5EF4-FFF2-40B4-BE49-F238E27FC236}">
                <a16:creationId xmlns:a16="http://schemas.microsoft.com/office/drawing/2014/main" id="{69C7D176-6E91-4A3F-9A45-C75B0F2589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10827"/>
            <a:ext cx="2408275" cy="1050956"/>
          </a:xfrm>
          <a:prstGeom prst="rect">
            <a:avLst/>
          </a:prstGeom>
        </p:spPr>
      </p:pic>
      <p:sp>
        <p:nvSpPr>
          <p:cNvPr id="22" name="AutoShape 22">
            <a:extLst>
              <a:ext uri="{FF2B5EF4-FFF2-40B4-BE49-F238E27FC236}">
                <a16:creationId xmlns:a16="http://schemas.microsoft.com/office/drawing/2014/main" id="{372B50DF-BF2F-4BEA-AD2B-C6F84A3F3A4B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79B7265A-2404-41D4-AB08-3117213A3939}"/>
              </a:ext>
            </a:extLst>
          </p:cNvPr>
          <p:cNvSpPr txBox="1"/>
          <p:nvPr/>
        </p:nvSpPr>
        <p:spPr>
          <a:xfrm>
            <a:off x="2785136" y="370567"/>
            <a:ext cx="42164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Agenda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C7770FD-825D-4458-ADC2-70D7FBDD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283"/>
            <a:ext cx="9223625" cy="47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0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ACF25AC9-3A31-0817-1690-A9BE16001E23}"/>
              </a:ext>
            </a:extLst>
          </p:cNvPr>
          <p:cNvSpPr txBox="1"/>
          <p:nvPr/>
        </p:nvSpPr>
        <p:spPr>
          <a:xfrm>
            <a:off x="5520563" y="213038"/>
            <a:ext cx="365676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Climate challenges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DB3B98D-F4E4-897A-8258-FD702953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76" r="30076"/>
          <a:stretch>
            <a:fillRect/>
          </a:stretch>
        </p:blipFill>
        <p:spPr>
          <a:xfrm>
            <a:off x="4497617" y="543165"/>
            <a:ext cx="1054859" cy="159643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4EFA7FD-17A4-D4A9-8907-6ADF42A68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14" r="30114"/>
          <a:stretch>
            <a:fillRect/>
          </a:stretch>
        </p:blipFill>
        <p:spPr>
          <a:xfrm>
            <a:off x="2287291" y="512822"/>
            <a:ext cx="1054895" cy="15964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42DA86B-8A85-BEC3-4BFE-F6F8156A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13" r="30113"/>
          <a:stretch>
            <a:fillRect/>
          </a:stretch>
        </p:blipFill>
        <p:spPr>
          <a:xfrm>
            <a:off x="3392016" y="529374"/>
            <a:ext cx="1054895" cy="159648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5F08BE4-9CFB-7FF2-5D76-777A4C969C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089" r="30089"/>
          <a:stretch>
            <a:fillRect/>
          </a:stretch>
        </p:blipFill>
        <p:spPr>
          <a:xfrm>
            <a:off x="1174049" y="522608"/>
            <a:ext cx="1054859" cy="159643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DB73C2-1F27-0864-371F-22A7B664A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7" r="25481" b="13523"/>
          <a:stretch/>
        </p:blipFill>
        <p:spPr bwMode="auto">
          <a:xfrm>
            <a:off x="67024" y="512876"/>
            <a:ext cx="1054859" cy="15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A4AA20-005F-2924-7E2C-77B470FDC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12" b="92713" l="8907" r="91903">
                        <a14:foregroundMark x1="8907" y1="51417" x2="8907" y2="51417"/>
                        <a14:foregroundMark x1="51822" y1="93522" x2="51822" y2="93522"/>
                        <a14:foregroundMark x1="91903" y1="51417" x2="91903" y2="51417"/>
                        <a14:foregroundMark x1="48178" y1="9312" x2="48178" y2="93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8744" y="1728492"/>
            <a:ext cx="724370" cy="7243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7C3834-BAE9-CCB9-3DBC-C8E3B81EF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9" b="91286" l="3320" r="89627">
                        <a14:foregroundMark x1="53527" y1="9544" x2="53527" y2="9544"/>
                        <a14:foregroundMark x1="7884" y1="51452" x2="7884" y2="51452"/>
                        <a14:foregroundMark x1="90871" y1="48133" x2="90871" y2="48133"/>
                        <a14:foregroundMark x1="3320" y1="48133" x2="3320" y2="48133"/>
                        <a14:foregroundMark x1="53527" y1="4564" x2="53527" y2="4564"/>
                        <a14:foregroundMark x1="48963" y1="91286" x2="48963" y2="91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154" y="1768959"/>
            <a:ext cx="724370" cy="72437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8E5DF34-6CF9-F540-C33B-6A32CF7DCFE1}"/>
              </a:ext>
            </a:extLst>
          </p:cNvPr>
          <p:cNvSpPr/>
          <p:nvPr/>
        </p:nvSpPr>
        <p:spPr>
          <a:xfrm>
            <a:off x="274874" y="1767087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B5CDA9-DBBF-EA53-C59C-75C90755F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823" y1="32766" x2="39823" y2="32766"/>
                        <a14:foregroundMark x1="36726" y1="40851" x2="36726" y2="40851"/>
                        <a14:foregroundMark x1="26549" y1="51064" x2="26549" y2="51064"/>
                        <a14:foregroundMark x1="25221" y1="59149" x2="25221" y2="59149"/>
                        <a14:foregroundMark x1="64159" y1="65106" x2="64159" y2="65106"/>
                        <a14:foregroundMark x1="69027" y1="60000" x2="69027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66" y="1757646"/>
            <a:ext cx="648389" cy="67421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4E6C9D-E6E9-8BAE-B253-60362FCE5856}"/>
              </a:ext>
            </a:extLst>
          </p:cNvPr>
          <p:cNvCxnSpPr>
            <a:cxnSpLocks/>
          </p:cNvCxnSpPr>
          <p:nvPr/>
        </p:nvCxnSpPr>
        <p:spPr>
          <a:xfrm>
            <a:off x="254234" y="2955096"/>
            <a:ext cx="4991099" cy="0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DABE412-E0D3-1CD9-1E9A-235158D03D5F}"/>
              </a:ext>
            </a:extLst>
          </p:cNvPr>
          <p:cNvSpPr txBox="1"/>
          <p:nvPr/>
        </p:nvSpPr>
        <p:spPr>
          <a:xfrm>
            <a:off x="67024" y="240734"/>
            <a:ext cx="573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Bahnschrift SemiCondensed" panose="020B0502040204020203" pitchFamily="34" charset="0"/>
              </a:rPr>
              <a:t>Human cost of disasters: an overview of the last 20 years – UNDRR Report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6235C-2AF8-A6A6-DC92-8EF0CBE9CB83}"/>
              </a:ext>
            </a:extLst>
          </p:cNvPr>
          <p:cNvSpPr/>
          <p:nvPr/>
        </p:nvSpPr>
        <p:spPr>
          <a:xfrm>
            <a:off x="2522130" y="1793229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8514F3A-5AD2-1B74-4644-3F90C34F3263}"/>
              </a:ext>
            </a:extLst>
          </p:cNvPr>
          <p:cNvSpPr/>
          <p:nvPr/>
        </p:nvSpPr>
        <p:spPr>
          <a:xfrm>
            <a:off x="4728225" y="1793228"/>
            <a:ext cx="593643" cy="594898"/>
          </a:xfrm>
          <a:prstGeom prst="ellipse">
            <a:avLst/>
          </a:prstGeom>
          <a:solidFill>
            <a:srgbClr val="E9E7E0"/>
          </a:solidFill>
          <a:ln>
            <a:solidFill>
              <a:srgbClr val="E9E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5EB68B-7FD6-9D37-B1F7-EBD4C6102D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1152" y1="45726" x2="41152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6084" y="1778653"/>
            <a:ext cx="648047" cy="624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14F639-D7E0-9BC7-3804-DC9A197FA9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079" y1="69397" x2="41079" y2="69397"/>
                        <a14:foregroundMark x1="70954" y1="69828" x2="70954" y2="69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602" y="1728492"/>
            <a:ext cx="659079" cy="672295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50BC41D5-AA36-B92B-789D-8A4368AA0A43}"/>
              </a:ext>
            </a:extLst>
          </p:cNvPr>
          <p:cNvSpPr/>
          <p:nvPr/>
        </p:nvSpPr>
        <p:spPr>
          <a:xfrm>
            <a:off x="1536971" y="2495372"/>
            <a:ext cx="429491" cy="416240"/>
          </a:xfrm>
          <a:prstGeom prst="ellipse">
            <a:avLst/>
          </a:prstGeom>
          <a:solidFill>
            <a:srgbClr val="2E3092">
              <a:alpha val="64000"/>
            </a:srgbClr>
          </a:solidFill>
          <a:ln>
            <a:solidFill>
              <a:srgbClr val="2E3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04D1929-D9D2-95F8-A711-8C7B80912DE5}"/>
              </a:ext>
            </a:extLst>
          </p:cNvPr>
          <p:cNvSpPr/>
          <p:nvPr/>
        </p:nvSpPr>
        <p:spPr>
          <a:xfrm>
            <a:off x="386914" y="2442509"/>
            <a:ext cx="465430" cy="469103"/>
          </a:xfrm>
          <a:prstGeom prst="ellipse">
            <a:avLst/>
          </a:prstGeom>
          <a:solidFill>
            <a:srgbClr val="72778E">
              <a:alpha val="64000"/>
            </a:srgbClr>
          </a:solidFill>
          <a:ln>
            <a:solidFill>
              <a:srgbClr val="727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E48C77B-4966-3A47-ACF3-46AD254E325C}"/>
              </a:ext>
            </a:extLst>
          </p:cNvPr>
          <p:cNvSpPr/>
          <p:nvPr/>
        </p:nvSpPr>
        <p:spPr>
          <a:xfrm>
            <a:off x="2700666" y="2527184"/>
            <a:ext cx="339561" cy="341117"/>
          </a:xfrm>
          <a:prstGeom prst="ellipse">
            <a:avLst/>
          </a:prstGeom>
          <a:solidFill>
            <a:srgbClr val="5B2203">
              <a:alpha val="64000"/>
            </a:srgbClr>
          </a:solidFill>
          <a:ln>
            <a:solidFill>
              <a:srgbClr val="5B22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D89063-328D-1EFB-43B9-331261664D72}"/>
              </a:ext>
            </a:extLst>
          </p:cNvPr>
          <p:cNvSpPr/>
          <p:nvPr/>
        </p:nvSpPr>
        <p:spPr>
          <a:xfrm>
            <a:off x="3821479" y="2544870"/>
            <a:ext cx="310610" cy="308232"/>
          </a:xfrm>
          <a:prstGeom prst="ellipse">
            <a:avLst/>
          </a:prstGeom>
          <a:solidFill>
            <a:srgbClr val="D28C12">
              <a:alpha val="64000"/>
            </a:srgbClr>
          </a:solidFill>
          <a:ln>
            <a:solidFill>
              <a:srgbClr val="D28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5805DA2-FB40-AA66-C219-00ACB3353C84}"/>
              </a:ext>
            </a:extLst>
          </p:cNvPr>
          <p:cNvSpPr/>
          <p:nvPr/>
        </p:nvSpPr>
        <p:spPr>
          <a:xfrm>
            <a:off x="4946412" y="2595030"/>
            <a:ext cx="294002" cy="277000"/>
          </a:xfrm>
          <a:prstGeom prst="ellipse">
            <a:avLst/>
          </a:prstGeom>
          <a:solidFill>
            <a:srgbClr val="C5321A">
              <a:alpha val="64000"/>
            </a:srgbClr>
          </a:solidFill>
          <a:ln>
            <a:solidFill>
              <a:srgbClr val="C53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778C6B-8F3B-F16F-8A5B-DFE60AA4C929}"/>
              </a:ext>
            </a:extLst>
          </p:cNvPr>
          <p:cNvSpPr txBox="1"/>
          <p:nvPr/>
        </p:nvSpPr>
        <p:spPr>
          <a:xfrm>
            <a:off x="1457705" y="2553020"/>
            <a:ext cx="7365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1389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C7969C-9DC8-9EF8-1F67-C18F9B641407}"/>
              </a:ext>
            </a:extLst>
          </p:cNvPr>
          <p:cNvSpPr txBox="1"/>
          <p:nvPr/>
        </p:nvSpPr>
        <p:spPr>
          <a:xfrm>
            <a:off x="363535" y="2530086"/>
            <a:ext cx="560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145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75146C-9482-D149-48E1-09B2C1D29071}"/>
              </a:ext>
            </a:extLst>
          </p:cNvPr>
          <p:cNvSpPr txBox="1"/>
          <p:nvPr/>
        </p:nvSpPr>
        <p:spPr>
          <a:xfrm>
            <a:off x="2679721" y="2562484"/>
            <a:ext cx="386508" cy="27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78D950-5381-DECF-5694-6CA0A30290CE}"/>
              </a:ext>
            </a:extLst>
          </p:cNvPr>
          <p:cNvSpPr txBox="1"/>
          <p:nvPr/>
        </p:nvSpPr>
        <p:spPr>
          <a:xfrm>
            <a:off x="3761433" y="2574821"/>
            <a:ext cx="427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263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CCBBDC-976D-A667-D6D6-D88941DB3478}"/>
              </a:ext>
            </a:extLst>
          </p:cNvPr>
          <p:cNvSpPr txBox="1"/>
          <p:nvPr/>
        </p:nvSpPr>
        <p:spPr>
          <a:xfrm>
            <a:off x="4878393" y="2608272"/>
            <a:ext cx="5062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163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E331F33-6E1C-B2BE-F48B-21E0A3A28A40}"/>
              </a:ext>
            </a:extLst>
          </p:cNvPr>
          <p:cNvSpPr/>
          <p:nvPr/>
        </p:nvSpPr>
        <p:spPr>
          <a:xfrm>
            <a:off x="282913" y="3083038"/>
            <a:ext cx="673430" cy="674207"/>
          </a:xfrm>
          <a:prstGeom prst="ellipse">
            <a:avLst/>
          </a:prstGeom>
          <a:solidFill>
            <a:srgbClr val="7277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068BBA9-D460-7954-65BA-DC816AE82649}"/>
              </a:ext>
            </a:extLst>
          </p:cNvPr>
          <p:cNvSpPr/>
          <p:nvPr/>
        </p:nvSpPr>
        <p:spPr>
          <a:xfrm>
            <a:off x="1301982" y="3024366"/>
            <a:ext cx="892297" cy="887310"/>
          </a:xfrm>
          <a:prstGeom prst="ellipse">
            <a:avLst/>
          </a:prstGeom>
          <a:solidFill>
            <a:srgbClr val="2E3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4492F5C-59FE-DBED-9289-9669AF4B60A9}"/>
              </a:ext>
            </a:extLst>
          </p:cNvPr>
          <p:cNvSpPr/>
          <p:nvPr/>
        </p:nvSpPr>
        <p:spPr>
          <a:xfrm>
            <a:off x="2645289" y="3281056"/>
            <a:ext cx="450322" cy="436417"/>
          </a:xfrm>
          <a:prstGeom prst="ellipse">
            <a:avLst/>
          </a:prstGeom>
          <a:solidFill>
            <a:srgbClr val="5B22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F7A11E3-0890-E10E-C948-4C36D015357B}"/>
              </a:ext>
            </a:extLst>
          </p:cNvPr>
          <p:cNvSpPr/>
          <p:nvPr/>
        </p:nvSpPr>
        <p:spPr>
          <a:xfrm>
            <a:off x="3788378" y="3301102"/>
            <a:ext cx="390044" cy="382625"/>
          </a:xfrm>
          <a:prstGeom prst="ellipse">
            <a:avLst/>
          </a:prstGeom>
          <a:solidFill>
            <a:srgbClr val="D28C1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07C1402-04C8-0DBB-705D-A3B5D268C971}"/>
              </a:ext>
            </a:extLst>
          </p:cNvPr>
          <p:cNvSpPr/>
          <p:nvPr/>
        </p:nvSpPr>
        <p:spPr>
          <a:xfrm>
            <a:off x="4895662" y="3296059"/>
            <a:ext cx="361360" cy="375101"/>
          </a:xfrm>
          <a:prstGeom prst="ellipse">
            <a:avLst/>
          </a:prstGeom>
          <a:solidFill>
            <a:srgbClr val="C532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4268BE1-C2E8-F272-95AB-21BD264458C6}"/>
              </a:ext>
            </a:extLst>
          </p:cNvPr>
          <p:cNvSpPr txBox="1"/>
          <p:nvPr/>
        </p:nvSpPr>
        <p:spPr>
          <a:xfrm>
            <a:off x="327661" y="3205827"/>
            <a:ext cx="67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2043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C7C15D-47E8-018A-6293-ADB824FAF0C7}"/>
              </a:ext>
            </a:extLst>
          </p:cNvPr>
          <p:cNvSpPr txBox="1"/>
          <p:nvPr/>
        </p:nvSpPr>
        <p:spPr>
          <a:xfrm>
            <a:off x="1363100" y="3217277"/>
            <a:ext cx="796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3254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0B1771-8842-28CF-02FB-0AB9F6134081}"/>
              </a:ext>
            </a:extLst>
          </p:cNvPr>
          <p:cNvSpPr txBox="1"/>
          <p:nvPr/>
        </p:nvSpPr>
        <p:spPr>
          <a:xfrm>
            <a:off x="2641631" y="3351587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552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859515-AE86-84A3-7CA7-0CFC11732B35}"/>
              </a:ext>
            </a:extLst>
          </p:cNvPr>
          <p:cNvSpPr txBox="1"/>
          <p:nvPr/>
        </p:nvSpPr>
        <p:spPr>
          <a:xfrm>
            <a:off x="3745764" y="3362839"/>
            <a:ext cx="580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338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3A7326-F071-2886-E9CD-8DCA7F64BDDD}"/>
              </a:ext>
            </a:extLst>
          </p:cNvPr>
          <p:cNvSpPr txBox="1"/>
          <p:nvPr/>
        </p:nvSpPr>
        <p:spPr>
          <a:xfrm>
            <a:off x="4888735" y="3374671"/>
            <a:ext cx="5321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238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7F0B5D-1A24-3751-6806-B05FBF04654D}"/>
              </a:ext>
            </a:extLst>
          </p:cNvPr>
          <p:cNvSpPr txBox="1"/>
          <p:nvPr/>
        </p:nvSpPr>
        <p:spPr>
          <a:xfrm>
            <a:off x="5700216" y="2505205"/>
            <a:ext cx="7148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1980</a:t>
            </a:r>
          </a:p>
          <a:p>
            <a:r>
              <a:rPr lang="en-US" sz="1350"/>
              <a:t>1999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F941B7A-9FCC-C58A-2C12-CA4691E7ACC8}"/>
              </a:ext>
            </a:extLst>
          </p:cNvPr>
          <p:cNvSpPr txBox="1"/>
          <p:nvPr/>
        </p:nvSpPr>
        <p:spPr>
          <a:xfrm>
            <a:off x="5704222" y="3538004"/>
            <a:ext cx="6886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2000</a:t>
            </a:r>
          </a:p>
          <a:p>
            <a:r>
              <a:rPr lang="en-US" sz="1350"/>
              <a:t>2019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79457CE-D393-E818-72DD-DEAB62CB4D85}"/>
              </a:ext>
            </a:extLst>
          </p:cNvPr>
          <p:cNvSpPr/>
          <p:nvPr/>
        </p:nvSpPr>
        <p:spPr>
          <a:xfrm>
            <a:off x="64972" y="3529609"/>
            <a:ext cx="1054859" cy="1099091"/>
          </a:xfrm>
          <a:prstGeom prst="ellipse">
            <a:avLst/>
          </a:prstGeom>
          <a:solidFill>
            <a:srgbClr val="7277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931E391-A341-583C-0871-96ADA2608442}"/>
              </a:ext>
            </a:extLst>
          </p:cNvPr>
          <p:cNvSpPr/>
          <p:nvPr/>
        </p:nvSpPr>
        <p:spPr>
          <a:xfrm>
            <a:off x="1337772" y="3745856"/>
            <a:ext cx="863634" cy="833180"/>
          </a:xfrm>
          <a:prstGeom prst="ellipse">
            <a:avLst/>
          </a:prstGeom>
          <a:solidFill>
            <a:srgbClr val="2E3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FC7634A-B31E-BF4A-69CF-0B2FAD2C3A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8167" y="1352565"/>
            <a:ext cx="1812170" cy="868452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B412528D-2856-37B8-1517-6E4C3505087C}"/>
              </a:ext>
            </a:extLst>
          </p:cNvPr>
          <p:cNvSpPr/>
          <p:nvPr/>
        </p:nvSpPr>
        <p:spPr>
          <a:xfrm>
            <a:off x="6990990" y="2376585"/>
            <a:ext cx="966875" cy="996075"/>
          </a:xfrm>
          <a:prstGeom prst="ellipse">
            <a:avLst/>
          </a:prstGeom>
          <a:solidFill>
            <a:srgbClr val="823B2A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27222E3-CE13-2D0F-2321-3CC3B0026660}"/>
              </a:ext>
            </a:extLst>
          </p:cNvPr>
          <p:cNvCxnSpPr>
            <a:cxnSpLocks/>
          </p:cNvCxnSpPr>
          <p:nvPr/>
        </p:nvCxnSpPr>
        <p:spPr>
          <a:xfrm>
            <a:off x="6415067" y="3466473"/>
            <a:ext cx="2273876" cy="0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BAE03BD9-EED7-D3AE-6130-1193CB30A4F8}"/>
              </a:ext>
            </a:extLst>
          </p:cNvPr>
          <p:cNvSpPr/>
          <p:nvPr/>
        </p:nvSpPr>
        <p:spPr>
          <a:xfrm>
            <a:off x="6754465" y="3187888"/>
            <a:ext cx="1484009" cy="1503260"/>
          </a:xfrm>
          <a:prstGeom prst="ellipse">
            <a:avLst/>
          </a:prstGeom>
          <a:solidFill>
            <a:srgbClr val="E7601C">
              <a:alpha val="9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B9C4FDC-0B2C-303F-8871-DEF4735A04EE}"/>
              </a:ext>
            </a:extLst>
          </p:cNvPr>
          <p:cNvSpPr txBox="1"/>
          <p:nvPr/>
        </p:nvSpPr>
        <p:spPr>
          <a:xfrm>
            <a:off x="6959277" y="2529943"/>
            <a:ext cx="985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1.63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trillion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CAC68A4-D073-17D2-70F0-3EB2EC12BE5F}"/>
              </a:ext>
            </a:extLst>
          </p:cNvPr>
          <p:cNvSpPr txBox="1"/>
          <p:nvPr/>
        </p:nvSpPr>
        <p:spPr>
          <a:xfrm>
            <a:off x="7000608" y="3529500"/>
            <a:ext cx="985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2.97</a:t>
            </a:r>
          </a:p>
          <a:p>
            <a:pPr algn="ctr"/>
            <a:r>
              <a:rPr lang="en-US" sz="21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trillion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8F9A6FC-5848-DA48-D4E7-FE64F1C94489}"/>
              </a:ext>
            </a:extLst>
          </p:cNvPr>
          <p:cNvSpPr/>
          <p:nvPr/>
        </p:nvSpPr>
        <p:spPr>
          <a:xfrm>
            <a:off x="2419432" y="3745856"/>
            <a:ext cx="863634" cy="833180"/>
          </a:xfrm>
          <a:prstGeom prst="ellipse">
            <a:avLst/>
          </a:prstGeom>
          <a:solidFill>
            <a:srgbClr val="5B22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9595B91-7CB6-6194-B8E5-405DEC024415}"/>
              </a:ext>
            </a:extLst>
          </p:cNvPr>
          <p:cNvSpPr/>
          <p:nvPr/>
        </p:nvSpPr>
        <p:spPr>
          <a:xfrm>
            <a:off x="3727207" y="3911676"/>
            <a:ext cx="457526" cy="451681"/>
          </a:xfrm>
          <a:prstGeom prst="ellipse">
            <a:avLst/>
          </a:prstGeom>
          <a:solidFill>
            <a:srgbClr val="D28C1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580F72C-40F3-85D2-6B43-8F863C17E3E1}"/>
              </a:ext>
            </a:extLst>
          </p:cNvPr>
          <p:cNvSpPr/>
          <p:nvPr/>
        </p:nvSpPr>
        <p:spPr>
          <a:xfrm>
            <a:off x="4847579" y="3924007"/>
            <a:ext cx="457526" cy="451681"/>
          </a:xfrm>
          <a:prstGeom prst="ellipse">
            <a:avLst/>
          </a:prstGeom>
          <a:solidFill>
            <a:srgbClr val="C532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B265346-463A-D3C2-98C1-026DDFA60B60}"/>
              </a:ext>
            </a:extLst>
          </p:cNvPr>
          <p:cNvSpPr txBox="1"/>
          <p:nvPr/>
        </p:nvSpPr>
        <p:spPr>
          <a:xfrm>
            <a:off x="272060" y="3689479"/>
            <a:ext cx="79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47%</a:t>
            </a:r>
          </a:p>
          <a:p>
            <a:r>
              <a:rPr lang="en-US" sz="13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$1.39 trillion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1D249BA-B5CA-7397-DF3C-30085CCDCF4F}"/>
              </a:ext>
            </a:extLst>
          </p:cNvPr>
          <p:cNvSpPr txBox="1"/>
          <p:nvPr/>
        </p:nvSpPr>
        <p:spPr>
          <a:xfrm>
            <a:off x="1365223" y="3804655"/>
            <a:ext cx="796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22%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$651 billion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3A73221-7A4A-053D-07FC-40BA438FC4B5}"/>
              </a:ext>
            </a:extLst>
          </p:cNvPr>
          <p:cNvSpPr txBox="1"/>
          <p:nvPr/>
        </p:nvSpPr>
        <p:spPr>
          <a:xfrm>
            <a:off x="2453198" y="3804778"/>
            <a:ext cx="796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21%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$636 billion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012BD22-FE42-A927-574C-3021DCA85F28}"/>
              </a:ext>
            </a:extLst>
          </p:cNvPr>
          <p:cNvSpPr txBox="1"/>
          <p:nvPr/>
        </p:nvSpPr>
        <p:spPr>
          <a:xfrm>
            <a:off x="3790584" y="3992627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4%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FE846F-C322-D472-1EAF-E0B5FADF6691}"/>
              </a:ext>
            </a:extLst>
          </p:cNvPr>
          <p:cNvSpPr txBox="1"/>
          <p:nvPr/>
        </p:nvSpPr>
        <p:spPr>
          <a:xfrm>
            <a:off x="4888735" y="3999016"/>
            <a:ext cx="50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3%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DD3BAF8-E739-B87B-38D1-E0B8467F17A6}"/>
              </a:ext>
            </a:extLst>
          </p:cNvPr>
          <p:cNvSpPr txBox="1"/>
          <p:nvPr/>
        </p:nvSpPr>
        <p:spPr>
          <a:xfrm>
            <a:off x="3537901" y="4384198"/>
            <a:ext cx="9418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D28C12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$636 billion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C0F054-289E-9083-5D8B-650F0DECDA8F}"/>
              </a:ext>
            </a:extLst>
          </p:cNvPr>
          <p:cNvSpPr txBox="1"/>
          <p:nvPr/>
        </p:nvSpPr>
        <p:spPr>
          <a:xfrm>
            <a:off x="4724772" y="4392122"/>
            <a:ext cx="9418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C5321A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$93 billion</a:t>
            </a:r>
          </a:p>
        </p:txBody>
      </p:sp>
      <p:sp>
        <p:nvSpPr>
          <p:cNvPr id="3" name="AutoShape 22">
            <a:extLst>
              <a:ext uri="{FF2B5EF4-FFF2-40B4-BE49-F238E27FC236}">
                <a16:creationId xmlns:a16="http://schemas.microsoft.com/office/drawing/2014/main" id="{333236A0-2087-44CD-A2A6-C6A9D652F6F3}"/>
              </a:ext>
            </a:extLst>
          </p:cNvPr>
          <p:cNvSpPr/>
          <p:nvPr/>
        </p:nvSpPr>
        <p:spPr>
          <a:xfrm flipV="1">
            <a:off x="5959308" y="1412708"/>
            <a:ext cx="2811183" cy="1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E46EA81-3EFB-4D8C-263C-9F21E3942495}"/>
              </a:ext>
            </a:extLst>
          </p:cNvPr>
          <p:cNvGrpSpPr/>
          <p:nvPr/>
        </p:nvGrpSpPr>
        <p:grpSpPr>
          <a:xfrm>
            <a:off x="0" y="-130623"/>
            <a:ext cx="9144002" cy="324858"/>
            <a:chOff x="0" y="0"/>
            <a:chExt cx="24533958" cy="55258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12E78076-21A6-2703-A333-19C95BF9ED99}"/>
                </a:ext>
              </a:extLst>
            </p:cNvPr>
            <p:cNvGrpSpPr/>
            <p:nvPr/>
          </p:nvGrpSpPr>
          <p:grpSpPr>
            <a:xfrm>
              <a:off x="0" y="0"/>
              <a:ext cx="2750765" cy="552580"/>
              <a:chOff x="0" y="0"/>
              <a:chExt cx="1913890" cy="384467"/>
            </a:xfrm>
          </p:grpSpPr>
          <p:sp>
            <p:nvSpPr>
              <p:cNvPr id="34" name="Freeform 4">
                <a:extLst>
                  <a:ext uri="{FF2B5EF4-FFF2-40B4-BE49-F238E27FC236}">
                    <a16:creationId xmlns:a16="http://schemas.microsoft.com/office/drawing/2014/main" id="{B9B760DD-3942-C7FE-45CE-95E53C746A4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3395A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59710FE6-232F-991A-D5E1-86797E4D44EF}"/>
                </a:ext>
              </a:extLst>
            </p:cNvPr>
            <p:cNvGrpSpPr/>
            <p:nvPr/>
          </p:nvGrpSpPr>
          <p:grpSpPr>
            <a:xfrm>
              <a:off x="2725365" y="0"/>
              <a:ext cx="2750765" cy="552580"/>
              <a:chOff x="0" y="0"/>
              <a:chExt cx="1913890" cy="384467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11C177B4-29D6-4344-67FA-EDEB6CBA8C4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178C8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24E80300-346C-062A-9BF2-C9C22BB9B67F}"/>
                </a:ext>
              </a:extLst>
            </p:cNvPr>
            <p:cNvGrpSpPr/>
            <p:nvPr/>
          </p:nvGrpSpPr>
          <p:grpSpPr>
            <a:xfrm>
              <a:off x="5476129" y="0"/>
              <a:ext cx="2750765" cy="552580"/>
              <a:chOff x="0" y="0"/>
              <a:chExt cx="1913890" cy="384467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AE194557-B80E-54A4-073B-B58BFE58E0C2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97CCF6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B1A46FE-06D8-2831-3FCA-7C04CE991F88}"/>
                </a:ext>
              </a:extLst>
            </p:cNvPr>
            <p:cNvGrpSpPr/>
            <p:nvPr/>
          </p:nvGrpSpPr>
          <p:grpSpPr>
            <a:xfrm>
              <a:off x="8128172" y="0"/>
              <a:ext cx="2750765" cy="552580"/>
              <a:chOff x="0" y="0"/>
              <a:chExt cx="1913890" cy="384467"/>
            </a:xfrm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BBED52BC-0D8F-C3EA-1C7A-1826C685367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4596409B-DE9E-755A-8090-FD4A17D7887B}"/>
                </a:ext>
              </a:extLst>
            </p:cNvPr>
            <p:cNvGrpSpPr/>
            <p:nvPr/>
          </p:nvGrpSpPr>
          <p:grpSpPr>
            <a:xfrm>
              <a:off x="10866237" y="0"/>
              <a:ext cx="2750765" cy="552580"/>
              <a:chOff x="0" y="0"/>
              <a:chExt cx="1913890" cy="384467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81BE3892-DDA1-C755-6E30-3BC83D47B46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C9E265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30BAC0F7-A1E5-BB81-472F-CC33B9433085}"/>
                </a:ext>
              </a:extLst>
            </p:cNvPr>
            <p:cNvGrpSpPr/>
            <p:nvPr/>
          </p:nvGrpSpPr>
          <p:grpSpPr>
            <a:xfrm>
              <a:off x="13604301" y="0"/>
              <a:ext cx="2750765" cy="552580"/>
              <a:chOff x="0" y="0"/>
              <a:chExt cx="1913890" cy="384467"/>
            </a:xfrm>
          </p:grpSpPr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5BBDC225-1D6E-C41C-49C9-030B8F340E7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914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F9FFDE74-1E96-1DB7-0509-B670DDE22E73}"/>
                </a:ext>
              </a:extLst>
            </p:cNvPr>
            <p:cNvGrpSpPr/>
            <p:nvPr/>
          </p:nvGrpSpPr>
          <p:grpSpPr>
            <a:xfrm>
              <a:off x="16355066" y="0"/>
              <a:ext cx="2750765" cy="552580"/>
              <a:chOff x="0" y="0"/>
              <a:chExt cx="1913890" cy="384467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31794DD2-6494-3949-53A2-253496D1DD7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7">
              <a:extLst>
                <a:ext uri="{FF2B5EF4-FFF2-40B4-BE49-F238E27FC236}">
                  <a16:creationId xmlns:a16="http://schemas.microsoft.com/office/drawing/2014/main" id="{6AD5DAC2-DFAE-D8ED-03CE-8EA324C300EE}"/>
                </a:ext>
              </a:extLst>
            </p:cNvPr>
            <p:cNvGrpSpPr/>
            <p:nvPr/>
          </p:nvGrpSpPr>
          <p:grpSpPr>
            <a:xfrm>
              <a:off x="19045129" y="0"/>
              <a:ext cx="2750765" cy="552580"/>
              <a:chOff x="0" y="0"/>
              <a:chExt cx="1913890" cy="384467"/>
            </a:xfrm>
          </p:grpSpPr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E62C7247-323C-0333-CA39-E222E149164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AE2034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E6A4F8FC-36E6-3D3A-2073-9845640B08B2}"/>
                </a:ext>
              </a:extLst>
            </p:cNvPr>
            <p:cNvGrpSpPr/>
            <p:nvPr/>
          </p:nvGrpSpPr>
          <p:grpSpPr>
            <a:xfrm>
              <a:off x="21783193" y="0"/>
              <a:ext cx="2750765" cy="552580"/>
              <a:chOff x="0" y="0"/>
              <a:chExt cx="1913890" cy="384467"/>
            </a:xfrm>
          </p:grpSpPr>
          <p:sp>
            <p:nvSpPr>
              <p:cNvPr id="23" name="Freeform 20">
                <a:extLst>
                  <a:ext uri="{FF2B5EF4-FFF2-40B4-BE49-F238E27FC236}">
                    <a16:creationId xmlns:a16="http://schemas.microsoft.com/office/drawing/2014/main" id="{8B9EC451-96C9-3C6F-F7C6-757FFB54BF7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384467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84467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84467"/>
                    </a:lnTo>
                    <a:lnTo>
                      <a:pt x="0" y="384467"/>
                    </a:lnTo>
                    <a:close/>
                  </a:path>
                </a:pathLst>
              </a:custGeom>
              <a:solidFill>
                <a:srgbClr val="7D1221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65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D7F2F67A-921F-78E7-3512-0F0C2BC459D7}"/>
              </a:ext>
            </a:extLst>
          </p:cNvPr>
          <p:cNvSpPr txBox="1"/>
          <p:nvPr/>
        </p:nvSpPr>
        <p:spPr>
          <a:xfrm>
            <a:off x="3020415" y="163464"/>
            <a:ext cx="575619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Disaster risk management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011B927-3A36-91DD-3AEF-BC71D7747859}"/>
              </a:ext>
            </a:extLst>
          </p:cNvPr>
          <p:cNvGrpSpPr/>
          <p:nvPr/>
        </p:nvGrpSpPr>
        <p:grpSpPr>
          <a:xfrm>
            <a:off x="2436673" y="856420"/>
            <a:ext cx="4279764" cy="4058772"/>
            <a:chOff x="2077435" y="1360043"/>
            <a:chExt cx="4279764" cy="405877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B832D8-ECBE-2F91-B426-4E6CED0C2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43"/>
            <a:stretch/>
          </p:blipFill>
          <p:spPr>
            <a:xfrm>
              <a:off x="2077435" y="1360043"/>
              <a:ext cx="4279764" cy="4058772"/>
            </a:xfrm>
            <a:prstGeom prst="rect">
              <a:avLst/>
            </a:prstGeom>
          </p:spPr>
        </p:pic>
        <p:grpSp>
          <p:nvGrpSpPr>
            <p:cNvPr id="14" name="Group 378">
              <a:extLst>
                <a:ext uri="{FF2B5EF4-FFF2-40B4-BE49-F238E27FC236}">
                  <a16:creationId xmlns:a16="http://schemas.microsoft.com/office/drawing/2014/main" id="{0AB6F8C1-372E-281E-9C3B-A7111EFE87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6945" y="1934471"/>
              <a:ext cx="2839758" cy="2806111"/>
              <a:chOff x="1889" y="2613"/>
              <a:chExt cx="970" cy="972"/>
            </a:xfrm>
          </p:grpSpPr>
          <p:sp>
            <p:nvSpPr>
              <p:cNvPr id="15" name="Freeform 371">
                <a:extLst>
                  <a:ext uri="{FF2B5EF4-FFF2-40B4-BE49-F238E27FC236}">
                    <a16:creationId xmlns:a16="http://schemas.microsoft.com/office/drawing/2014/main" id="{4A31C0E2-9F38-3E8B-4EBE-130F53A182C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91" y="2613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 defTabSz="685800">
                  <a:defRPr/>
                </a:pPr>
                <a:endParaRPr lang="en-GB" sz="1275" b="1" kern="0">
                  <a:solidFill>
                    <a:sysClr val="windowText" lastClr="000000"/>
                  </a:solidFill>
                  <a:latin typeface="Roboto Bold" panose="02000000000000000000"/>
                </a:endParaRPr>
              </a:p>
            </p:txBody>
          </p:sp>
          <p:sp>
            <p:nvSpPr>
              <p:cNvPr id="16" name="Freeform 375">
                <a:extLst>
                  <a:ext uri="{FF2B5EF4-FFF2-40B4-BE49-F238E27FC236}">
                    <a16:creationId xmlns:a16="http://schemas.microsoft.com/office/drawing/2014/main" id="{043C8B34-E698-2ED5-273B-E22127EE5E40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>
                <a:off x="1889" y="2613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/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b"/>
              <a:lstStyle/>
              <a:p>
                <a:pPr algn="r" defTabSz="685800">
                  <a:defRPr/>
                </a:pPr>
                <a:endParaRPr lang="en-GB" sz="1275" b="1" kern="0">
                  <a:solidFill>
                    <a:sysClr val="windowText" lastClr="000000"/>
                  </a:solidFill>
                  <a:latin typeface="Roboto Bold" panose="02000000000000000000"/>
                  <a:ea typeface="Roboto" panose="02000000000000000000" pitchFamily="2" charset="0"/>
                </a:endParaRPr>
              </a:p>
            </p:txBody>
          </p:sp>
          <p:sp>
            <p:nvSpPr>
              <p:cNvPr id="17" name="Freeform 376">
                <a:extLst>
                  <a:ext uri="{FF2B5EF4-FFF2-40B4-BE49-F238E27FC236}">
                    <a16:creationId xmlns:a16="http://schemas.microsoft.com/office/drawing/2014/main" id="{DED6EEB5-A02E-6597-5196-599C33292611}"/>
                  </a:ext>
                </a:extLst>
              </p:cNvPr>
              <p:cNvSpPr>
                <a:spLocks/>
              </p:cNvSpPr>
              <p:nvPr/>
            </p:nvSpPr>
            <p:spPr bwMode="gray">
              <a:xfrm flipV="1">
                <a:off x="2387" y="3117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3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Freeform 377">
                <a:extLst>
                  <a:ext uri="{FF2B5EF4-FFF2-40B4-BE49-F238E27FC236}">
                    <a16:creationId xmlns:a16="http://schemas.microsoft.com/office/drawing/2014/main" id="{280969CF-400A-3304-8804-F0558812DF9D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 flipV="1">
                <a:off x="1889" y="3117"/>
                <a:ext cx="468" cy="468"/>
              </a:xfrm>
              <a:custGeom>
                <a:avLst/>
                <a:gdLst>
                  <a:gd name="T0" fmla="*/ 2808 w 78"/>
                  <a:gd name="T1" fmla="*/ 2808 h 78"/>
                  <a:gd name="T2" fmla="*/ 0 w 78"/>
                  <a:gd name="T3" fmla="*/ 0 h 78"/>
                  <a:gd name="T4" fmla="*/ 0 w 78"/>
                  <a:gd name="T5" fmla="*/ 2808 h 78"/>
                  <a:gd name="T6" fmla="*/ 2808 w 78"/>
                  <a:gd name="T7" fmla="*/ 2808 h 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8"/>
                  <a:gd name="T13" fmla="*/ 0 h 78"/>
                  <a:gd name="T14" fmla="*/ 78 w 78"/>
                  <a:gd name="T15" fmla="*/ 78 h 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8" h="78">
                    <a:moveTo>
                      <a:pt x="78" y="78"/>
                    </a:moveTo>
                    <a:cubicBezTo>
                      <a:pt x="78" y="34"/>
                      <a:pt x="43" y="0"/>
                      <a:pt x="0" y="0"/>
                    </a:cubicBezTo>
                    <a:lnTo>
                      <a:pt x="0" y="78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350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GB" sz="135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C65F0A-8253-3D61-BA2F-6E4B66D26B52}"/>
                </a:ext>
              </a:extLst>
            </p:cNvPr>
            <p:cNvSpPr txBox="1"/>
            <p:nvPr/>
          </p:nvSpPr>
          <p:spPr>
            <a:xfrm>
              <a:off x="4214712" y="3403353"/>
              <a:ext cx="1420055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75" b="1">
                  <a:latin typeface="Roboto Bold" panose="02000000000000000000"/>
                </a:rPr>
                <a:t>RESPONSE</a:t>
              </a:r>
            </a:p>
            <a:p>
              <a:r>
                <a:rPr lang="en-US" sz="1050">
                  <a:latin typeface="Roboto Bold" panose="02000000000000000000"/>
                </a:rPr>
                <a:t>Saving lives and minimizing losses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E6926E-11D3-F45B-049C-AE2ED04E8CDF}"/>
                </a:ext>
              </a:extLst>
            </p:cNvPr>
            <p:cNvSpPr txBox="1"/>
            <p:nvPr/>
          </p:nvSpPr>
          <p:spPr>
            <a:xfrm>
              <a:off x="2740448" y="3403353"/>
              <a:ext cx="1420055" cy="77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75" b="1">
                  <a:latin typeface="Roboto Bold" panose="02000000000000000000"/>
                </a:rPr>
                <a:t>RECOVERY</a:t>
              </a:r>
            </a:p>
            <a:p>
              <a:pPr algn="r"/>
              <a:r>
                <a:rPr lang="en-US" sz="1050">
                  <a:latin typeface="Roboto Bold" panose="02000000000000000000"/>
                </a:rPr>
                <a:t>Restoring human activities and services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BCD9D-4B19-87E9-37A2-68CE643FE557}"/>
                </a:ext>
              </a:extLst>
            </p:cNvPr>
            <p:cNvSpPr txBox="1"/>
            <p:nvPr/>
          </p:nvSpPr>
          <p:spPr>
            <a:xfrm>
              <a:off x="2921217" y="2354170"/>
              <a:ext cx="1221794" cy="9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n-GB" sz="1050" kern="0">
                  <a:solidFill>
                    <a:schemeClr val="bg1"/>
                  </a:solidFill>
                  <a:latin typeface="Roboto Bold" panose="02000000000000000000"/>
                  <a:ea typeface="Roboto" panose="02000000000000000000" pitchFamily="2" charset="0"/>
                </a:rPr>
                <a:t>Prevent future emergencies or minimising the effects</a:t>
              </a:r>
            </a:p>
            <a:p>
              <a:pPr algn="r" defTabSz="685800">
                <a:defRPr/>
              </a:pPr>
              <a:r>
                <a:rPr lang="en-GB" sz="1275" b="1" kern="0">
                  <a:solidFill>
                    <a:schemeClr val="bg1"/>
                  </a:solidFill>
                  <a:latin typeface="Roboto Bold" panose="02000000000000000000"/>
                  <a:ea typeface="Roboto" panose="02000000000000000000" pitchFamily="2" charset="0"/>
                </a:rPr>
                <a:t>PREVENTION</a:t>
              </a:r>
              <a:endParaRPr lang="en-US" sz="1275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F70D88-02D6-365F-402A-7CC812F5D803}"/>
                </a:ext>
              </a:extLst>
            </p:cNvPr>
            <p:cNvSpPr txBox="1"/>
            <p:nvPr/>
          </p:nvSpPr>
          <p:spPr>
            <a:xfrm>
              <a:off x="4214713" y="2522560"/>
              <a:ext cx="1496018" cy="77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1050" kern="0">
                  <a:solidFill>
                    <a:sysClr val="windowText" lastClr="000000"/>
                  </a:solidFill>
                  <a:latin typeface="Roboto Bold" panose="02000000000000000000"/>
                </a:rPr>
                <a:t>Take action ahead </a:t>
              </a:r>
            </a:p>
            <a:p>
              <a:pPr defTabSz="685800">
                <a:defRPr/>
              </a:pPr>
              <a:r>
                <a:rPr lang="en-GB" sz="1050" kern="0">
                  <a:solidFill>
                    <a:sysClr val="windowText" lastClr="000000"/>
                  </a:solidFill>
                  <a:latin typeface="Roboto Bold" panose="02000000000000000000"/>
                </a:rPr>
                <a:t>of time to effectively manage a crisis</a:t>
              </a:r>
            </a:p>
            <a:p>
              <a:pPr defTabSz="685800">
                <a:defRPr/>
              </a:pPr>
              <a:r>
                <a:rPr lang="en-GB" sz="1275" b="1" kern="0">
                  <a:solidFill>
                    <a:sysClr val="windowText" lastClr="000000"/>
                  </a:solidFill>
                  <a:latin typeface="Roboto Bold" panose="02000000000000000000"/>
                </a:rPr>
                <a:t>PREPARADNESS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6AC9BC-673B-DCB5-44D4-754C96F8B298}"/>
              </a:ext>
            </a:extLst>
          </p:cNvPr>
          <p:cNvSpPr txBox="1"/>
          <p:nvPr/>
        </p:nvSpPr>
        <p:spPr>
          <a:xfrm>
            <a:off x="102426" y="1273967"/>
            <a:ext cx="2780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ahnschrift SemiCondensed" panose="020B0502040204020203" pitchFamily="34" charset="0"/>
              </a:rPr>
              <a:t>Key </a:t>
            </a:r>
            <a:r>
              <a:rPr lang="en-US" sz="1400" b="1">
                <a:latin typeface="Bahnschrift SemiCondensed" panose="020B0502040204020203" pitchFamily="34" charset="0"/>
              </a:rPr>
              <a:t>information &amp; observation needs</a:t>
            </a:r>
            <a:r>
              <a:rPr lang="en-US" sz="1400">
                <a:latin typeface="Bahnschrift SemiCondensed" panose="020B0502040204020203" pitchFamily="34" charset="0"/>
              </a:rPr>
              <a:t>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>
                <a:latin typeface="Bahnschrift SemiCondensed" panose="020B0502040204020203" pitchFamily="34" charset="0"/>
                <a:sym typeface="Wingdings" panose="05000000000000000000" pitchFamily="2" charset="2"/>
              </a:rPr>
              <a:t>Hazards: Past events; adverse phenomena; geographic settings 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>
                <a:latin typeface="Bahnschrift SemiCondensed" panose="020B0502040204020203" pitchFamily="34" charset="0"/>
                <a:sym typeface="Wingdings" panose="05000000000000000000" pitchFamily="2" charset="2"/>
              </a:rPr>
              <a:t>Vulnerability: physical and socio-economic vulnerability assessment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>
                <a:latin typeface="Bahnschrift SemiCondensed" panose="020B0502040204020203" pitchFamily="34" charset="0"/>
                <a:sym typeface="Wingdings" panose="05000000000000000000" pitchFamily="2" charset="2"/>
              </a:rPr>
              <a:t>Exposure: inventory of assets</a:t>
            </a:r>
            <a:endParaRPr lang="en-US" sz="1400">
              <a:latin typeface="Bahnschrift SemiCondensed" panose="020B0502040204020203" pitchFamily="34" charset="0"/>
            </a:endParaRPr>
          </a:p>
          <a:p>
            <a:endParaRPr lang="en-US" sz="1400">
              <a:latin typeface="Bahnschrift SemiCondensed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DB9282-5AFA-1364-F40E-B00A7EB25C6C}"/>
              </a:ext>
            </a:extLst>
          </p:cNvPr>
          <p:cNvSpPr txBox="1"/>
          <p:nvPr/>
        </p:nvSpPr>
        <p:spPr>
          <a:xfrm>
            <a:off x="6274430" y="1273967"/>
            <a:ext cx="2842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ahnschrift SemiCondensed" panose="020B0502040204020203" pitchFamily="34" charset="0"/>
              </a:rPr>
              <a:t>Key </a:t>
            </a:r>
            <a:r>
              <a:rPr lang="en-US" sz="1400" b="1">
                <a:latin typeface="Bahnschrift SemiCondensed" panose="020B0502040204020203" pitchFamily="34" charset="0"/>
              </a:rPr>
              <a:t>information &amp; observation needs</a:t>
            </a:r>
            <a:r>
              <a:rPr lang="en-US" sz="1400">
                <a:latin typeface="Bahnschrift SemiCondensed" panose="020B0502040204020203" pitchFamily="34" charset="0"/>
              </a:rPr>
              <a:t>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>
                <a:latin typeface="Bahnschrift SemiCondensed" panose="020B0502040204020203" pitchFamily="34" charset="0"/>
                <a:sym typeface="Wingdings" panose="05000000000000000000" pitchFamily="2" charset="2"/>
              </a:rPr>
              <a:t>Forecasts &amp; early warnings: pre-disaster information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>
                <a:latin typeface="Bahnschrift SemiCondensed" panose="020B0502040204020203" pitchFamily="34" charset="0"/>
                <a:sym typeface="Wingdings" panose="05000000000000000000" pitchFamily="2" charset="2"/>
              </a:rPr>
              <a:t>Need for assistance: post-disaster maps; human displacement</a:t>
            </a:r>
            <a:endParaRPr lang="en-US" sz="1400">
              <a:latin typeface="Bahnschrift SemiCondense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54196F-2C1B-97F0-FF10-388722864410}"/>
              </a:ext>
            </a:extLst>
          </p:cNvPr>
          <p:cNvSpPr txBox="1"/>
          <p:nvPr/>
        </p:nvSpPr>
        <p:spPr>
          <a:xfrm>
            <a:off x="6369441" y="3506597"/>
            <a:ext cx="27745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ahnschrift SemiCondensed" panose="020B0502040204020203" pitchFamily="34" charset="0"/>
              </a:rPr>
              <a:t>Key </a:t>
            </a:r>
            <a:r>
              <a:rPr lang="en-US" sz="1400" b="1">
                <a:latin typeface="Bahnschrift SemiCondensed" panose="020B0502040204020203" pitchFamily="34" charset="0"/>
              </a:rPr>
              <a:t>information &amp; observation needs</a:t>
            </a:r>
            <a:r>
              <a:rPr lang="en-US" sz="1400">
                <a:latin typeface="Bahnschrift SemiCondensed" panose="020B0502040204020203" pitchFamily="34" charset="0"/>
              </a:rPr>
              <a:t>:</a:t>
            </a:r>
          </a:p>
          <a:p>
            <a:r>
              <a:rPr lang="en-US" sz="1400">
                <a:latin typeface="Bahnschrift SemiCondensed" panose="020B0502040204020203" pitchFamily="34" charset="0"/>
                <a:sym typeface="Wingdings" panose="05000000000000000000" pitchFamily="2" charset="2"/>
              </a:rPr>
              <a:t> Disaster scenarios: pre-disaster information</a:t>
            </a:r>
            <a:endParaRPr lang="en-US" sz="1400">
              <a:latin typeface="Bahnschrift SemiCondensed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84FC42-3824-C113-404F-BAD6965C5266}"/>
              </a:ext>
            </a:extLst>
          </p:cNvPr>
          <p:cNvSpPr txBox="1"/>
          <p:nvPr/>
        </p:nvSpPr>
        <p:spPr>
          <a:xfrm>
            <a:off x="93152" y="3507396"/>
            <a:ext cx="27745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Bahnschrift SemiCondensed" panose="020B0502040204020203" pitchFamily="34" charset="0"/>
              </a:rPr>
              <a:t>Key </a:t>
            </a:r>
            <a:r>
              <a:rPr lang="en-US" sz="1400" b="1">
                <a:latin typeface="Bahnschrift SemiCondensed" panose="020B0502040204020203" pitchFamily="34" charset="0"/>
              </a:rPr>
              <a:t>information &amp; observation needs</a:t>
            </a:r>
            <a:r>
              <a:rPr lang="en-US" sz="1400">
                <a:latin typeface="Bahnschrift SemiCondensed" panose="020B0502040204020203" pitchFamily="34" charset="0"/>
              </a:rPr>
              <a:t>: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>
                <a:latin typeface="Bahnschrift SemiCondensed" panose="020B0502040204020203" pitchFamily="34" charset="0"/>
                <a:sym typeface="Wingdings" panose="05000000000000000000" pitchFamily="2" charset="2"/>
              </a:rPr>
              <a:t>Losses and damages: post-disaster maps</a:t>
            </a:r>
          </a:p>
          <a:p>
            <a:pPr marL="214313" indent="-214313">
              <a:buFont typeface="Wingdings" panose="05000000000000000000" pitchFamily="2" charset="2"/>
              <a:buChar char="à"/>
            </a:pPr>
            <a:r>
              <a:rPr lang="en-US" sz="1400">
                <a:latin typeface="Bahnschrift SemiCondensed" panose="020B0502040204020203" pitchFamily="34" charset="0"/>
                <a:sym typeface="Wingdings" panose="05000000000000000000" pitchFamily="2" charset="2"/>
              </a:rPr>
              <a:t>Recovery and risk: changes of risks and hazards </a:t>
            </a:r>
            <a:endParaRPr lang="en-US" sz="140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9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2">
            <a:extLst>
              <a:ext uri="{FF2B5EF4-FFF2-40B4-BE49-F238E27FC236}">
                <a16:creationId xmlns:a16="http://schemas.microsoft.com/office/drawing/2014/main" id="{EB7A3384-8A51-4F01-88B1-91B73F78641A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02678282-0688-475C-9C2F-8FD59F5FEB82}"/>
              </a:ext>
            </a:extLst>
          </p:cNvPr>
          <p:cNvSpPr txBox="1"/>
          <p:nvPr/>
        </p:nvSpPr>
        <p:spPr>
          <a:xfrm>
            <a:off x="2785135" y="370567"/>
            <a:ext cx="621375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Success stories database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86CB30-C5F4-4DDD-8F3E-84A7510D91DB}"/>
              </a:ext>
            </a:extLst>
          </p:cNvPr>
          <p:cNvSpPr txBox="1"/>
          <p:nvPr/>
        </p:nvSpPr>
        <p:spPr>
          <a:xfrm>
            <a:off x="4620492" y="1293234"/>
            <a:ext cx="43189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350" err="1">
                <a:latin typeface="Bahnschrift SemiCondensed" panose="020B0502040204020203" pitchFamily="34" charset="0"/>
              </a:rPr>
              <a:t>Success</a:t>
            </a:r>
            <a:r>
              <a:rPr lang="fr-FR" sz="1350">
                <a:latin typeface="Bahnschrift SemiCondensed" panose="020B0502040204020203" pitchFamily="34" charset="0"/>
              </a:rPr>
              <a:t> stories </a:t>
            </a:r>
            <a:r>
              <a:rPr lang="fr-FR" sz="1350" err="1">
                <a:latin typeface="Bahnschrift SemiCondensed" panose="020B0502040204020203" pitchFamily="34" charset="0"/>
              </a:rPr>
              <a:t>will</a:t>
            </a:r>
            <a:r>
              <a:rPr lang="fr-FR" sz="1350">
                <a:latin typeface="Bahnschrift SemiCondensed" panose="020B0502040204020203" pitchFamily="34" charset="0"/>
              </a:rPr>
              <a:t> </a:t>
            </a:r>
            <a:r>
              <a:rPr lang="en-US" sz="1350" err="1">
                <a:latin typeface="Bahnschrift SemiCondensed" panose="020B0502040204020203" pitchFamily="34" charset="0"/>
              </a:rPr>
              <a:t>favour</a:t>
            </a:r>
            <a:r>
              <a:rPr lang="en-US" sz="1350">
                <a:latin typeface="Bahnschrift SemiCondensed" panose="020B0502040204020203" pitchFamily="34" charset="0"/>
              </a:rPr>
              <a:t> the dissemination of case studies and help connecting service providers and end users. </a:t>
            </a:r>
          </a:p>
          <a:p>
            <a:endParaRPr lang="fr-FR" sz="1350">
              <a:latin typeface="Bahnschrift SemiCondensed" panose="020B05020402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F401E03-DC7D-4D4F-A7A0-003A993222D4}"/>
              </a:ext>
            </a:extLst>
          </p:cNvPr>
          <p:cNvPicPr/>
          <p:nvPr/>
        </p:nvPicPr>
        <p:blipFill rotWithShape="1">
          <a:blip r:embed="rId2"/>
          <a:srcRect t="20648" r="1322" b="20752"/>
          <a:stretch/>
        </p:blipFill>
        <p:spPr bwMode="auto">
          <a:xfrm>
            <a:off x="143482" y="1147567"/>
            <a:ext cx="4263390" cy="1424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2BA8C0-7A82-4C0F-901A-DDDCB0F1CA3E}"/>
              </a:ext>
            </a:extLst>
          </p:cNvPr>
          <p:cNvPicPr/>
          <p:nvPr/>
        </p:nvPicPr>
        <p:blipFill rotWithShape="1">
          <a:blip r:embed="rId3"/>
          <a:srcRect l="7804" t="9877" r="8995" b="6877"/>
          <a:stretch/>
        </p:blipFill>
        <p:spPr bwMode="auto">
          <a:xfrm>
            <a:off x="4454576" y="2119582"/>
            <a:ext cx="4436341" cy="2741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1F371D-2A8E-43A0-8A9B-092B4C59451F}"/>
              </a:ext>
            </a:extLst>
          </p:cNvPr>
          <p:cNvSpPr txBox="1"/>
          <p:nvPr/>
        </p:nvSpPr>
        <p:spPr>
          <a:xfrm>
            <a:off x="199439" y="2959094"/>
            <a:ext cx="39949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>
                <a:latin typeface="Bahnschrift SemiCondensed" panose="020B0502040204020203" pitchFamily="34" charset="0"/>
              </a:rPr>
              <a:t>The </a:t>
            </a:r>
            <a:r>
              <a:rPr lang="en-GB" sz="1350" b="1">
                <a:latin typeface="Bahnschrift SemiCondensed" panose="020B0502040204020203" pitchFamily="34" charset="0"/>
              </a:rPr>
              <a:t>Success Stories </a:t>
            </a:r>
            <a:r>
              <a:rPr lang="en-GB" sz="1350">
                <a:latin typeface="Bahnschrift SemiCondensed" panose="020B0502040204020203" pitchFamily="34" charset="0"/>
              </a:rPr>
              <a:t>aim at addressing communities outside the space sector to express their needs and to present their challenges. </a:t>
            </a:r>
          </a:p>
          <a:p>
            <a:endParaRPr lang="en-GB" sz="1350">
              <a:latin typeface="Bahnschrift SemiCondensed" panose="020B0502040204020203" pitchFamily="34" charset="0"/>
            </a:endParaRPr>
          </a:p>
          <a:p>
            <a:r>
              <a:rPr lang="en-GB" sz="1350">
                <a:latin typeface="Bahnschrift SemiCondensed" panose="020B0502040204020203" pitchFamily="34" charset="0"/>
              </a:rPr>
              <a:t>Objective is to favour the integration of satellite-based solutions in their workflow. </a:t>
            </a:r>
          </a:p>
        </p:txBody>
      </p:sp>
    </p:spTree>
    <p:extLst>
      <p:ext uri="{BB962C8B-B14F-4D97-AF65-F5344CB8AC3E}">
        <p14:creationId xmlns:p14="http://schemas.microsoft.com/office/powerpoint/2010/main" val="112455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F10D956-20DE-D164-F08A-EFE9559F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7" y="1095163"/>
            <a:ext cx="2903468" cy="16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62E2323-22C9-52D3-731F-68A98889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66" y="756224"/>
            <a:ext cx="2903468" cy="16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04DB63-C0F0-D76D-472D-15E0586EA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6" y="1095163"/>
            <a:ext cx="2903468" cy="1672397"/>
          </a:xfrm>
          <a:prstGeom prst="rect">
            <a:avLst/>
          </a:prstGeom>
        </p:spPr>
      </p:pic>
      <p:sp>
        <p:nvSpPr>
          <p:cNvPr id="23" name="TextBox 23">
            <a:extLst>
              <a:ext uri="{FF2B5EF4-FFF2-40B4-BE49-F238E27FC236}">
                <a16:creationId xmlns:a16="http://schemas.microsoft.com/office/drawing/2014/main" id="{1E73205E-4B4B-F0E7-87F3-A7D6153A2392}"/>
              </a:ext>
            </a:extLst>
          </p:cNvPr>
          <p:cNvSpPr txBox="1"/>
          <p:nvPr/>
        </p:nvSpPr>
        <p:spPr>
          <a:xfrm>
            <a:off x="1111400" y="183728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Satellite based services for DRM</a:t>
            </a:r>
          </a:p>
        </p:txBody>
      </p:sp>
      <p:pic>
        <p:nvPicPr>
          <p:cNvPr id="24" name="Média en ligne 23" title="Galileo Search and Rescue Exercise in Cyprus">
            <a:hlinkClick r:id="" action="ppaction://media"/>
            <a:extLst>
              <a:ext uri="{FF2B5EF4-FFF2-40B4-BE49-F238E27FC236}">
                <a16:creationId xmlns:a16="http://schemas.microsoft.com/office/drawing/2014/main" id="{F9E19483-617D-A612-A0AF-A8DAF734BE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151135" y="2407923"/>
            <a:ext cx="4841730" cy="27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60963F94-5265-F1BE-012C-31F30E7E6932}"/>
              </a:ext>
            </a:extLst>
          </p:cNvPr>
          <p:cNvSpPr txBox="1"/>
          <p:nvPr/>
        </p:nvSpPr>
        <p:spPr>
          <a:xfrm>
            <a:off x="612636" y="321563"/>
            <a:ext cx="905511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>
                <a:solidFill>
                  <a:srgbClr val="1D91A0"/>
                </a:solidFill>
                <a:latin typeface="Roboto Bold"/>
              </a:rPr>
              <a:t>Methodology </a:t>
            </a:r>
          </a:p>
        </p:txBody>
      </p:sp>
      <p:sp>
        <p:nvSpPr>
          <p:cNvPr id="3" name="AutoShape 22">
            <a:extLst>
              <a:ext uri="{FF2B5EF4-FFF2-40B4-BE49-F238E27FC236}">
                <a16:creationId xmlns:a16="http://schemas.microsoft.com/office/drawing/2014/main" id="{292143B6-2837-8860-B3B1-69BE698C6357}"/>
              </a:ext>
            </a:extLst>
          </p:cNvPr>
          <p:cNvSpPr/>
          <p:nvPr/>
        </p:nvSpPr>
        <p:spPr>
          <a:xfrm>
            <a:off x="2275177" y="972293"/>
            <a:ext cx="6615740" cy="0"/>
          </a:xfrm>
          <a:prstGeom prst="line">
            <a:avLst/>
          </a:prstGeom>
          <a:ln w="47625" cap="rnd">
            <a:solidFill>
              <a:srgbClr val="1D91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7B52C0-002B-D228-1481-132372E482B7}"/>
              </a:ext>
            </a:extLst>
          </p:cNvPr>
          <p:cNvSpPr txBox="1"/>
          <p:nvPr/>
        </p:nvSpPr>
        <p:spPr>
          <a:xfrm>
            <a:off x="231818" y="1163603"/>
            <a:ext cx="3755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Bahnschrift SemiCondensed" panose="020B0502040204020203" pitchFamily="34" charset="0"/>
              </a:rPr>
              <a:t>Questionnaire</a:t>
            </a:r>
          </a:p>
          <a:p>
            <a:endParaRPr lang="en-GB" sz="800" b="1">
              <a:latin typeface="Bahnschrift SemiCondensed" panose="020B0502040204020203" pitchFamily="34" charset="0"/>
            </a:endParaRPr>
          </a:p>
          <a:p>
            <a:r>
              <a:rPr lang="en-GB">
                <a:latin typeface="Bahnschrift SemiCondensed" panose="020B0502040204020203" pitchFamily="34" charset="0"/>
              </a:rPr>
              <a:t>Objectives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To get quantitative and comparable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Allow for an easy sampling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59F2F6-3EC4-FEB7-A644-AEE1A9243A41}"/>
              </a:ext>
            </a:extLst>
          </p:cNvPr>
          <p:cNvSpPr txBox="1"/>
          <p:nvPr/>
        </p:nvSpPr>
        <p:spPr>
          <a:xfrm>
            <a:off x="4803817" y="1199781"/>
            <a:ext cx="3755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Bahnschrift SemiCondensed" panose="020B0502040204020203" pitchFamily="34" charset="0"/>
              </a:rPr>
              <a:t>In-depth interviews</a:t>
            </a:r>
          </a:p>
          <a:p>
            <a:endParaRPr lang="en-GB" sz="800" b="1">
              <a:latin typeface="Bahnschrift SemiCondensed" panose="020B0502040204020203" pitchFamily="34" charset="0"/>
            </a:endParaRPr>
          </a:p>
          <a:p>
            <a:r>
              <a:rPr lang="en-GB">
                <a:latin typeface="Bahnschrift SemiCondensed" panose="020B0502040204020203" pitchFamily="34" charset="0"/>
              </a:rPr>
              <a:t>Objectives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To get qualitative data from individual stakeholders/users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Bahnschrift SemiCondensed" panose="020B0502040204020203" pitchFamily="34" charset="0"/>
              </a:rPr>
              <a:t>To specify the sampled categories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118D21-45EC-7115-82F3-FAFD3FF1F51F}"/>
              </a:ext>
            </a:extLst>
          </p:cNvPr>
          <p:cNvSpPr txBox="1"/>
          <p:nvPr/>
        </p:nvSpPr>
        <p:spPr>
          <a:xfrm>
            <a:off x="1859724" y="3326691"/>
            <a:ext cx="5607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Bahnschrift SemiCondensed" panose="020B0502040204020203" pitchFamily="34" charset="0"/>
              </a:rPr>
              <a:t>Tight cooperation with national authorities </a:t>
            </a:r>
          </a:p>
          <a:p>
            <a:r>
              <a:rPr lang="en-GB">
                <a:latin typeface="Bahnschrift SemiCondensed" panose="020B0502040204020203" pitchFamily="34" charset="0"/>
              </a:rPr>
              <a:t>Identification of current/interested/potential stakeholders</a:t>
            </a:r>
          </a:p>
          <a:p>
            <a:endParaRPr lang="en-GB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23319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Eena 1">
      <a:dk1>
        <a:srgbClr val="2D2B3A"/>
      </a:dk1>
      <a:lt1>
        <a:sysClr val="window" lastClr="FFFFFF"/>
      </a:lt1>
      <a:dk2>
        <a:srgbClr val="737373"/>
      </a:dk2>
      <a:lt2>
        <a:srgbClr val="E8E8EA"/>
      </a:lt2>
      <a:accent1>
        <a:srgbClr val="FDC00D"/>
      </a:accent1>
      <a:accent2>
        <a:srgbClr val="FE9309"/>
      </a:accent2>
      <a:accent3>
        <a:srgbClr val="FC5507"/>
      </a:accent3>
      <a:accent4>
        <a:srgbClr val="DC1B0C"/>
      </a:accent4>
      <a:accent5>
        <a:srgbClr val="000000"/>
      </a:accent5>
      <a:accent6>
        <a:srgbClr val="F79646"/>
      </a:accent6>
      <a:hlink>
        <a:srgbClr val="FB5607"/>
      </a:hlink>
      <a:folHlink>
        <a:srgbClr val="D91B0C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68C4324E29C45B97C9D4823AB19AB" ma:contentTypeVersion="24" ma:contentTypeDescription="Create a new document." ma:contentTypeScope="" ma:versionID="afbca34661f4cdf66d2f1527a8ddfffe">
  <xsd:schema xmlns:xsd="http://www.w3.org/2001/XMLSchema" xmlns:xs="http://www.w3.org/2001/XMLSchema" xmlns:p="http://schemas.microsoft.com/office/2006/metadata/properties" xmlns:ns2="8bcd4ad3-1aa4-4ef8-90e9-1d0e10888239" xmlns:ns3="42396945-223b-4e5d-935c-fff3f17b2663" targetNamespace="http://schemas.microsoft.com/office/2006/metadata/properties" ma:root="true" ma:fieldsID="ccde2d417707646c912845cbe1e306e2" ns2:_="" ns3:_="">
    <xsd:import namespace="8bcd4ad3-1aa4-4ef8-90e9-1d0e10888239"/>
    <xsd:import namespace="42396945-223b-4e5d-935c-fff3f17b2663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Technology" minOccurs="0"/>
                <xsd:element ref="ns2:User_x0020_Type" minOccurs="0"/>
                <xsd:element ref="ns2:Sector_x0020_of_x0020_application" minOccurs="0"/>
                <xsd:element ref="ns3:MediaServiceMetadata" minOccurs="0"/>
                <xsd:element ref="ns3:MediaServiceFastMetadata" minOccurs="0"/>
                <xsd:element ref="ns2:Project_x0020_Typ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d4ad3-1aa4-4ef8-90e9-1d0e10888239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default="Enter Choice #1" ma:format="Dropdown" ma:internalName="Project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  <xsd:element name="Technology" ma:index="9" nillable="true" ma:displayName="Technology" ma:default="EO" ma:internalName="Technolog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O"/>
                    <xsd:enumeration value="Integrated"/>
                    <xsd:enumeration value="NAV"/>
                    <xsd:enumeration value="N/A"/>
                    <xsd:enumeration value="Sat. Com."/>
                  </xsd:restriction>
                </xsd:simpleType>
              </xsd:element>
            </xsd:sequence>
          </xsd:extension>
        </xsd:complexContent>
      </xsd:complexType>
    </xsd:element>
    <xsd:element name="User_x0020_Type" ma:index="10" nillable="true" ma:displayName="User Type" ma:default="Private" ma:format="Dropdown" ma:internalName="User_x0020_Type">
      <xsd:simpleType>
        <xsd:restriction base="dms:Choice">
          <xsd:enumeration value="Private"/>
          <xsd:enumeration value="Public"/>
          <xsd:enumeration value="N/A"/>
        </xsd:restriction>
      </xsd:simpleType>
    </xsd:element>
    <xsd:element name="Sector_x0020_of_x0020_application" ma:index="11" nillable="true" ma:displayName="Primary Field of Application" ma:default="Energy" ma:format="Dropdown" ma:internalName="Sector_x0020_of_x0020_application">
      <xsd:simpleType>
        <xsd:restriction base="dms:Choice">
          <xsd:enumeration value="Agriculture"/>
          <xsd:enumeration value="Climate"/>
          <xsd:enumeration value="Communication"/>
          <xsd:enumeration value="Culture"/>
          <xsd:enumeration value="Energy"/>
          <xsd:enumeration value="Environment"/>
          <xsd:enumeration value="Health"/>
          <xsd:enumeration value="Infrastructure"/>
          <xsd:enumeration value="Mobility"/>
          <xsd:enumeration value="N/A"/>
          <xsd:enumeration value="Risk management"/>
          <xsd:enumeration value="Smart cities"/>
          <xsd:enumeration value="Sport"/>
          <xsd:enumeration value="Tourism"/>
          <xsd:enumeration value="Water"/>
        </xsd:restriction>
      </xsd:simpleType>
    </xsd:element>
    <xsd:element name="Project_x0020_Type" ma:index="14" nillable="true" ma:displayName="Project Type" ma:default="Parlament" ma:format="Dropdown" ma:internalName="Project_x0020_Type">
      <xsd:simpleType>
        <xsd:restriction base="dms:Choice">
          <xsd:enumeration value="Parlament"/>
          <xsd:enumeration value="Peugeot"/>
          <xsd:enumeration value="Citroen"/>
          <xsd:enumeration value="Opel"/>
        </xsd:restriction>
      </xsd:simpleType>
    </xsd:element>
    <xsd:element name="TaxCatchAll" ma:index="25" nillable="true" ma:displayName="Taxonomy Catch All Column" ma:hidden="true" ma:list="{704346b6-993b-4dc7-b509-c6c6483c5d0a}" ma:internalName="TaxCatchAll" ma:showField="CatchAllData" ma:web="8bcd4ad3-1aa4-4ef8-90e9-1d0e108882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96945-223b-4e5d-935c-fff3f17b26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abb5474-733f-4914-9749-aa5bb57b21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_x0020_Type xmlns="8bcd4ad3-1aa4-4ef8-90e9-1d0e10888239">Parlament</Project_x0020_Type>
    <TaxCatchAll xmlns="8bcd4ad3-1aa4-4ef8-90e9-1d0e10888239" xsi:nil="true"/>
    <Sector_x0020_of_x0020_application xmlns="8bcd4ad3-1aa4-4ef8-90e9-1d0e10888239">Energy</Sector_x0020_of_x0020_application>
    <User_x0020_Type xmlns="8bcd4ad3-1aa4-4ef8-90e9-1d0e10888239">Private</User_x0020_Type>
    <Project xmlns="8bcd4ad3-1aa4-4ef8-90e9-1d0e10888239">Enter Choice #1</Project>
    <Technology xmlns="8bcd4ad3-1aa4-4ef8-90e9-1d0e10888239">
      <Value>EO</Value>
    </Technology>
    <lcf76f155ced4ddcb4097134ff3c332f xmlns="42396945-223b-4e5d-935c-fff3f17b266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A389E4-CD6C-4C5D-A704-6AECB6AC4A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37367E-C2EA-4BA0-8238-65C3FA545194}">
  <ds:schemaRefs>
    <ds:schemaRef ds:uri="42396945-223b-4e5d-935c-fff3f17b2663"/>
    <ds:schemaRef ds:uri="8bcd4ad3-1aa4-4ef8-90e9-1d0e108882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F5159C-D56E-4FEC-AE94-D7674370508C}">
  <ds:schemaRefs>
    <ds:schemaRef ds:uri="http://schemas.microsoft.com/office/2006/metadata/properties"/>
    <ds:schemaRef ds:uri="42396945-223b-4e5d-935c-fff3f17b2663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8bcd4ad3-1aa4-4ef8-90e9-1d0e1088823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432</Words>
  <Application>Microsoft Office PowerPoint</Application>
  <PresentationFormat>On-screen Show (16:9)</PresentationFormat>
  <Paragraphs>105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Bahnschrift SemiCondensed</vt:lpstr>
      <vt:lpstr>Calibri</vt:lpstr>
      <vt:lpstr>Glacial Indifference</vt:lpstr>
      <vt:lpstr>Roboto</vt:lpstr>
      <vt:lpstr>Roboto Bold</vt:lpstr>
      <vt:lpstr>Wingdings</vt:lpstr>
      <vt:lpstr>2_Conception personnalisée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XX XX</dc:creator>
  <cp:lastModifiedBy>Henry Boeree</cp:lastModifiedBy>
  <cp:revision>3</cp:revision>
  <dcterms:created xsi:type="dcterms:W3CDTF">2019-02-21T09:25:58Z</dcterms:created>
  <dcterms:modified xsi:type="dcterms:W3CDTF">2024-05-13T17:33:30Z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0x010100FC268C4324E29C45B97C9D4823AB19AB</vt:lpwstr>
  </property>
  <property fmtid="{D5CDD505-2E9C-101B-9397-08002B2CF9AE}" pid="3" name="MediaServiceImageTags">
    <vt:lpwstr/>
  </property>
</Properties>
</file>