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Poppins Light"/>
      <p:regular r:id="rId19"/>
      <p:bold r:id="rId20"/>
      <p:italic r:id="rId21"/>
      <p:boldItalic r:id="rId22"/>
    </p:embeddedFont>
    <p:embeddedFont>
      <p:font typeface="Poppins SemiBold"/>
      <p:regular r:id="rId23"/>
      <p:bold r:id="rId24"/>
      <p:italic r:id="rId25"/>
      <p:boldItalic r:id="rId26"/>
    </p:embeddedFont>
    <p:embeddedFont>
      <p:font typeface="Poppins Extra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.fntdata"/><Relationship Id="rId22" Type="http://schemas.openxmlformats.org/officeDocument/2006/relationships/font" Target="fonts/PoppinsLight-boldItalic.fntdata"/><Relationship Id="rId21" Type="http://schemas.openxmlformats.org/officeDocument/2006/relationships/font" Target="fonts/PoppinsLight-italic.fntdata"/><Relationship Id="rId24" Type="http://schemas.openxmlformats.org/officeDocument/2006/relationships/font" Target="fonts/PoppinsSemiBold-bold.fntdata"/><Relationship Id="rId23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SemiBold-boldItalic.fntdata"/><Relationship Id="rId25" Type="http://schemas.openxmlformats.org/officeDocument/2006/relationships/font" Target="fonts/PoppinsSemiBold-italic.fntdata"/><Relationship Id="rId28" Type="http://schemas.openxmlformats.org/officeDocument/2006/relationships/font" Target="fonts/PoppinsExtraLight-bold.fntdata"/><Relationship Id="rId27" Type="http://schemas.openxmlformats.org/officeDocument/2006/relationships/font" Target="fonts/PoppinsExtra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Extra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PoppinsExtra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oppins-regular.fntdata"/><Relationship Id="rId14" Type="http://schemas.openxmlformats.org/officeDocument/2006/relationships/slide" Target="slides/slide10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PoppinsLight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344573cdfc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1344573cdfc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" name="Google Shape;40;g1344573cdfc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b0b1d8e4e_0_5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g2db0b1d8e4e_0_5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db0b1d8e4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db0b1d8e4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2db0b1d8e4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b994d14b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db994d14b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db994d14b0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b0b1d8e4e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b0b1d8e4e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2db0b1d8e4e_0_3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b0b1d8e4e_0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" name="Google Shape;67;g2db0b1d8e4e_0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b0b1d8e4e_0_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g2db0b1d8e4e_0_4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e9efec336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" name="Google Shape;97;g11e9efec336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b0b1d8e4e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db0b1d8e4e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g2db0b1d8e4e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b0b1d8e4e_0_6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b0b1d8e4e_0_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g2db0b1d8e4e_0_6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>
  <p:cSld name="Imagem com Legenda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dor">
  <p:cSld name="Separdo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838200" y="1093361"/>
            <a:ext cx="10515600" cy="2164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38200" y="3257551"/>
            <a:ext cx="10515600" cy="41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m">
  <p:cSld name="texto e image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1500"/>
              <a:buFont typeface="Noto Sans Symbols"/>
              <a:buChar char="✔"/>
              <a:defRPr sz="15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726114" y="1825625"/>
            <a:ext cx="4627685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5000"/>
              <a:buFont typeface="Poppi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2400"/>
              <a:buNone/>
              <a:defRPr sz="2400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Image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3200"/>
              <a:buFont typeface="Poppi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70"/>
              </a:buClr>
              <a:buSzPts val="3000"/>
              <a:buFont typeface="Poppins"/>
              <a:buNone/>
              <a:defRPr b="1" i="0" sz="3000" u="none" cap="none" strike="noStrike">
                <a:solidFill>
                  <a:srgbClr val="20297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970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0297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655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0297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365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0297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3655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0297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3655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02970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0297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1129550" y="1335961"/>
            <a:ext cx="10515600" cy="216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555"/>
              <a:t>From Data to Safety: </a:t>
            </a:r>
            <a:endParaRPr sz="3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555"/>
              <a:t>Mapping Landslide Risks with </a:t>
            </a:r>
            <a:endParaRPr sz="3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50" y="207575"/>
            <a:ext cx="1836975" cy="6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547" y="2714675"/>
            <a:ext cx="3384975" cy="94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0400" y="2878800"/>
            <a:ext cx="5047560" cy="28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/>
          <p:nvPr/>
        </p:nvSpPr>
        <p:spPr>
          <a:xfrm>
            <a:off x="1391138" y="5231150"/>
            <a:ext cx="23229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Miguel Correia</a:t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601100" y="5121180"/>
            <a:ext cx="357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b="0" i="0" sz="17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info@eyecon-group.com</a:t>
            </a:r>
            <a:endParaRPr b="0" i="0" sz="1700" u="none" cap="none" strike="noStrike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01100" y="4596252"/>
            <a:ext cx="357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Eyecon Website</a:t>
            </a:r>
            <a:endParaRPr b="0" i="0" sz="17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www.eyecon-group.com</a:t>
            </a:r>
            <a:endParaRPr b="0" i="0" sz="1700" u="none" cap="none" strike="noStrike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109" y="3932050"/>
            <a:ext cx="1603433" cy="56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450" y="1306827"/>
            <a:ext cx="3035994" cy="8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05175" y="2153415"/>
            <a:ext cx="508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www.soilrisk.com</a:t>
            </a:r>
            <a:endParaRPr b="1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8400" y="1306825"/>
            <a:ext cx="5652914" cy="452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625" y="1515775"/>
            <a:ext cx="6987425" cy="399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150" y="453113"/>
            <a:ext cx="7935698" cy="595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649" y="434325"/>
            <a:ext cx="7486700" cy="598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667525" y="464957"/>
            <a:ext cx="1051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</a:pPr>
            <a:r>
              <a:rPr lang="pt-PT" sz="3000"/>
              <a:t>Landslide Susceptibility Map (LSM)</a:t>
            </a:r>
            <a:endParaRPr sz="3000"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19110" l="0" r="53312" t="1492"/>
          <a:stretch/>
        </p:blipFill>
        <p:spPr>
          <a:xfrm>
            <a:off x="6729749" y="1377281"/>
            <a:ext cx="4080998" cy="35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59781" r="1254" t="0"/>
          <a:stretch/>
        </p:blipFill>
        <p:spPr>
          <a:xfrm>
            <a:off x="497774" y="1436168"/>
            <a:ext cx="3405727" cy="44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360174" y="1436181"/>
            <a:ext cx="2024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Algorithm Used</a:t>
            </a:r>
            <a:endParaRPr b="0" i="0" sz="17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Random Forest</a:t>
            </a:r>
            <a:endParaRPr b="0" i="0" sz="17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259749" y="2153968"/>
            <a:ext cx="109800" cy="234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5261737" y="5063452"/>
            <a:ext cx="109800" cy="234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302449" y="5395956"/>
            <a:ext cx="2024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LSM</a:t>
            </a:r>
            <a:endParaRPr b="0" i="0" sz="17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9750" y="5336893"/>
            <a:ext cx="5219200" cy="10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6653550" y="4991096"/>
            <a:ext cx="2873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PT" sz="13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Accuracy  Assessment</a:t>
            </a:r>
            <a:endParaRPr b="0" i="0" sz="13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4"/>
          <p:cNvSpPr/>
          <p:nvPr/>
        </p:nvSpPr>
        <p:spPr>
          <a:xfrm flipH="1" rot="-5400000">
            <a:off x="2778375" y="3056650"/>
            <a:ext cx="3638525" cy="1543825"/>
          </a:xfrm>
          <a:prstGeom prst="flowChartManualOperation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5">
            <a:alphaModFix/>
          </a:blip>
          <a:srcRect b="0" l="28540" r="0" t="0"/>
          <a:stretch/>
        </p:blipFill>
        <p:spPr>
          <a:xfrm>
            <a:off x="4147674" y="2537768"/>
            <a:ext cx="2337899" cy="24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838200" y="930432"/>
            <a:ext cx="1051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</a:pPr>
            <a:r>
              <a:rPr lang="pt-PT" sz="3000"/>
              <a:t>Early Warning System</a:t>
            </a:r>
            <a:endParaRPr sz="3000"/>
          </a:p>
        </p:txBody>
      </p:sp>
      <p:sp>
        <p:nvSpPr>
          <p:cNvPr id="85" name="Google Shape;85;p15"/>
          <p:cNvSpPr txBox="1"/>
          <p:nvPr/>
        </p:nvSpPr>
        <p:spPr>
          <a:xfrm>
            <a:off x="838200" y="1677725"/>
            <a:ext cx="887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Complex Decision Tree Based on a 3 Day Weather Forecast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549849" y="3056272"/>
            <a:ext cx="1228800" cy="4173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LSM Index (SI)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563874" y="3567175"/>
            <a:ext cx="1228800" cy="380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Rain (DR)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563875" y="5217500"/>
            <a:ext cx="1228800" cy="3807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 Speed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549775" y="5717175"/>
            <a:ext cx="1257000" cy="380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 Alignment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563875" y="4512488"/>
            <a:ext cx="1228800" cy="5727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Month Rain Accumulation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(3MR)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563874" y="4041475"/>
            <a:ext cx="1228800" cy="338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Slope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044475" y="2516275"/>
            <a:ext cx="2412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Parameters: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511775" y="2550650"/>
            <a:ext cx="501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Decision Tree (example for SI = 5) :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1893" r="0" t="0"/>
          <a:stretch/>
        </p:blipFill>
        <p:spPr>
          <a:xfrm>
            <a:off x="5059500" y="3282625"/>
            <a:ext cx="4653288" cy="25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992775" y="2096850"/>
            <a:ext cx="39258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</a:pPr>
            <a:r>
              <a:rPr lang="pt-PT" sz="2600"/>
              <a:t>Web Application</a:t>
            </a:r>
            <a:endParaRPr sz="260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25" y="389250"/>
            <a:ext cx="5669976" cy="607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475" y="814050"/>
            <a:ext cx="2964150" cy="8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6815825" y="6065700"/>
            <a:ext cx="323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www.soilrisk.com</a:t>
            </a:r>
            <a:endParaRPr b="1" sz="22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838200" y="3002700"/>
            <a:ext cx="3440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b="0" i="0" lang="pt-PT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Development of a Fully Automated Early Warning Application for Landslides</a:t>
            </a:r>
            <a:endParaRPr b="0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63" y="690475"/>
            <a:ext cx="10425274" cy="58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450" y="-165925"/>
            <a:ext cx="3106949" cy="3106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 rot="10800000">
            <a:off x="7137050" y="1993850"/>
            <a:ext cx="1244400" cy="497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7"/>
          <p:cNvCxnSpPr/>
          <p:nvPr/>
        </p:nvCxnSpPr>
        <p:spPr>
          <a:xfrm flipH="1">
            <a:off x="4095175" y="2132050"/>
            <a:ext cx="1548600" cy="132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25" y="1736137"/>
            <a:ext cx="3834500" cy="31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325" y="798900"/>
            <a:ext cx="6575249" cy="526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