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v" ContentType="vide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73" r:id="rId10"/>
    <p:sldId id="274" r:id="rId11"/>
    <p:sldId id="266" r:id="rId12"/>
    <p:sldId id="265" r:id="rId13"/>
    <p:sldId id="267" r:id="rId14"/>
    <p:sldId id="269" r:id="rId15"/>
    <p:sldId id="272" r:id="rId16"/>
    <p:sldId id="275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93C0"/>
    <a:srgbClr val="0023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53"/>
  </p:normalViewPr>
  <p:slideViewPr>
    <p:cSldViewPr snapToGrid="0">
      <p:cViewPr varScale="1">
        <p:scale>
          <a:sx n="109" d="100"/>
          <a:sy n="109" d="100"/>
        </p:scale>
        <p:origin x="6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904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6BFA02-B64F-43C4-98EE-450B842B5CB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63E2F4A2-AD6B-4F16-B73E-9484AEDC0C65}">
      <dgm:prSet/>
      <dgm:spPr/>
      <dgm:t>
        <a:bodyPr/>
        <a:lstStyle/>
        <a:p>
          <a:r>
            <a:rPr lang="en-US"/>
            <a:t>Passive observation</a:t>
          </a:r>
          <a:endParaRPr lang="fr-BE"/>
        </a:p>
      </dgm:t>
    </dgm:pt>
    <dgm:pt modelId="{E2DCAB6A-4AB7-43F8-89B9-705C17FCFC9D}" type="parTrans" cxnId="{BF84ED45-46AB-4ACA-99A0-696A0A31A5C0}">
      <dgm:prSet/>
      <dgm:spPr/>
      <dgm:t>
        <a:bodyPr/>
        <a:lstStyle/>
        <a:p>
          <a:endParaRPr lang="fr-BE"/>
        </a:p>
      </dgm:t>
    </dgm:pt>
    <dgm:pt modelId="{B8417CC3-305C-4903-AB57-8AD0E2AA0A24}" type="sibTrans" cxnId="{BF84ED45-46AB-4ACA-99A0-696A0A31A5C0}">
      <dgm:prSet/>
      <dgm:spPr/>
      <dgm:t>
        <a:bodyPr/>
        <a:lstStyle/>
        <a:p>
          <a:endParaRPr lang="fr-BE"/>
        </a:p>
      </dgm:t>
    </dgm:pt>
    <dgm:pt modelId="{2DEDDEF8-07BE-4A99-8B6C-B85B2FC83D20}">
      <dgm:prSet/>
      <dgm:spPr/>
      <dgm:t>
        <a:bodyPr/>
        <a:lstStyle/>
        <a:p>
          <a:r>
            <a:rPr lang="en-US"/>
            <a:t>To observe self emitting objects</a:t>
          </a:r>
          <a:endParaRPr lang="fr-BE"/>
        </a:p>
      </dgm:t>
    </dgm:pt>
    <dgm:pt modelId="{93F67AA8-9DB1-42C4-9747-4B598AE37269}" type="parTrans" cxnId="{09DCC338-A5C9-4874-97F2-E8A9A8EDD75D}">
      <dgm:prSet/>
      <dgm:spPr/>
      <dgm:t>
        <a:bodyPr/>
        <a:lstStyle/>
        <a:p>
          <a:endParaRPr lang="fr-BE"/>
        </a:p>
      </dgm:t>
    </dgm:pt>
    <dgm:pt modelId="{7CE3EF33-A485-407C-AEF7-1944AA3E9449}" type="sibTrans" cxnId="{09DCC338-A5C9-4874-97F2-E8A9A8EDD75D}">
      <dgm:prSet/>
      <dgm:spPr/>
      <dgm:t>
        <a:bodyPr/>
        <a:lstStyle/>
        <a:p>
          <a:endParaRPr lang="fr-BE"/>
        </a:p>
      </dgm:t>
    </dgm:pt>
    <dgm:pt modelId="{89D5C9F4-AE00-4701-8C90-AB7AF02C2DB2}">
      <dgm:prSet/>
      <dgm:spPr/>
      <dgm:t>
        <a:bodyPr/>
        <a:lstStyle/>
        <a:p>
          <a:r>
            <a:rPr lang="en-US" dirty="0"/>
            <a:t>To observe diffuse reflection from the solar illumination</a:t>
          </a:r>
          <a:endParaRPr lang="fr-BE" dirty="0"/>
        </a:p>
      </dgm:t>
    </dgm:pt>
    <dgm:pt modelId="{10F87039-9849-4090-BFE5-AFBCC3A93914}" type="parTrans" cxnId="{94D581C9-BA4B-409F-8919-006DD6A1CCFC}">
      <dgm:prSet/>
      <dgm:spPr/>
      <dgm:t>
        <a:bodyPr/>
        <a:lstStyle/>
        <a:p>
          <a:endParaRPr lang="fr-BE"/>
        </a:p>
      </dgm:t>
    </dgm:pt>
    <dgm:pt modelId="{59560804-72B5-4C23-9F4E-1F80E6D48D61}" type="sibTrans" cxnId="{94D581C9-BA4B-409F-8919-006DD6A1CCFC}">
      <dgm:prSet/>
      <dgm:spPr/>
      <dgm:t>
        <a:bodyPr/>
        <a:lstStyle/>
        <a:p>
          <a:endParaRPr lang="fr-BE"/>
        </a:p>
      </dgm:t>
    </dgm:pt>
    <dgm:pt modelId="{5E755699-9665-46B8-BE28-2E778999DB9E}">
      <dgm:prSet/>
      <dgm:spPr/>
      <dgm:t>
        <a:bodyPr/>
        <a:lstStyle/>
        <a:p>
          <a:r>
            <a:rPr lang="en-US" dirty="0"/>
            <a:t>Allows a spectral analysis</a:t>
          </a:r>
          <a:endParaRPr lang="fr-BE" dirty="0"/>
        </a:p>
      </dgm:t>
    </dgm:pt>
    <dgm:pt modelId="{14A39CA2-381E-4271-ADC2-D86209AC5C35}" type="parTrans" cxnId="{5279D603-BCF6-480D-B9A0-C7F9505B31DD}">
      <dgm:prSet/>
      <dgm:spPr/>
      <dgm:t>
        <a:bodyPr/>
        <a:lstStyle/>
        <a:p>
          <a:endParaRPr lang="fr-BE"/>
        </a:p>
      </dgm:t>
    </dgm:pt>
    <dgm:pt modelId="{586EE04F-2F58-44CF-BC61-54F6CD196EA4}" type="sibTrans" cxnId="{5279D603-BCF6-480D-B9A0-C7F9505B31DD}">
      <dgm:prSet/>
      <dgm:spPr/>
      <dgm:t>
        <a:bodyPr/>
        <a:lstStyle/>
        <a:p>
          <a:endParaRPr lang="fr-BE"/>
        </a:p>
      </dgm:t>
    </dgm:pt>
    <dgm:pt modelId="{AA74415A-1FD8-41A2-9540-346C7489E93E}" type="pres">
      <dgm:prSet presAssocID="{146BFA02-B64F-43C4-98EE-450B842B5CBD}" presName="linear" presStyleCnt="0">
        <dgm:presLayoutVars>
          <dgm:animLvl val="lvl"/>
          <dgm:resizeHandles val="exact"/>
        </dgm:presLayoutVars>
      </dgm:prSet>
      <dgm:spPr/>
    </dgm:pt>
    <dgm:pt modelId="{664FA0FE-9C15-4FA6-BD06-1AABADC3B6C1}" type="pres">
      <dgm:prSet presAssocID="{63E2F4A2-AD6B-4F16-B73E-9484AEDC0C65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D3884AF1-2F80-471B-9BE3-22DCB9E6447A}" type="pres">
      <dgm:prSet presAssocID="{63E2F4A2-AD6B-4F16-B73E-9484AEDC0C65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279D603-BCF6-480D-B9A0-C7F9505B31DD}" srcId="{63E2F4A2-AD6B-4F16-B73E-9484AEDC0C65}" destId="{5E755699-9665-46B8-BE28-2E778999DB9E}" srcOrd="2" destOrd="0" parTransId="{14A39CA2-381E-4271-ADC2-D86209AC5C35}" sibTransId="{586EE04F-2F58-44CF-BC61-54F6CD196EA4}"/>
    <dgm:cxn modelId="{09DCC338-A5C9-4874-97F2-E8A9A8EDD75D}" srcId="{63E2F4A2-AD6B-4F16-B73E-9484AEDC0C65}" destId="{2DEDDEF8-07BE-4A99-8B6C-B85B2FC83D20}" srcOrd="0" destOrd="0" parTransId="{93F67AA8-9DB1-42C4-9747-4B598AE37269}" sibTransId="{7CE3EF33-A485-407C-AEF7-1944AA3E9449}"/>
    <dgm:cxn modelId="{BF84ED45-46AB-4ACA-99A0-696A0A31A5C0}" srcId="{146BFA02-B64F-43C4-98EE-450B842B5CBD}" destId="{63E2F4A2-AD6B-4F16-B73E-9484AEDC0C65}" srcOrd="0" destOrd="0" parTransId="{E2DCAB6A-4AB7-43F8-89B9-705C17FCFC9D}" sibTransId="{B8417CC3-305C-4903-AB57-8AD0E2AA0A24}"/>
    <dgm:cxn modelId="{4497124E-9B1D-4245-8622-9A335EF45101}" type="presOf" srcId="{146BFA02-B64F-43C4-98EE-450B842B5CBD}" destId="{AA74415A-1FD8-41A2-9540-346C7489E93E}" srcOrd="0" destOrd="0" presId="urn:microsoft.com/office/officeart/2005/8/layout/vList2"/>
    <dgm:cxn modelId="{A415077B-9593-4A03-9DA9-267389558CC7}" type="presOf" srcId="{5E755699-9665-46B8-BE28-2E778999DB9E}" destId="{D3884AF1-2F80-471B-9BE3-22DCB9E6447A}" srcOrd="0" destOrd="2" presId="urn:microsoft.com/office/officeart/2005/8/layout/vList2"/>
    <dgm:cxn modelId="{4FD31E7D-6867-4AA0-8841-0AA800B16C7C}" type="presOf" srcId="{2DEDDEF8-07BE-4A99-8B6C-B85B2FC83D20}" destId="{D3884AF1-2F80-471B-9BE3-22DCB9E6447A}" srcOrd="0" destOrd="0" presId="urn:microsoft.com/office/officeart/2005/8/layout/vList2"/>
    <dgm:cxn modelId="{E742BEA2-87D8-4BDD-8CF2-F5CAB9A55242}" type="presOf" srcId="{89D5C9F4-AE00-4701-8C90-AB7AF02C2DB2}" destId="{D3884AF1-2F80-471B-9BE3-22DCB9E6447A}" srcOrd="0" destOrd="1" presId="urn:microsoft.com/office/officeart/2005/8/layout/vList2"/>
    <dgm:cxn modelId="{71CB12B8-AE94-4690-B8E2-8A324E7C9327}" type="presOf" srcId="{63E2F4A2-AD6B-4F16-B73E-9484AEDC0C65}" destId="{664FA0FE-9C15-4FA6-BD06-1AABADC3B6C1}" srcOrd="0" destOrd="0" presId="urn:microsoft.com/office/officeart/2005/8/layout/vList2"/>
    <dgm:cxn modelId="{94D581C9-BA4B-409F-8919-006DD6A1CCFC}" srcId="{63E2F4A2-AD6B-4F16-B73E-9484AEDC0C65}" destId="{89D5C9F4-AE00-4701-8C90-AB7AF02C2DB2}" srcOrd="1" destOrd="0" parTransId="{10F87039-9849-4090-BFE5-AFBCC3A93914}" sibTransId="{59560804-72B5-4C23-9F4E-1F80E6D48D61}"/>
    <dgm:cxn modelId="{577C0BFF-1980-459D-8C37-A2B4F50DC389}" type="presParOf" srcId="{AA74415A-1FD8-41A2-9540-346C7489E93E}" destId="{664FA0FE-9C15-4FA6-BD06-1AABADC3B6C1}" srcOrd="0" destOrd="0" presId="urn:microsoft.com/office/officeart/2005/8/layout/vList2"/>
    <dgm:cxn modelId="{AC26F88E-8FFA-4EFC-9123-B1C03A8805F2}" type="presParOf" srcId="{AA74415A-1FD8-41A2-9540-346C7489E93E}" destId="{D3884AF1-2F80-471B-9BE3-22DCB9E6447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EDDD17-BDF7-421E-BF64-9FB048373B4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C15C5084-2DB1-422A-B3D3-86F9D61C099E}">
      <dgm:prSet/>
      <dgm:spPr/>
      <dgm:t>
        <a:bodyPr/>
        <a:lstStyle/>
        <a:p>
          <a:r>
            <a:rPr lang="en-US"/>
            <a:t>Active observation</a:t>
          </a:r>
          <a:endParaRPr lang="fr-BE"/>
        </a:p>
      </dgm:t>
    </dgm:pt>
    <dgm:pt modelId="{0CE42AFA-296E-4C29-8309-43DB5AE1DD21}" type="parTrans" cxnId="{55C3D546-A358-48BD-A9A8-C6B3F4B34348}">
      <dgm:prSet/>
      <dgm:spPr/>
      <dgm:t>
        <a:bodyPr/>
        <a:lstStyle/>
        <a:p>
          <a:endParaRPr lang="fr-BE"/>
        </a:p>
      </dgm:t>
    </dgm:pt>
    <dgm:pt modelId="{ECB36A56-166F-46E2-AEDA-B944358EF5C4}" type="sibTrans" cxnId="{55C3D546-A358-48BD-A9A8-C6B3F4B34348}">
      <dgm:prSet/>
      <dgm:spPr/>
      <dgm:t>
        <a:bodyPr/>
        <a:lstStyle/>
        <a:p>
          <a:endParaRPr lang="fr-BE"/>
        </a:p>
      </dgm:t>
    </dgm:pt>
    <dgm:pt modelId="{95E02A9D-1C99-4DA9-B625-C3194D463ECA}">
      <dgm:prSet/>
      <dgm:spPr/>
      <dgm:t>
        <a:bodyPr/>
        <a:lstStyle/>
        <a:p>
          <a:r>
            <a:rPr lang="en-US" dirty="0"/>
            <a:t>The sensor is illuminating the scene with microwaves (Radar) or Laser (Lidar)</a:t>
          </a:r>
          <a:endParaRPr lang="fr-BE" dirty="0"/>
        </a:p>
      </dgm:t>
    </dgm:pt>
    <dgm:pt modelId="{15140ACA-A054-4D26-9D82-0F35327AEB3A}" type="parTrans" cxnId="{B0CC3B07-8687-446B-91B8-AB3107FA6E23}">
      <dgm:prSet/>
      <dgm:spPr/>
      <dgm:t>
        <a:bodyPr/>
        <a:lstStyle/>
        <a:p>
          <a:endParaRPr lang="fr-BE"/>
        </a:p>
      </dgm:t>
    </dgm:pt>
    <dgm:pt modelId="{B53F3842-60ED-4D18-A515-6D485FA769A2}" type="sibTrans" cxnId="{B0CC3B07-8687-446B-91B8-AB3107FA6E23}">
      <dgm:prSet/>
      <dgm:spPr/>
      <dgm:t>
        <a:bodyPr/>
        <a:lstStyle/>
        <a:p>
          <a:endParaRPr lang="fr-BE"/>
        </a:p>
      </dgm:t>
    </dgm:pt>
    <dgm:pt modelId="{3B2EA1C0-B569-436E-9EA2-C011DD80FC89}">
      <dgm:prSet/>
      <dgm:spPr/>
      <dgm:t>
        <a:bodyPr/>
        <a:lstStyle/>
        <a:p>
          <a:r>
            <a:rPr lang="en-US" dirty="0"/>
            <a:t>Allows day and night observations.</a:t>
          </a:r>
          <a:endParaRPr lang="fr-BE" dirty="0"/>
        </a:p>
      </dgm:t>
    </dgm:pt>
    <dgm:pt modelId="{D1CEBACC-EE45-46D4-89CD-702AA7E75735}" type="parTrans" cxnId="{A0EB88C6-51C9-407E-A5EA-B88088BDEA4C}">
      <dgm:prSet/>
      <dgm:spPr/>
      <dgm:t>
        <a:bodyPr/>
        <a:lstStyle/>
        <a:p>
          <a:endParaRPr lang="fr-BE"/>
        </a:p>
      </dgm:t>
    </dgm:pt>
    <dgm:pt modelId="{B311F728-B4B9-4138-A9EF-7623DD81AB09}" type="sibTrans" cxnId="{A0EB88C6-51C9-407E-A5EA-B88088BDEA4C}">
      <dgm:prSet/>
      <dgm:spPr/>
      <dgm:t>
        <a:bodyPr/>
        <a:lstStyle/>
        <a:p>
          <a:endParaRPr lang="fr-BE"/>
        </a:p>
      </dgm:t>
    </dgm:pt>
    <dgm:pt modelId="{FCBCB73E-C941-4B6B-B920-5C1173EB3364}">
      <dgm:prSet/>
      <dgm:spPr/>
      <dgm:t>
        <a:bodyPr/>
        <a:lstStyle/>
        <a:p>
          <a:r>
            <a:rPr lang="en-US" dirty="0"/>
            <a:t>Very good atmosphere transparency </a:t>
          </a:r>
          <a:br>
            <a:rPr lang="en-US" dirty="0"/>
          </a:br>
          <a:r>
            <a:rPr lang="en-US" dirty="0">
              <a:sym typeface="Wingdings" pitchFamily="2" charset="2"/>
            </a:rPr>
            <a:t></a:t>
          </a:r>
          <a:r>
            <a:rPr lang="en-US" dirty="0"/>
            <a:t> all-weather observations.</a:t>
          </a:r>
          <a:endParaRPr lang="fr-BE" dirty="0"/>
        </a:p>
      </dgm:t>
    </dgm:pt>
    <dgm:pt modelId="{E8CDEB40-8892-481C-9EB1-DEBE7C4B4002}" type="parTrans" cxnId="{884CF76E-3A42-4732-A080-6EB44D2298CA}">
      <dgm:prSet/>
      <dgm:spPr/>
      <dgm:t>
        <a:bodyPr/>
        <a:lstStyle/>
        <a:p>
          <a:endParaRPr lang="fr-BE"/>
        </a:p>
      </dgm:t>
    </dgm:pt>
    <dgm:pt modelId="{A1E6C034-4ACA-438B-B9D3-066D62BDD006}" type="sibTrans" cxnId="{884CF76E-3A42-4732-A080-6EB44D2298CA}">
      <dgm:prSet/>
      <dgm:spPr/>
      <dgm:t>
        <a:bodyPr/>
        <a:lstStyle/>
        <a:p>
          <a:endParaRPr lang="fr-BE"/>
        </a:p>
      </dgm:t>
    </dgm:pt>
    <dgm:pt modelId="{4C16B6EF-A76D-4647-A251-5BE2C60D8566}">
      <dgm:prSet/>
      <dgm:spPr/>
      <dgm:t>
        <a:bodyPr/>
        <a:lstStyle/>
        <a:p>
          <a:r>
            <a:rPr lang="en-US" dirty="0"/>
            <a:t>Synthetic Aperture Radar: </a:t>
          </a:r>
          <a:br>
            <a:rPr lang="en-US" dirty="0"/>
          </a:br>
          <a:r>
            <a:rPr lang="en-US" dirty="0"/>
            <a:t>retrieve :</a:t>
          </a:r>
          <a:endParaRPr lang="fr-BE" dirty="0"/>
        </a:p>
      </dgm:t>
    </dgm:pt>
    <dgm:pt modelId="{738D373D-F810-437A-A2CB-FD53D72138E1}" type="parTrans" cxnId="{7EE38B51-1095-4AF1-AC91-1951D01498CC}">
      <dgm:prSet/>
      <dgm:spPr/>
      <dgm:t>
        <a:bodyPr/>
        <a:lstStyle/>
        <a:p>
          <a:endParaRPr lang="fr-BE"/>
        </a:p>
      </dgm:t>
    </dgm:pt>
    <dgm:pt modelId="{E13A001B-B4EC-40EE-B2D4-CC9809B0B35C}" type="sibTrans" cxnId="{7EE38B51-1095-4AF1-AC91-1951D01498CC}">
      <dgm:prSet/>
      <dgm:spPr/>
      <dgm:t>
        <a:bodyPr/>
        <a:lstStyle/>
        <a:p>
          <a:endParaRPr lang="fr-BE"/>
        </a:p>
      </dgm:t>
    </dgm:pt>
    <dgm:pt modelId="{872F60A7-D424-4E74-AD12-EF59EFD98D84}">
      <dgm:prSet/>
      <dgm:spPr/>
      <dgm:t>
        <a:bodyPr/>
        <a:lstStyle/>
        <a:p>
          <a:r>
            <a:rPr lang="en-US" dirty="0"/>
            <a:t>Topographic measurements</a:t>
          </a:r>
          <a:endParaRPr lang="fr-BE" dirty="0"/>
        </a:p>
      </dgm:t>
    </dgm:pt>
    <dgm:pt modelId="{3EBD6FAE-77BD-4FBD-97FE-EA6DCA40A6A4}" type="parTrans" cxnId="{C208A12D-D908-4BBF-AB02-B84A5A22ED1A}">
      <dgm:prSet/>
      <dgm:spPr/>
      <dgm:t>
        <a:bodyPr/>
        <a:lstStyle/>
        <a:p>
          <a:endParaRPr lang="fr-BE"/>
        </a:p>
      </dgm:t>
    </dgm:pt>
    <dgm:pt modelId="{3B836AC7-61AC-4CEA-980B-9AD8BD71CB34}" type="sibTrans" cxnId="{C208A12D-D908-4BBF-AB02-B84A5A22ED1A}">
      <dgm:prSet/>
      <dgm:spPr/>
      <dgm:t>
        <a:bodyPr/>
        <a:lstStyle/>
        <a:p>
          <a:endParaRPr lang="fr-BE"/>
        </a:p>
      </dgm:t>
    </dgm:pt>
    <dgm:pt modelId="{9AEB6E7C-2BF6-47BE-AFFB-CB8EAE76D327}">
      <dgm:prSet/>
      <dgm:spPr/>
      <dgm:t>
        <a:bodyPr/>
        <a:lstStyle/>
        <a:p>
          <a:r>
            <a:rPr lang="en-US" dirty="0"/>
            <a:t>Displacement measurements.</a:t>
          </a:r>
          <a:endParaRPr lang="fr-BE" dirty="0"/>
        </a:p>
      </dgm:t>
    </dgm:pt>
    <dgm:pt modelId="{1A700811-4C74-468E-A0D0-4DE69EECD461}" type="parTrans" cxnId="{1DABE784-DDA7-4F16-9CAC-C537001D8165}">
      <dgm:prSet/>
      <dgm:spPr/>
      <dgm:t>
        <a:bodyPr/>
        <a:lstStyle/>
        <a:p>
          <a:endParaRPr lang="fr-BE"/>
        </a:p>
      </dgm:t>
    </dgm:pt>
    <dgm:pt modelId="{7241C2A4-93D1-46E4-90FB-0C022F18421B}" type="sibTrans" cxnId="{1DABE784-DDA7-4F16-9CAC-C537001D8165}">
      <dgm:prSet/>
      <dgm:spPr/>
      <dgm:t>
        <a:bodyPr/>
        <a:lstStyle/>
        <a:p>
          <a:endParaRPr lang="fr-BE"/>
        </a:p>
      </dgm:t>
    </dgm:pt>
    <dgm:pt modelId="{900B7A56-124B-3640-B81E-8E9505DE03A1}">
      <dgm:prSet/>
      <dgm:spPr/>
      <dgm:t>
        <a:bodyPr/>
        <a:lstStyle/>
        <a:p>
          <a:r>
            <a:rPr lang="en-US" dirty="0"/>
            <a:t>Radar :</a:t>
          </a:r>
          <a:endParaRPr lang="fr-BE" dirty="0"/>
        </a:p>
      </dgm:t>
    </dgm:pt>
    <dgm:pt modelId="{715FBC26-50DB-2D4E-95EE-C0BDEB42E240}" type="parTrans" cxnId="{D2948244-4BDA-6345-8F0A-B8CB86430B7C}">
      <dgm:prSet/>
      <dgm:spPr/>
      <dgm:t>
        <a:bodyPr/>
        <a:lstStyle/>
        <a:p>
          <a:endParaRPr lang="fr-FR"/>
        </a:p>
      </dgm:t>
    </dgm:pt>
    <dgm:pt modelId="{98ACE668-0D13-B242-8C7B-3174F219CC5A}" type="sibTrans" cxnId="{D2948244-4BDA-6345-8F0A-B8CB86430B7C}">
      <dgm:prSet/>
      <dgm:spPr/>
      <dgm:t>
        <a:bodyPr/>
        <a:lstStyle/>
        <a:p>
          <a:endParaRPr lang="fr-FR"/>
        </a:p>
      </dgm:t>
    </dgm:pt>
    <dgm:pt modelId="{832612FB-795A-42C6-AC7A-3834F02C3053}" type="pres">
      <dgm:prSet presAssocID="{60EDDD17-BDF7-421E-BF64-9FB048373B4B}" presName="linear" presStyleCnt="0">
        <dgm:presLayoutVars>
          <dgm:animLvl val="lvl"/>
          <dgm:resizeHandles val="exact"/>
        </dgm:presLayoutVars>
      </dgm:prSet>
      <dgm:spPr/>
    </dgm:pt>
    <dgm:pt modelId="{B346AE65-9B51-4185-AB66-D7CFBC50F5C3}" type="pres">
      <dgm:prSet presAssocID="{C15C5084-2DB1-422A-B3D3-86F9D61C099E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030AC71C-9EC5-4FB0-9CE8-79C82224194C}" type="pres">
      <dgm:prSet presAssocID="{C15C5084-2DB1-422A-B3D3-86F9D61C099E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B0CC3B07-8687-446B-91B8-AB3107FA6E23}" srcId="{C15C5084-2DB1-422A-B3D3-86F9D61C099E}" destId="{95E02A9D-1C99-4DA9-B625-C3194D463ECA}" srcOrd="0" destOrd="0" parTransId="{15140ACA-A054-4D26-9D82-0F35327AEB3A}" sibTransId="{B53F3842-60ED-4D18-A515-6D485FA769A2}"/>
    <dgm:cxn modelId="{80680F12-DB68-4A05-A0E0-47D456058ADB}" type="presOf" srcId="{4C16B6EF-A76D-4647-A251-5BE2C60D8566}" destId="{030AC71C-9EC5-4FB0-9CE8-79C82224194C}" srcOrd="0" destOrd="4" presId="urn:microsoft.com/office/officeart/2005/8/layout/vList2"/>
    <dgm:cxn modelId="{96B33723-FBCD-4F1F-96AC-2884E9FCAB79}" type="presOf" srcId="{95E02A9D-1C99-4DA9-B625-C3194D463ECA}" destId="{030AC71C-9EC5-4FB0-9CE8-79C82224194C}" srcOrd="0" destOrd="0" presId="urn:microsoft.com/office/officeart/2005/8/layout/vList2"/>
    <dgm:cxn modelId="{C208A12D-D908-4BBF-AB02-B84A5A22ED1A}" srcId="{4C16B6EF-A76D-4647-A251-5BE2C60D8566}" destId="{872F60A7-D424-4E74-AD12-EF59EFD98D84}" srcOrd="0" destOrd="0" parTransId="{3EBD6FAE-77BD-4FBD-97FE-EA6DCA40A6A4}" sibTransId="{3B836AC7-61AC-4CEA-980B-9AD8BD71CB34}"/>
    <dgm:cxn modelId="{B49B8730-B497-4A7A-9795-A6385E111B5D}" type="presOf" srcId="{FCBCB73E-C941-4B6B-B920-5C1173EB3364}" destId="{030AC71C-9EC5-4FB0-9CE8-79C82224194C}" srcOrd="0" destOrd="3" presId="urn:microsoft.com/office/officeart/2005/8/layout/vList2"/>
    <dgm:cxn modelId="{D2948244-4BDA-6345-8F0A-B8CB86430B7C}" srcId="{C15C5084-2DB1-422A-B3D3-86F9D61C099E}" destId="{900B7A56-124B-3640-B81E-8E9505DE03A1}" srcOrd="1" destOrd="0" parTransId="{715FBC26-50DB-2D4E-95EE-C0BDEB42E240}" sibTransId="{98ACE668-0D13-B242-8C7B-3174F219CC5A}"/>
    <dgm:cxn modelId="{55C3D546-A358-48BD-A9A8-C6B3F4B34348}" srcId="{60EDDD17-BDF7-421E-BF64-9FB048373B4B}" destId="{C15C5084-2DB1-422A-B3D3-86F9D61C099E}" srcOrd="0" destOrd="0" parTransId="{0CE42AFA-296E-4C29-8309-43DB5AE1DD21}" sibTransId="{ECB36A56-166F-46E2-AEDA-B944358EF5C4}"/>
    <dgm:cxn modelId="{638D1D4E-DF24-45D6-972D-4331E808E5FE}" type="presOf" srcId="{9AEB6E7C-2BF6-47BE-AFFB-CB8EAE76D327}" destId="{030AC71C-9EC5-4FB0-9CE8-79C82224194C}" srcOrd="0" destOrd="6" presId="urn:microsoft.com/office/officeart/2005/8/layout/vList2"/>
    <dgm:cxn modelId="{AF6B1151-897A-4D07-A8E1-6EFFC79F17B4}" type="presOf" srcId="{872F60A7-D424-4E74-AD12-EF59EFD98D84}" destId="{030AC71C-9EC5-4FB0-9CE8-79C82224194C}" srcOrd="0" destOrd="5" presId="urn:microsoft.com/office/officeart/2005/8/layout/vList2"/>
    <dgm:cxn modelId="{7EE38B51-1095-4AF1-AC91-1951D01498CC}" srcId="{900B7A56-124B-3640-B81E-8E9505DE03A1}" destId="{4C16B6EF-A76D-4647-A251-5BE2C60D8566}" srcOrd="2" destOrd="0" parTransId="{738D373D-F810-437A-A2CB-FD53D72138E1}" sibTransId="{E13A001B-B4EC-40EE-B2D4-CC9809B0B35C}"/>
    <dgm:cxn modelId="{884CF76E-3A42-4732-A080-6EB44D2298CA}" srcId="{900B7A56-124B-3640-B81E-8E9505DE03A1}" destId="{FCBCB73E-C941-4B6B-B920-5C1173EB3364}" srcOrd="1" destOrd="0" parTransId="{E8CDEB40-8892-481C-9EB1-DEBE7C4B4002}" sibTransId="{A1E6C034-4ACA-438B-B9D3-066D62BDD006}"/>
    <dgm:cxn modelId="{A7362373-B1EA-43BC-B906-40B83F61F1C7}" type="presOf" srcId="{C15C5084-2DB1-422A-B3D3-86F9D61C099E}" destId="{B346AE65-9B51-4185-AB66-D7CFBC50F5C3}" srcOrd="0" destOrd="0" presId="urn:microsoft.com/office/officeart/2005/8/layout/vList2"/>
    <dgm:cxn modelId="{1DABE784-DDA7-4F16-9CAC-C537001D8165}" srcId="{4C16B6EF-A76D-4647-A251-5BE2C60D8566}" destId="{9AEB6E7C-2BF6-47BE-AFFB-CB8EAE76D327}" srcOrd="1" destOrd="0" parTransId="{1A700811-4C74-468E-A0D0-4DE69EECD461}" sibTransId="{7241C2A4-93D1-46E4-90FB-0C022F18421B}"/>
    <dgm:cxn modelId="{D7734AB9-AE63-4EF1-8BFA-94BC3BDDF963}" type="presOf" srcId="{60EDDD17-BDF7-421E-BF64-9FB048373B4B}" destId="{832612FB-795A-42C6-AC7A-3834F02C3053}" srcOrd="0" destOrd="0" presId="urn:microsoft.com/office/officeart/2005/8/layout/vList2"/>
    <dgm:cxn modelId="{E3F914C1-EC43-FC43-8E66-6656E1FCB55F}" type="presOf" srcId="{900B7A56-124B-3640-B81E-8E9505DE03A1}" destId="{030AC71C-9EC5-4FB0-9CE8-79C82224194C}" srcOrd="0" destOrd="1" presId="urn:microsoft.com/office/officeart/2005/8/layout/vList2"/>
    <dgm:cxn modelId="{A0EB88C6-51C9-407E-A5EA-B88088BDEA4C}" srcId="{900B7A56-124B-3640-B81E-8E9505DE03A1}" destId="{3B2EA1C0-B569-436E-9EA2-C011DD80FC89}" srcOrd="0" destOrd="0" parTransId="{D1CEBACC-EE45-46D4-89CD-702AA7E75735}" sibTransId="{B311F728-B4B9-4138-A9EF-7623DD81AB09}"/>
    <dgm:cxn modelId="{3CD4DFE6-95B1-4EE9-81A0-05F020FB394C}" type="presOf" srcId="{3B2EA1C0-B569-436E-9EA2-C011DD80FC89}" destId="{030AC71C-9EC5-4FB0-9CE8-79C82224194C}" srcOrd="0" destOrd="2" presId="urn:microsoft.com/office/officeart/2005/8/layout/vList2"/>
    <dgm:cxn modelId="{DE81352D-542F-461B-AD25-8FB0A995DFDB}" type="presParOf" srcId="{832612FB-795A-42C6-AC7A-3834F02C3053}" destId="{B346AE65-9B51-4185-AB66-D7CFBC50F5C3}" srcOrd="0" destOrd="0" presId="urn:microsoft.com/office/officeart/2005/8/layout/vList2"/>
    <dgm:cxn modelId="{8296A8DD-F7A3-4A4D-A4D9-EEAD7B82D03C}" type="presParOf" srcId="{832612FB-795A-42C6-AC7A-3834F02C3053}" destId="{030AC71C-9EC5-4FB0-9CE8-79C82224194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67AD69-FE19-4B5E-895C-BF25C1DE627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A47747-C958-4C35-83EB-ADA1FD9542B0}">
      <dgm:prSet/>
      <dgm:spPr/>
      <dgm:t>
        <a:bodyPr/>
        <a:lstStyle/>
        <a:p>
          <a:r>
            <a:rPr lang="en-US" dirty="0"/>
            <a:t>Numerous available sensors with large temporal archives:</a:t>
          </a:r>
        </a:p>
      </dgm:t>
    </dgm:pt>
    <dgm:pt modelId="{8C90EAAC-F8A4-4A26-AF3A-CCC5A4924D33}" type="parTrans" cxnId="{84454F04-DA43-4EC2-A4C9-F267E0DD2C9C}">
      <dgm:prSet/>
      <dgm:spPr/>
      <dgm:t>
        <a:bodyPr/>
        <a:lstStyle/>
        <a:p>
          <a:endParaRPr lang="en-US"/>
        </a:p>
      </dgm:t>
    </dgm:pt>
    <dgm:pt modelId="{0458B79B-498F-4C56-8600-A5CDE30FC4CC}" type="sibTrans" cxnId="{84454F04-DA43-4EC2-A4C9-F267E0DD2C9C}">
      <dgm:prSet/>
      <dgm:spPr/>
      <dgm:t>
        <a:bodyPr/>
        <a:lstStyle/>
        <a:p>
          <a:endParaRPr lang="en-US"/>
        </a:p>
      </dgm:t>
    </dgm:pt>
    <dgm:pt modelId="{1A56C428-36D3-4A0E-9616-579B6D2F0F2E}">
      <dgm:prSet/>
      <dgm:spPr/>
      <dgm:t>
        <a:bodyPr/>
        <a:lstStyle/>
        <a:p>
          <a:r>
            <a:rPr lang="en-US"/>
            <a:t>Sentinel1 (EU), CosmoSkyMed (IT), SAOCOM 1 &amp; 2 (AR), TerraSAR-X (D), TanDEM-X (D), ALOS2 (JP), RadarSAT (CA), PAZ (ES), KompSAT5(KP), ICEYE (FI), Capella (US), …</a:t>
          </a:r>
        </a:p>
      </dgm:t>
    </dgm:pt>
    <dgm:pt modelId="{818DD532-D0D9-479D-B51B-8BE5CDA1FE94}" type="parTrans" cxnId="{E32A8AAB-3793-4AFD-8095-0E6408E380C3}">
      <dgm:prSet/>
      <dgm:spPr/>
      <dgm:t>
        <a:bodyPr/>
        <a:lstStyle/>
        <a:p>
          <a:endParaRPr lang="en-US"/>
        </a:p>
      </dgm:t>
    </dgm:pt>
    <dgm:pt modelId="{08A2B959-406A-46DF-91E5-8CF45F2CE12E}" type="sibTrans" cxnId="{E32A8AAB-3793-4AFD-8095-0E6408E380C3}">
      <dgm:prSet/>
      <dgm:spPr/>
      <dgm:t>
        <a:bodyPr/>
        <a:lstStyle/>
        <a:p>
          <a:endParaRPr lang="en-US"/>
        </a:p>
      </dgm:t>
    </dgm:pt>
    <dgm:pt modelId="{FA0B79E5-EF69-433D-AFD0-0DC02ADED639}">
      <dgm:prSet/>
      <dgm:spPr/>
      <dgm:t>
        <a:bodyPr/>
        <a:lstStyle/>
        <a:p>
          <a:r>
            <a:rPr lang="en-US" dirty="0"/>
            <a:t>COPERNICUS Sentinel1 mission offers freely available observation every 12 days</a:t>
          </a:r>
        </a:p>
      </dgm:t>
    </dgm:pt>
    <dgm:pt modelId="{6BAE85E3-1F6D-4BD6-AD97-EE82F1F8595E}" type="parTrans" cxnId="{B510395A-97D3-434A-8955-4CAFBD0EE0CB}">
      <dgm:prSet/>
      <dgm:spPr/>
      <dgm:t>
        <a:bodyPr/>
        <a:lstStyle/>
        <a:p>
          <a:endParaRPr lang="en-US"/>
        </a:p>
      </dgm:t>
    </dgm:pt>
    <dgm:pt modelId="{55DC50B5-E4E5-4AC4-BFE9-2F006B9CD2D5}" type="sibTrans" cxnId="{B510395A-97D3-434A-8955-4CAFBD0EE0CB}">
      <dgm:prSet/>
      <dgm:spPr/>
      <dgm:t>
        <a:bodyPr/>
        <a:lstStyle/>
        <a:p>
          <a:endParaRPr lang="en-US"/>
        </a:p>
      </dgm:t>
    </dgm:pt>
    <dgm:pt modelId="{5EBF4C48-0D1F-4AB5-BD84-E2348BF05934}" type="pres">
      <dgm:prSet presAssocID="{C267AD69-FE19-4B5E-895C-BF25C1DE627F}" presName="linear" presStyleCnt="0">
        <dgm:presLayoutVars>
          <dgm:animLvl val="lvl"/>
          <dgm:resizeHandles val="exact"/>
        </dgm:presLayoutVars>
      </dgm:prSet>
      <dgm:spPr/>
    </dgm:pt>
    <dgm:pt modelId="{87A03460-7ADD-4BB8-8118-74A94ABF208B}" type="pres">
      <dgm:prSet presAssocID="{78A47747-C958-4C35-83EB-ADA1FD9542B0}" presName="parentText" presStyleLbl="node1" presStyleIdx="0" presStyleCnt="2" custLinFactNeighborX="679" custLinFactNeighborY="-11955">
        <dgm:presLayoutVars>
          <dgm:chMax val="0"/>
          <dgm:bulletEnabled val="1"/>
        </dgm:presLayoutVars>
      </dgm:prSet>
      <dgm:spPr/>
    </dgm:pt>
    <dgm:pt modelId="{BE8D8CA3-0475-4C82-B27B-023B452BCBD1}" type="pres">
      <dgm:prSet presAssocID="{78A47747-C958-4C35-83EB-ADA1FD9542B0}" presName="childText" presStyleLbl="revTx" presStyleIdx="0" presStyleCnt="1">
        <dgm:presLayoutVars>
          <dgm:bulletEnabled val="1"/>
        </dgm:presLayoutVars>
      </dgm:prSet>
      <dgm:spPr/>
    </dgm:pt>
    <dgm:pt modelId="{15ED3C67-F0B4-42A9-9C4A-C603FAC200B1}" type="pres">
      <dgm:prSet presAssocID="{FA0B79E5-EF69-433D-AFD0-0DC02ADED639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84454F04-DA43-4EC2-A4C9-F267E0DD2C9C}" srcId="{C267AD69-FE19-4B5E-895C-BF25C1DE627F}" destId="{78A47747-C958-4C35-83EB-ADA1FD9542B0}" srcOrd="0" destOrd="0" parTransId="{8C90EAAC-F8A4-4A26-AF3A-CCC5A4924D33}" sibTransId="{0458B79B-498F-4C56-8600-A5CDE30FC4CC}"/>
    <dgm:cxn modelId="{3B210959-4F4E-44ED-94FB-0638745859A1}" type="presOf" srcId="{78A47747-C958-4C35-83EB-ADA1FD9542B0}" destId="{87A03460-7ADD-4BB8-8118-74A94ABF208B}" srcOrd="0" destOrd="0" presId="urn:microsoft.com/office/officeart/2005/8/layout/vList2"/>
    <dgm:cxn modelId="{B510395A-97D3-434A-8955-4CAFBD0EE0CB}" srcId="{C267AD69-FE19-4B5E-895C-BF25C1DE627F}" destId="{FA0B79E5-EF69-433D-AFD0-0DC02ADED639}" srcOrd="1" destOrd="0" parTransId="{6BAE85E3-1F6D-4BD6-AD97-EE82F1F8595E}" sibTransId="{55DC50B5-E4E5-4AC4-BFE9-2F006B9CD2D5}"/>
    <dgm:cxn modelId="{CEF0E983-04A0-42D9-A58B-3D569F274302}" type="presOf" srcId="{C267AD69-FE19-4B5E-895C-BF25C1DE627F}" destId="{5EBF4C48-0D1F-4AB5-BD84-E2348BF05934}" srcOrd="0" destOrd="0" presId="urn:microsoft.com/office/officeart/2005/8/layout/vList2"/>
    <dgm:cxn modelId="{15B61998-9F87-454D-AA0A-4EAC5373CDCF}" type="presOf" srcId="{1A56C428-36D3-4A0E-9616-579B6D2F0F2E}" destId="{BE8D8CA3-0475-4C82-B27B-023B452BCBD1}" srcOrd="0" destOrd="0" presId="urn:microsoft.com/office/officeart/2005/8/layout/vList2"/>
    <dgm:cxn modelId="{5741E2A5-5F89-4B97-879A-FB6A65FBFEE1}" type="presOf" srcId="{FA0B79E5-EF69-433D-AFD0-0DC02ADED639}" destId="{15ED3C67-F0B4-42A9-9C4A-C603FAC200B1}" srcOrd="0" destOrd="0" presId="urn:microsoft.com/office/officeart/2005/8/layout/vList2"/>
    <dgm:cxn modelId="{E32A8AAB-3793-4AFD-8095-0E6408E380C3}" srcId="{78A47747-C958-4C35-83EB-ADA1FD9542B0}" destId="{1A56C428-36D3-4A0E-9616-579B6D2F0F2E}" srcOrd="0" destOrd="0" parTransId="{818DD532-D0D9-479D-B51B-8BE5CDA1FE94}" sibTransId="{08A2B959-406A-46DF-91E5-8CF45F2CE12E}"/>
    <dgm:cxn modelId="{23643E2B-8D32-4CA3-8FF5-D7FBA402E49E}" type="presParOf" srcId="{5EBF4C48-0D1F-4AB5-BD84-E2348BF05934}" destId="{87A03460-7ADD-4BB8-8118-74A94ABF208B}" srcOrd="0" destOrd="0" presId="urn:microsoft.com/office/officeart/2005/8/layout/vList2"/>
    <dgm:cxn modelId="{347F9B8D-8B5C-4DA8-812E-29F6797AB529}" type="presParOf" srcId="{5EBF4C48-0D1F-4AB5-BD84-E2348BF05934}" destId="{BE8D8CA3-0475-4C82-B27B-023B452BCBD1}" srcOrd="1" destOrd="0" presId="urn:microsoft.com/office/officeart/2005/8/layout/vList2"/>
    <dgm:cxn modelId="{13ED559A-C49E-4560-A193-2FC7A58501A3}" type="presParOf" srcId="{5EBF4C48-0D1F-4AB5-BD84-E2348BF05934}" destId="{15ED3C67-F0B4-42A9-9C4A-C603FAC200B1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FF91F47-EA35-4A57-B952-BD77186446D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F16E8C2E-3C11-4A79-B96B-245E53637EC0}">
      <dgm:prSet/>
      <dgm:spPr/>
      <dgm:t>
        <a:bodyPr/>
        <a:lstStyle/>
        <a:p>
          <a:r>
            <a:rPr lang="en-US"/>
            <a:t>SAR interferometry consists in:</a:t>
          </a:r>
          <a:endParaRPr lang="fr-BE"/>
        </a:p>
      </dgm:t>
    </dgm:pt>
    <dgm:pt modelId="{B5066B30-FBEC-47EF-8483-CA3669607646}" type="parTrans" cxnId="{AAD91707-39C2-4996-9051-3954667B9225}">
      <dgm:prSet/>
      <dgm:spPr/>
      <dgm:t>
        <a:bodyPr/>
        <a:lstStyle/>
        <a:p>
          <a:endParaRPr lang="fr-BE"/>
        </a:p>
      </dgm:t>
    </dgm:pt>
    <dgm:pt modelId="{7A837759-8A31-4717-B952-308EB3AA584D}" type="sibTrans" cxnId="{AAD91707-39C2-4996-9051-3954667B9225}">
      <dgm:prSet/>
      <dgm:spPr/>
      <dgm:t>
        <a:bodyPr/>
        <a:lstStyle/>
        <a:p>
          <a:endParaRPr lang="fr-BE"/>
        </a:p>
      </dgm:t>
    </dgm:pt>
    <dgm:pt modelId="{12ACAF2E-C747-46B1-86AC-60993B2C7AC8}">
      <dgm:prSet/>
      <dgm:spPr/>
      <dgm:t>
        <a:bodyPr/>
        <a:lstStyle/>
        <a:p>
          <a:r>
            <a:rPr lang="en-US"/>
            <a:t>Combining two SAR images to generate an interferogram.</a:t>
          </a:r>
          <a:endParaRPr lang="fr-BE"/>
        </a:p>
      </dgm:t>
    </dgm:pt>
    <dgm:pt modelId="{380D80FF-0CF3-466F-BDCF-F4FD631652EB}" type="parTrans" cxnId="{57514993-9FFB-4AF5-9A7A-D34793988759}">
      <dgm:prSet/>
      <dgm:spPr/>
      <dgm:t>
        <a:bodyPr/>
        <a:lstStyle/>
        <a:p>
          <a:endParaRPr lang="fr-BE"/>
        </a:p>
      </dgm:t>
    </dgm:pt>
    <dgm:pt modelId="{CFC34107-4205-4285-9AF9-7934757C711B}" type="sibTrans" cxnId="{57514993-9FFB-4AF5-9A7A-D34793988759}">
      <dgm:prSet/>
      <dgm:spPr/>
      <dgm:t>
        <a:bodyPr/>
        <a:lstStyle/>
        <a:p>
          <a:endParaRPr lang="fr-BE"/>
        </a:p>
      </dgm:t>
    </dgm:pt>
    <dgm:pt modelId="{818533A9-4599-48C5-B7E6-A136C535A119}">
      <dgm:prSet/>
      <dgm:spPr/>
      <dgm:t>
        <a:bodyPr/>
        <a:lstStyle/>
        <a:p>
          <a:r>
            <a:rPr lang="en-US"/>
            <a:t>In absence of perturbations, fringes are like contour lines.</a:t>
          </a:r>
          <a:endParaRPr lang="fr-BE"/>
        </a:p>
      </dgm:t>
    </dgm:pt>
    <dgm:pt modelId="{63C59073-CFBA-4026-9E8E-8B5EB24F05BE}" type="parTrans" cxnId="{0DF47AFC-B990-4FF0-80AA-F031A79D8037}">
      <dgm:prSet/>
      <dgm:spPr/>
      <dgm:t>
        <a:bodyPr/>
        <a:lstStyle/>
        <a:p>
          <a:endParaRPr lang="fr-BE"/>
        </a:p>
      </dgm:t>
    </dgm:pt>
    <dgm:pt modelId="{A9F72B27-B4C2-4FC6-9291-6CA143418729}" type="sibTrans" cxnId="{0DF47AFC-B990-4FF0-80AA-F031A79D8037}">
      <dgm:prSet/>
      <dgm:spPr/>
      <dgm:t>
        <a:bodyPr/>
        <a:lstStyle/>
        <a:p>
          <a:endParaRPr lang="fr-BE"/>
        </a:p>
      </dgm:t>
    </dgm:pt>
    <dgm:pt modelId="{7E8DBD72-F437-4798-A978-F63F4A4EAF70}">
      <dgm:prSet/>
      <dgm:spPr/>
      <dgm:t>
        <a:bodyPr/>
        <a:lstStyle/>
        <a:p>
          <a:r>
            <a:rPr lang="en-US"/>
            <a:t>Counting contour lines allows reconstructing / measuring the topography. </a:t>
          </a:r>
          <a:endParaRPr lang="fr-BE"/>
        </a:p>
      </dgm:t>
    </dgm:pt>
    <dgm:pt modelId="{B652D65C-7498-473B-A784-53DDA33E8275}" type="parTrans" cxnId="{79D12D4B-6A32-436C-9B38-36DEF67D27F0}">
      <dgm:prSet/>
      <dgm:spPr/>
      <dgm:t>
        <a:bodyPr/>
        <a:lstStyle/>
        <a:p>
          <a:endParaRPr lang="fr-BE"/>
        </a:p>
      </dgm:t>
    </dgm:pt>
    <dgm:pt modelId="{E8B19FCC-E1FC-4CD0-8A6D-E06AC1E2EA1F}" type="sibTrans" cxnId="{79D12D4B-6A32-436C-9B38-36DEF67D27F0}">
      <dgm:prSet/>
      <dgm:spPr/>
      <dgm:t>
        <a:bodyPr/>
        <a:lstStyle/>
        <a:p>
          <a:endParaRPr lang="fr-BE"/>
        </a:p>
      </dgm:t>
    </dgm:pt>
    <dgm:pt modelId="{48ED882D-1B14-4A61-A3BB-4A9A9BCEC563}">
      <dgm:prSet/>
      <dgm:spPr/>
      <dgm:t>
        <a:bodyPr/>
        <a:lstStyle/>
        <a:p>
          <a:r>
            <a:rPr lang="en-US"/>
            <a:t>Coherence is an important quality indicator showing scene stability between acquisitions.</a:t>
          </a:r>
          <a:endParaRPr lang="fr-BE"/>
        </a:p>
      </dgm:t>
    </dgm:pt>
    <dgm:pt modelId="{52DC38C9-64CB-4167-927C-20B12DED9442}" type="parTrans" cxnId="{2F074CE4-9F82-49AC-95C0-BAAF3F1EE34F}">
      <dgm:prSet/>
      <dgm:spPr/>
      <dgm:t>
        <a:bodyPr/>
        <a:lstStyle/>
        <a:p>
          <a:endParaRPr lang="fr-BE"/>
        </a:p>
      </dgm:t>
    </dgm:pt>
    <dgm:pt modelId="{25EB752E-8BCE-47E7-A9A8-4E40F9AA8838}" type="sibTrans" cxnId="{2F074CE4-9F82-49AC-95C0-BAAF3F1EE34F}">
      <dgm:prSet/>
      <dgm:spPr/>
      <dgm:t>
        <a:bodyPr/>
        <a:lstStyle/>
        <a:p>
          <a:endParaRPr lang="fr-BE"/>
        </a:p>
      </dgm:t>
    </dgm:pt>
    <dgm:pt modelId="{2A1ACC7B-02E4-443D-9959-3440E905B367}" type="pres">
      <dgm:prSet presAssocID="{8FF91F47-EA35-4A57-B952-BD77186446D9}" presName="linear" presStyleCnt="0">
        <dgm:presLayoutVars>
          <dgm:animLvl val="lvl"/>
          <dgm:resizeHandles val="exact"/>
        </dgm:presLayoutVars>
      </dgm:prSet>
      <dgm:spPr/>
    </dgm:pt>
    <dgm:pt modelId="{0380EB48-5297-4352-81A1-EE7D3C42583B}" type="pres">
      <dgm:prSet presAssocID="{F16E8C2E-3C11-4A79-B96B-245E53637EC0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A5854914-8E13-4F77-B530-7D689F6EF8CE}" type="pres">
      <dgm:prSet presAssocID="{F16E8C2E-3C11-4A79-B96B-245E53637EC0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D30F5002-9E3F-4AA0-8F90-D65DE6294C7C}" type="presOf" srcId="{12ACAF2E-C747-46B1-86AC-60993B2C7AC8}" destId="{A5854914-8E13-4F77-B530-7D689F6EF8CE}" srcOrd="0" destOrd="0" presId="urn:microsoft.com/office/officeart/2005/8/layout/vList2"/>
    <dgm:cxn modelId="{AAD91707-39C2-4996-9051-3954667B9225}" srcId="{8FF91F47-EA35-4A57-B952-BD77186446D9}" destId="{F16E8C2E-3C11-4A79-B96B-245E53637EC0}" srcOrd="0" destOrd="0" parTransId="{B5066B30-FBEC-47EF-8483-CA3669607646}" sibTransId="{7A837759-8A31-4717-B952-308EB3AA584D}"/>
    <dgm:cxn modelId="{79D12D4B-6A32-436C-9B38-36DEF67D27F0}" srcId="{F16E8C2E-3C11-4A79-B96B-245E53637EC0}" destId="{7E8DBD72-F437-4798-A978-F63F4A4EAF70}" srcOrd="2" destOrd="0" parTransId="{B652D65C-7498-473B-A784-53DDA33E8275}" sibTransId="{E8B19FCC-E1FC-4CD0-8A6D-E06AC1E2EA1F}"/>
    <dgm:cxn modelId="{9036764B-8626-4BB1-81A8-5F60E4F58471}" type="presOf" srcId="{F16E8C2E-3C11-4A79-B96B-245E53637EC0}" destId="{0380EB48-5297-4352-81A1-EE7D3C42583B}" srcOrd="0" destOrd="0" presId="urn:microsoft.com/office/officeart/2005/8/layout/vList2"/>
    <dgm:cxn modelId="{9A842C6F-A958-4340-865B-1FBD2438F4FA}" type="presOf" srcId="{48ED882D-1B14-4A61-A3BB-4A9A9BCEC563}" destId="{A5854914-8E13-4F77-B530-7D689F6EF8CE}" srcOrd="0" destOrd="3" presId="urn:microsoft.com/office/officeart/2005/8/layout/vList2"/>
    <dgm:cxn modelId="{7322CB75-868C-4EFE-8AF4-4391FF2398E2}" type="presOf" srcId="{818533A9-4599-48C5-B7E6-A136C535A119}" destId="{A5854914-8E13-4F77-B530-7D689F6EF8CE}" srcOrd="0" destOrd="1" presId="urn:microsoft.com/office/officeart/2005/8/layout/vList2"/>
    <dgm:cxn modelId="{57514993-9FFB-4AF5-9A7A-D34793988759}" srcId="{F16E8C2E-3C11-4A79-B96B-245E53637EC0}" destId="{12ACAF2E-C747-46B1-86AC-60993B2C7AC8}" srcOrd="0" destOrd="0" parTransId="{380D80FF-0CF3-466F-BDCF-F4FD631652EB}" sibTransId="{CFC34107-4205-4285-9AF9-7934757C711B}"/>
    <dgm:cxn modelId="{06D81F98-4982-40E2-8DCC-0B4F6B8F6DAC}" type="presOf" srcId="{7E8DBD72-F437-4798-A978-F63F4A4EAF70}" destId="{A5854914-8E13-4F77-B530-7D689F6EF8CE}" srcOrd="0" destOrd="2" presId="urn:microsoft.com/office/officeart/2005/8/layout/vList2"/>
    <dgm:cxn modelId="{1D79F79D-0ABE-4F2C-AD9B-E7A15CDC82A7}" type="presOf" srcId="{8FF91F47-EA35-4A57-B952-BD77186446D9}" destId="{2A1ACC7B-02E4-443D-9959-3440E905B367}" srcOrd="0" destOrd="0" presId="urn:microsoft.com/office/officeart/2005/8/layout/vList2"/>
    <dgm:cxn modelId="{2F074CE4-9F82-49AC-95C0-BAAF3F1EE34F}" srcId="{F16E8C2E-3C11-4A79-B96B-245E53637EC0}" destId="{48ED882D-1B14-4A61-A3BB-4A9A9BCEC563}" srcOrd="3" destOrd="0" parTransId="{52DC38C9-64CB-4167-927C-20B12DED9442}" sibTransId="{25EB752E-8BCE-47E7-A9A8-4E40F9AA8838}"/>
    <dgm:cxn modelId="{0DF47AFC-B990-4FF0-80AA-F031A79D8037}" srcId="{F16E8C2E-3C11-4A79-B96B-245E53637EC0}" destId="{818533A9-4599-48C5-B7E6-A136C535A119}" srcOrd="1" destOrd="0" parTransId="{63C59073-CFBA-4026-9E8E-8B5EB24F05BE}" sibTransId="{A9F72B27-B4C2-4FC6-9291-6CA143418729}"/>
    <dgm:cxn modelId="{D85E14E3-332E-47A9-9B45-A55FDE0B6919}" type="presParOf" srcId="{2A1ACC7B-02E4-443D-9959-3440E905B367}" destId="{0380EB48-5297-4352-81A1-EE7D3C42583B}" srcOrd="0" destOrd="0" presId="urn:microsoft.com/office/officeart/2005/8/layout/vList2"/>
    <dgm:cxn modelId="{7BE7F4F9-65D7-4016-A1CC-645D0B14E7C2}" type="presParOf" srcId="{2A1ACC7B-02E4-443D-9959-3440E905B367}" destId="{A5854914-8E13-4F77-B530-7D689F6EF8CE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22C6808-E0D1-4278-A683-F1EAE86B706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ED76AE91-2E38-4BB6-BEFB-0EBC18E426EC}">
      <dgm:prSet/>
      <dgm:spPr/>
      <dgm:t>
        <a:bodyPr/>
        <a:lstStyle/>
        <a:p>
          <a:r>
            <a:rPr lang="en-US"/>
            <a:t>Tracking coherence to optimize the interferometric signal on  pixel-by-pixel basis allows getting a first approximation of on-ground displacements.</a:t>
          </a:r>
          <a:endParaRPr lang="fr-BE"/>
        </a:p>
      </dgm:t>
    </dgm:pt>
    <dgm:pt modelId="{A7CE7A3C-0CF9-4A5E-AFFD-E56DBFE0CF1F}" type="parTrans" cxnId="{49E33FED-4615-4188-AB36-619911CA96B7}">
      <dgm:prSet/>
      <dgm:spPr/>
      <dgm:t>
        <a:bodyPr/>
        <a:lstStyle/>
        <a:p>
          <a:endParaRPr lang="fr-BE"/>
        </a:p>
      </dgm:t>
    </dgm:pt>
    <dgm:pt modelId="{C7210AC1-C30E-4683-8084-B353A813366C}" type="sibTrans" cxnId="{49E33FED-4615-4188-AB36-619911CA96B7}">
      <dgm:prSet/>
      <dgm:spPr/>
      <dgm:t>
        <a:bodyPr/>
        <a:lstStyle/>
        <a:p>
          <a:endParaRPr lang="fr-BE"/>
        </a:p>
      </dgm:t>
    </dgm:pt>
    <dgm:pt modelId="{F4332061-5E6F-47CB-B0A8-97A53183E75E}">
      <dgm:prSet/>
      <dgm:spPr/>
      <dgm:t>
        <a:bodyPr/>
        <a:lstStyle/>
        <a:p>
          <a:r>
            <a:rPr lang="en-US"/>
            <a:t>Right animation shows a 6-days displacements simulation of the </a:t>
          </a:r>
          <a:r>
            <a:rPr lang="en-US" err="1"/>
            <a:t>Shirase</a:t>
          </a:r>
          <a:r>
            <a:rPr lang="en-US"/>
            <a:t> glacier in Antarctica. </a:t>
          </a:r>
          <a:endParaRPr lang="fr-BE"/>
        </a:p>
      </dgm:t>
    </dgm:pt>
    <dgm:pt modelId="{56EF6C1B-5C6B-42BB-9379-6D9E15B6DAA7}" type="parTrans" cxnId="{387F190A-8536-45F7-B184-593F8D9CC121}">
      <dgm:prSet/>
      <dgm:spPr/>
      <dgm:t>
        <a:bodyPr/>
        <a:lstStyle/>
        <a:p>
          <a:endParaRPr lang="fr-BE"/>
        </a:p>
      </dgm:t>
    </dgm:pt>
    <dgm:pt modelId="{0822823C-A041-41B0-8F6E-0531EF6C3F49}" type="sibTrans" cxnId="{387F190A-8536-45F7-B184-593F8D9CC121}">
      <dgm:prSet/>
      <dgm:spPr/>
      <dgm:t>
        <a:bodyPr/>
        <a:lstStyle/>
        <a:p>
          <a:endParaRPr lang="fr-BE"/>
        </a:p>
      </dgm:t>
    </dgm:pt>
    <dgm:pt modelId="{430AF859-5B7F-4D98-B2A9-017A789B336A}">
      <dgm:prSet/>
      <dgm:spPr/>
      <dgm:t>
        <a:bodyPr/>
        <a:lstStyle/>
        <a:p>
          <a:r>
            <a:rPr lang="en-US"/>
            <a:t>Results derived from an ERS tandem pair of 1996.</a:t>
          </a:r>
          <a:endParaRPr lang="fr-BE"/>
        </a:p>
      </dgm:t>
    </dgm:pt>
    <dgm:pt modelId="{9F682FA0-BCFB-4A29-8F5A-A52121B9C1F0}" type="parTrans" cxnId="{39A44E03-8657-4A6F-BB52-3A88F843266D}">
      <dgm:prSet/>
      <dgm:spPr/>
      <dgm:t>
        <a:bodyPr/>
        <a:lstStyle/>
        <a:p>
          <a:endParaRPr lang="fr-BE"/>
        </a:p>
      </dgm:t>
    </dgm:pt>
    <dgm:pt modelId="{A5833B94-EFD6-4D9D-AD67-B3F7A61D49A1}" type="sibTrans" cxnId="{39A44E03-8657-4A6F-BB52-3A88F843266D}">
      <dgm:prSet/>
      <dgm:spPr/>
      <dgm:t>
        <a:bodyPr/>
        <a:lstStyle/>
        <a:p>
          <a:endParaRPr lang="fr-BE"/>
        </a:p>
      </dgm:t>
    </dgm:pt>
    <dgm:pt modelId="{C4726A81-AC29-4590-BCBB-D8DA52375520}" type="pres">
      <dgm:prSet presAssocID="{B22C6808-E0D1-4278-A683-F1EAE86B7069}" presName="linear" presStyleCnt="0">
        <dgm:presLayoutVars>
          <dgm:animLvl val="lvl"/>
          <dgm:resizeHandles val="exact"/>
        </dgm:presLayoutVars>
      </dgm:prSet>
      <dgm:spPr/>
    </dgm:pt>
    <dgm:pt modelId="{46876B6C-DB1D-43CC-A434-10800E66E41C}" type="pres">
      <dgm:prSet presAssocID="{ED76AE91-2E38-4BB6-BEFB-0EBC18E426EC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B1DE355D-B24F-475F-BAE0-31CA1597B5BF}" type="pres">
      <dgm:prSet presAssocID="{ED76AE91-2E38-4BB6-BEFB-0EBC18E426EC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39A44E03-8657-4A6F-BB52-3A88F843266D}" srcId="{F4332061-5E6F-47CB-B0A8-97A53183E75E}" destId="{430AF859-5B7F-4D98-B2A9-017A789B336A}" srcOrd="0" destOrd="0" parTransId="{9F682FA0-BCFB-4A29-8F5A-A52121B9C1F0}" sibTransId="{A5833B94-EFD6-4D9D-AD67-B3F7A61D49A1}"/>
    <dgm:cxn modelId="{387F190A-8536-45F7-B184-593F8D9CC121}" srcId="{ED76AE91-2E38-4BB6-BEFB-0EBC18E426EC}" destId="{F4332061-5E6F-47CB-B0A8-97A53183E75E}" srcOrd="0" destOrd="0" parTransId="{56EF6C1B-5C6B-42BB-9379-6D9E15B6DAA7}" sibTransId="{0822823C-A041-41B0-8F6E-0531EF6C3F49}"/>
    <dgm:cxn modelId="{82A5910F-C2CD-4B4D-95B3-D7038F416A91}" type="presOf" srcId="{F4332061-5E6F-47CB-B0A8-97A53183E75E}" destId="{B1DE355D-B24F-475F-BAE0-31CA1597B5BF}" srcOrd="0" destOrd="0" presId="urn:microsoft.com/office/officeart/2005/8/layout/vList2"/>
    <dgm:cxn modelId="{86E94C2B-E74E-493C-B107-8A8BAA177A48}" type="presOf" srcId="{B22C6808-E0D1-4278-A683-F1EAE86B7069}" destId="{C4726A81-AC29-4590-BCBB-D8DA52375520}" srcOrd="0" destOrd="0" presId="urn:microsoft.com/office/officeart/2005/8/layout/vList2"/>
    <dgm:cxn modelId="{EC95CE3F-9E2C-4FD2-A378-E1C4CA9E7D72}" type="presOf" srcId="{ED76AE91-2E38-4BB6-BEFB-0EBC18E426EC}" destId="{46876B6C-DB1D-43CC-A434-10800E66E41C}" srcOrd="0" destOrd="0" presId="urn:microsoft.com/office/officeart/2005/8/layout/vList2"/>
    <dgm:cxn modelId="{F7E95890-5990-46E0-8708-F629C4C55C4F}" type="presOf" srcId="{430AF859-5B7F-4D98-B2A9-017A789B336A}" destId="{B1DE355D-B24F-475F-BAE0-31CA1597B5BF}" srcOrd="0" destOrd="1" presId="urn:microsoft.com/office/officeart/2005/8/layout/vList2"/>
    <dgm:cxn modelId="{49E33FED-4615-4188-AB36-619911CA96B7}" srcId="{B22C6808-E0D1-4278-A683-F1EAE86B7069}" destId="{ED76AE91-2E38-4BB6-BEFB-0EBC18E426EC}" srcOrd="0" destOrd="0" parTransId="{A7CE7A3C-0CF9-4A5E-AFFD-E56DBFE0CF1F}" sibTransId="{C7210AC1-C30E-4683-8084-B353A813366C}"/>
    <dgm:cxn modelId="{5B8A2239-FFDC-4C62-87AB-9E9D05A91B02}" type="presParOf" srcId="{C4726A81-AC29-4590-BCBB-D8DA52375520}" destId="{46876B6C-DB1D-43CC-A434-10800E66E41C}" srcOrd="0" destOrd="0" presId="urn:microsoft.com/office/officeart/2005/8/layout/vList2"/>
    <dgm:cxn modelId="{897F1C5B-DFE2-4161-85AD-84747A067898}" type="presParOf" srcId="{C4726A81-AC29-4590-BCBB-D8DA52375520}" destId="{B1DE355D-B24F-475F-BAE0-31CA1597B5B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22C6808-E0D1-4278-A683-F1EAE86B706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ED76AE91-2E38-4BB6-BEFB-0EBC18E426EC}">
      <dgm:prSet/>
      <dgm:spPr/>
      <dgm:t>
        <a:bodyPr/>
        <a:lstStyle/>
        <a:p>
          <a:r>
            <a:rPr lang="en-US"/>
            <a:t>Tracking coherence to optimize the interferometric signal allows getting bi-dimensional estimates of horizontal displacements</a:t>
          </a:r>
          <a:endParaRPr lang="fr-BE"/>
        </a:p>
      </dgm:t>
    </dgm:pt>
    <dgm:pt modelId="{A7CE7A3C-0CF9-4A5E-AFFD-E56DBFE0CF1F}" type="parTrans" cxnId="{49E33FED-4615-4188-AB36-619911CA96B7}">
      <dgm:prSet/>
      <dgm:spPr/>
      <dgm:t>
        <a:bodyPr/>
        <a:lstStyle/>
        <a:p>
          <a:endParaRPr lang="fr-BE"/>
        </a:p>
      </dgm:t>
    </dgm:pt>
    <dgm:pt modelId="{C7210AC1-C30E-4683-8084-B353A813366C}" type="sibTrans" cxnId="{49E33FED-4615-4188-AB36-619911CA96B7}">
      <dgm:prSet/>
      <dgm:spPr/>
      <dgm:t>
        <a:bodyPr/>
        <a:lstStyle/>
        <a:p>
          <a:endParaRPr lang="fr-BE"/>
        </a:p>
      </dgm:t>
    </dgm:pt>
    <dgm:pt modelId="{F4332061-5E6F-47CB-B0A8-97A53183E75E}">
      <dgm:prSet/>
      <dgm:spPr/>
      <dgm:t>
        <a:bodyPr/>
        <a:lstStyle/>
        <a:p>
          <a:r>
            <a:rPr lang="en-US" dirty="0"/>
            <a:t>Right: </a:t>
          </a:r>
          <a:r>
            <a:rPr lang="en-US" dirty="0" err="1"/>
            <a:t>Drauning</a:t>
          </a:r>
          <a:r>
            <a:rPr lang="en-US" dirty="0"/>
            <a:t> Maud iceshelf monitoring based on Sentinel1 pair of images acquired in 2018.</a:t>
          </a:r>
          <a:endParaRPr lang="fr-BE" dirty="0"/>
        </a:p>
      </dgm:t>
    </dgm:pt>
    <dgm:pt modelId="{56EF6C1B-5C6B-42BB-9379-6D9E15B6DAA7}" type="parTrans" cxnId="{387F190A-8536-45F7-B184-593F8D9CC121}">
      <dgm:prSet/>
      <dgm:spPr/>
      <dgm:t>
        <a:bodyPr/>
        <a:lstStyle/>
        <a:p>
          <a:endParaRPr lang="fr-BE"/>
        </a:p>
      </dgm:t>
    </dgm:pt>
    <dgm:pt modelId="{0822823C-A041-41B0-8F6E-0531EF6C3F49}" type="sibTrans" cxnId="{387F190A-8536-45F7-B184-593F8D9CC121}">
      <dgm:prSet/>
      <dgm:spPr/>
      <dgm:t>
        <a:bodyPr/>
        <a:lstStyle/>
        <a:p>
          <a:endParaRPr lang="fr-BE"/>
        </a:p>
      </dgm:t>
    </dgm:pt>
    <dgm:pt modelId="{099A196A-AA38-4306-A9E9-8CC4D1DDA71E}">
      <dgm:prSet/>
      <dgm:spPr/>
      <dgm:t>
        <a:bodyPr/>
        <a:lstStyle/>
        <a:p>
          <a:r>
            <a:rPr lang="en-US"/>
            <a:t>Velocity measurements allows getting mass balance estimates.</a:t>
          </a:r>
          <a:endParaRPr lang="fr-BE"/>
        </a:p>
      </dgm:t>
    </dgm:pt>
    <dgm:pt modelId="{CB61971A-52B5-4522-BE80-E82784EC2097}" type="parTrans" cxnId="{0AE800F7-5FCE-4B6F-AB94-539BFF88CE43}">
      <dgm:prSet/>
      <dgm:spPr/>
      <dgm:t>
        <a:bodyPr/>
        <a:lstStyle/>
        <a:p>
          <a:endParaRPr lang="fr-FR"/>
        </a:p>
      </dgm:t>
    </dgm:pt>
    <dgm:pt modelId="{CB81E315-92F8-4D8D-BE40-8729CD75979B}" type="sibTrans" cxnId="{0AE800F7-5FCE-4B6F-AB94-539BFF88CE43}">
      <dgm:prSet/>
      <dgm:spPr/>
      <dgm:t>
        <a:bodyPr/>
        <a:lstStyle/>
        <a:p>
          <a:endParaRPr lang="fr-FR"/>
        </a:p>
      </dgm:t>
    </dgm:pt>
    <dgm:pt modelId="{C4726A81-AC29-4590-BCBB-D8DA52375520}" type="pres">
      <dgm:prSet presAssocID="{B22C6808-E0D1-4278-A683-F1EAE86B7069}" presName="linear" presStyleCnt="0">
        <dgm:presLayoutVars>
          <dgm:animLvl val="lvl"/>
          <dgm:resizeHandles val="exact"/>
        </dgm:presLayoutVars>
      </dgm:prSet>
      <dgm:spPr/>
    </dgm:pt>
    <dgm:pt modelId="{46876B6C-DB1D-43CC-A434-10800E66E41C}" type="pres">
      <dgm:prSet presAssocID="{ED76AE91-2E38-4BB6-BEFB-0EBC18E426EC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B1DE355D-B24F-475F-BAE0-31CA1597B5BF}" type="pres">
      <dgm:prSet presAssocID="{ED76AE91-2E38-4BB6-BEFB-0EBC18E426EC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387F190A-8536-45F7-B184-593F8D9CC121}" srcId="{ED76AE91-2E38-4BB6-BEFB-0EBC18E426EC}" destId="{F4332061-5E6F-47CB-B0A8-97A53183E75E}" srcOrd="0" destOrd="0" parTransId="{56EF6C1B-5C6B-42BB-9379-6D9E15B6DAA7}" sibTransId="{0822823C-A041-41B0-8F6E-0531EF6C3F49}"/>
    <dgm:cxn modelId="{82A5910F-C2CD-4B4D-95B3-D7038F416A91}" type="presOf" srcId="{F4332061-5E6F-47CB-B0A8-97A53183E75E}" destId="{B1DE355D-B24F-475F-BAE0-31CA1597B5BF}" srcOrd="0" destOrd="0" presId="urn:microsoft.com/office/officeart/2005/8/layout/vList2"/>
    <dgm:cxn modelId="{86E94C2B-E74E-493C-B107-8A8BAA177A48}" type="presOf" srcId="{B22C6808-E0D1-4278-A683-F1EAE86B7069}" destId="{C4726A81-AC29-4590-BCBB-D8DA52375520}" srcOrd="0" destOrd="0" presId="urn:microsoft.com/office/officeart/2005/8/layout/vList2"/>
    <dgm:cxn modelId="{EC95CE3F-9E2C-4FD2-A378-E1C4CA9E7D72}" type="presOf" srcId="{ED76AE91-2E38-4BB6-BEFB-0EBC18E426EC}" destId="{46876B6C-DB1D-43CC-A434-10800E66E41C}" srcOrd="0" destOrd="0" presId="urn:microsoft.com/office/officeart/2005/8/layout/vList2"/>
    <dgm:cxn modelId="{EDAA6DC2-29E5-4DBF-9E6F-9C38CD9C8309}" type="presOf" srcId="{099A196A-AA38-4306-A9E9-8CC4D1DDA71E}" destId="{B1DE355D-B24F-475F-BAE0-31CA1597B5BF}" srcOrd="0" destOrd="1" presId="urn:microsoft.com/office/officeart/2005/8/layout/vList2"/>
    <dgm:cxn modelId="{49E33FED-4615-4188-AB36-619911CA96B7}" srcId="{B22C6808-E0D1-4278-A683-F1EAE86B7069}" destId="{ED76AE91-2E38-4BB6-BEFB-0EBC18E426EC}" srcOrd="0" destOrd="0" parTransId="{A7CE7A3C-0CF9-4A5E-AFFD-E56DBFE0CF1F}" sibTransId="{C7210AC1-C30E-4683-8084-B353A813366C}"/>
    <dgm:cxn modelId="{0AE800F7-5FCE-4B6F-AB94-539BFF88CE43}" srcId="{F4332061-5E6F-47CB-B0A8-97A53183E75E}" destId="{099A196A-AA38-4306-A9E9-8CC4D1DDA71E}" srcOrd="0" destOrd="0" parTransId="{CB61971A-52B5-4522-BE80-E82784EC2097}" sibTransId="{CB81E315-92F8-4D8D-BE40-8729CD75979B}"/>
    <dgm:cxn modelId="{5B8A2239-FFDC-4C62-87AB-9E9D05A91B02}" type="presParOf" srcId="{C4726A81-AC29-4590-BCBB-D8DA52375520}" destId="{46876B6C-DB1D-43CC-A434-10800E66E41C}" srcOrd="0" destOrd="0" presId="urn:microsoft.com/office/officeart/2005/8/layout/vList2"/>
    <dgm:cxn modelId="{897F1C5B-DFE2-4161-85AD-84747A067898}" type="presParOf" srcId="{C4726A81-AC29-4590-BCBB-D8DA52375520}" destId="{B1DE355D-B24F-475F-BAE0-31CA1597B5B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FF91F47-EA35-4A57-B952-BD77186446D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F16E8C2E-3C11-4A79-B96B-245E53637EC0}">
      <dgm:prSet/>
      <dgm:spPr/>
      <dgm:t>
        <a:bodyPr/>
        <a:lstStyle/>
        <a:p>
          <a:r>
            <a:rPr lang="en-US"/>
            <a:t>SAR differential interferometry consists in:</a:t>
          </a:r>
          <a:endParaRPr lang="fr-BE"/>
        </a:p>
      </dgm:t>
    </dgm:pt>
    <dgm:pt modelId="{B5066B30-FBEC-47EF-8483-CA3669607646}" type="parTrans" cxnId="{AAD91707-39C2-4996-9051-3954667B9225}">
      <dgm:prSet/>
      <dgm:spPr/>
      <dgm:t>
        <a:bodyPr/>
        <a:lstStyle/>
        <a:p>
          <a:endParaRPr lang="fr-BE"/>
        </a:p>
      </dgm:t>
    </dgm:pt>
    <dgm:pt modelId="{7A837759-8A31-4717-B952-308EB3AA584D}" type="sibTrans" cxnId="{AAD91707-39C2-4996-9051-3954667B9225}">
      <dgm:prSet/>
      <dgm:spPr/>
      <dgm:t>
        <a:bodyPr/>
        <a:lstStyle/>
        <a:p>
          <a:endParaRPr lang="fr-BE"/>
        </a:p>
      </dgm:t>
    </dgm:pt>
    <dgm:pt modelId="{12ACAF2E-C747-46B1-86AC-60993B2C7AC8}">
      <dgm:prSet/>
      <dgm:spPr/>
      <dgm:t>
        <a:bodyPr/>
        <a:lstStyle/>
        <a:p>
          <a:r>
            <a:rPr lang="en-US"/>
            <a:t>Combining two SAR images to generate an interferogram.</a:t>
          </a:r>
          <a:endParaRPr lang="fr-BE"/>
        </a:p>
      </dgm:t>
    </dgm:pt>
    <dgm:pt modelId="{380D80FF-0CF3-466F-BDCF-F4FD631652EB}" type="parTrans" cxnId="{57514993-9FFB-4AF5-9A7A-D34793988759}">
      <dgm:prSet/>
      <dgm:spPr/>
      <dgm:t>
        <a:bodyPr/>
        <a:lstStyle/>
        <a:p>
          <a:endParaRPr lang="fr-BE"/>
        </a:p>
      </dgm:t>
    </dgm:pt>
    <dgm:pt modelId="{CFC34107-4205-4285-9AF9-7934757C711B}" type="sibTrans" cxnId="{57514993-9FFB-4AF5-9A7A-D34793988759}">
      <dgm:prSet/>
      <dgm:spPr/>
      <dgm:t>
        <a:bodyPr/>
        <a:lstStyle/>
        <a:p>
          <a:endParaRPr lang="fr-BE"/>
        </a:p>
      </dgm:t>
    </dgm:pt>
    <dgm:pt modelId="{818533A9-4599-48C5-B7E6-A136C535A119}">
      <dgm:prSet/>
      <dgm:spPr/>
      <dgm:t>
        <a:bodyPr/>
        <a:lstStyle/>
        <a:p>
          <a:r>
            <a:rPr lang="en-US"/>
            <a:t>Perturbations are due to local  displacements occurring between acquisition dates.</a:t>
          </a:r>
          <a:endParaRPr lang="fr-BE"/>
        </a:p>
      </dgm:t>
    </dgm:pt>
    <dgm:pt modelId="{63C59073-CFBA-4026-9E8E-8B5EB24F05BE}" type="parTrans" cxnId="{0DF47AFC-B990-4FF0-80AA-F031A79D8037}">
      <dgm:prSet/>
      <dgm:spPr/>
      <dgm:t>
        <a:bodyPr/>
        <a:lstStyle/>
        <a:p>
          <a:endParaRPr lang="fr-BE"/>
        </a:p>
      </dgm:t>
    </dgm:pt>
    <dgm:pt modelId="{A9F72B27-B4C2-4FC6-9291-6CA143418729}" type="sibTrans" cxnId="{0DF47AFC-B990-4FF0-80AA-F031A79D8037}">
      <dgm:prSet/>
      <dgm:spPr/>
      <dgm:t>
        <a:bodyPr/>
        <a:lstStyle/>
        <a:p>
          <a:endParaRPr lang="fr-BE"/>
        </a:p>
      </dgm:t>
    </dgm:pt>
    <dgm:pt modelId="{EE0020AA-9369-42EB-AA7C-D925012074B5}">
      <dgm:prSet/>
      <dgm:spPr/>
      <dgm:t>
        <a:bodyPr/>
        <a:lstStyle/>
        <a:p>
          <a:r>
            <a:rPr lang="en-US"/>
            <a:t>Removing the topographic component of the interferogram to keep only information due to perturbations.</a:t>
          </a:r>
          <a:endParaRPr lang="fr-BE"/>
        </a:p>
      </dgm:t>
    </dgm:pt>
    <dgm:pt modelId="{2B18E484-10AE-468A-946B-9191A2E85225}" type="parTrans" cxnId="{A171F950-24A7-46FA-A1DC-21BECD975E7D}">
      <dgm:prSet/>
      <dgm:spPr/>
      <dgm:t>
        <a:bodyPr/>
        <a:lstStyle/>
        <a:p>
          <a:endParaRPr lang="fr-BE"/>
        </a:p>
      </dgm:t>
    </dgm:pt>
    <dgm:pt modelId="{8F1EFDA4-025B-4D50-9653-089711726950}" type="sibTrans" cxnId="{A171F950-24A7-46FA-A1DC-21BECD975E7D}">
      <dgm:prSet/>
      <dgm:spPr/>
      <dgm:t>
        <a:bodyPr/>
        <a:lstStyle/>
        <a:p>
          <a:endParaRPr lang="fr-BE"/>
        </a:p>
      </dgm:t>
    </dgm:pt>
    <dgm:pt modelId="{87374685-1EC8-4817-95AF-3C3A0B4CC400}">
      <dgm:prSet/>
      <dgm:spPr/>
      <dgm:t>
        <a:bodyPr/>
        <a:lstStyle/>
        <a:p>
          <a:r>
            <a:rPr lang="en-US"/>
            <a:t>Displacement can then be measured with millimetric precision</a:t>
          </a:r>
          <a:endParaRPr lang="fr-BE"/>
        </a:p>
      </dgm:t>
    </dgm:pt>
    <dgm:pt modelId="{1FDB2424-0A26-4E4D-98DB-EECD11ED246E}" type="parTrans" cxnId="{503EA65A-9758-4171-A469-66593D3CEC45}">
      <dgm:prSet/>
      <dgm:spPr/>
      <dgm:t>
        <a:bodyPr/>
        <a:lstStyle/>
        <a:p>
          <a:endParaRPr lang="fr-BE"/>
        </a:p>
      </dgm:t>
    </dgm:pt>
    <dgm:pt modelId="{F76C28A4-426F-4307-86AC-96AB7999BCC3}" type="sibTrans" cxnId="{503EA65A-9758-4171-A469-66593D3CEC45}">
      <dgm:prSet/>
      <dgm:spPr/>
      <dgm:t>
        <a:bodyPr/>
        <a:lstStyle/>
        <a:p>
          <a:endParaRPr lang="fr-BE"/>
        </a:p>
      </dgm:t>
    </dgm:pt>
    <dgm:pt modelId="{553DADFC-0F08-4BBC-9D6A-E73ED2B2181B}">
      <dgm:prSet/>
      <dgm:spPr/>
      <dgm:t>
        <a:bodyPr/>
        <a:lstStyle/>
        <a:p>
          <a:r>
            <a:rPr lang="en-US"/>
            <a:t>Displacement mapping allows studying and understanding geophysics process</a:t>
          </a:r>
          <a:endParaRPr lang="fr-BE"/>
        </a:p>
      </dgm:t>
    </dgm:pt>
    <dgm:pt modelId="{CEEF983C-1529-47E4-95A2-306D905D33B5}" type="parTrans" cxnId="{DAE4B6BC-382D-4D18-8D3E-695EE69834E7}">
      <dgm:prSet/>
      <dgm:spPr/>
      <dgm:t>
        <a:bodyPr/>
        <a:lstStyle/>
        <a:p>
          <a:endParaRPr lang="fr-BE"/>
        </a:p>
      </dgm:t>
    </dgm:pt>
    <dgm:pt modelId="{4F056FA9-9DAD-401A-AD12-B2229996BF20}" type="sibTrans" cxnId="{DAE4B6BC-382D-4D18-8D3E-695EE69834E7}">
      <dgm:prSet/>
      <dgm:spPr/>
      <dgm:t>
        <a:bodyPr/>
        <a:lstStyle/>
        <a:p>
          <a:endParaRPr lang="fr-BE"/>
        </a:p>
      </dgm:t>
    </dgm:pt>
    <dgm:pt modelId="{2A1ACC7B-02E4-443D-9959-3440E905B367}" type="pres">
      <dgm:prSet presAssocID="{8FF91F47-EA35-4A57-B952-BD77186446D9}" presName="linear" presStyleCnt="0">
        <dgm:presLayoutVars>
          <dgm:animLvl val="lvl"/>
          <dgm:resizeHandles val="exact"/>
        </dgm:presLayoutVars>
      </dgm:prSet>
      <dgm:spPr/>
    </dgm:pt>
    <dgm:pt modelId="{0380EB48-5297-4352-81A1-EE7D3C42583B}" type="pres">
      <dgm:prSet presAssocID="{F16E8C2E-3C11-4A79-B96B-245E53637EC0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A5854914-8E13-4F77-B530-7D689F6EF8CE}" type="pres">
      <dgm:prSet presAssocID="{F16E8C2E-3C11-4A79-B96B-245E53637EC0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D30F5002-9E3F-4AA0-8F90-D65DE6294C7C}" type="presOf" srcId="{12ACAF2E-C747-46B1-86AC-60993B2C7AC8}" destId="{A5854914-8E13-4F77-B530-7D689F6EF8CE}" srcOrd="0" destOrd="0" presId="urn:microsoft.com/office/officeart/2005/8/layout/vList2"/>
    <dgm:cxn modelId="{AAD91707-39C2-4996-9051-3954667B9225}" srcId="{8FF91F47-EA35-4A57-B952-BD77186446D9}" destId="{F16E8C2E-3C11-4A79-B96B-245E53637EC0}" srcOrd="0" destOrd="0" parTransId="{B5066B30-FBEC-47EF-8483-CA3669607646}" sibTransId="{7A837759-8A31-4717-B952-308EB3AA584D}"/>
    <dgm:cxn modelId="{F9A2E31D-C1F1-45BB-8766-39C3CADFFB19}" type="presOf" srcId="{87374685-1EC8-4817-95AF-3C3A0B4CC400}" destId="{A5854914-8E13-4F77-B530-7D689F6EF8CE}" srcOrd="0" destOrd="3" presId="urn:microsoft.com/office/officeart/2005/8/layout/vList2"/>
    <dgm:cxn modelId="{9036764B-8626-4BB1-81A8-5F60E4F58471}" type="presOf" srcId="{F16E8C2E-3C11-4A79-B96B-245E53637EC0}" destId="{0380EB48-5297-4352-81A1-EE7D3C42583B}" srcOrd="0" destOrd="0" presId="urn:microsoft.com/office/officeart/2005/8/layout/vList2"/>
    <dgm:cxn modelId="{A171F950-24A7-46FA-A1DC-21BECD975E7D}" srcId="{F16E8C2E-3C11-4A79-B96B-245E53637EC0}" destId="{EE0020AA-9369-42EB-AA7C-D925012074B5}" srcOrd="1" destOrd="0" parTransId="{2B18E484-10AE-468A-946B-9191A2E85225}" sibTransId="{8F1EFDA4-025B-4D50-9653-089711726950}"/>
    <dgm:cxn modelId="{503EA65A-9758-4171-A469-66593D3CEC45}" srcId="{EE0020AA-9369-42EB-AA7C-D925012074B5}" destId="{87374685-1EC8-4817-95AF-3C3A0B4CC400}" srcOrd="1" destOrd="0" parTransId="{1FDB2424-0A26-4E4D-98DB-EECD11ED246E}" sibTransId="{F76C28A4-426F-4307-86AC-96AB7999BCC3}"/>
    <dgm:cxn modelId="{7322CB75-868C-4EFE-8AF4-4391FF2398E2}" type="presOf" srcId="{818533A9-4599-48C5-B7E6-A136C535A119}" destId="{A5854914-8E13-4F77-B530-7D689F6EF8CE}" srcOrd="0" destOrd="2" presId="urn:microsoft.com/office/officeart/2005/8/layout/vList2"/>
    <dgm:cxn modelId="{57514993-9FFB-4AF5-9A7A-D34793988759}" srcId="{F16E8C2E-3C11-4A79-B96B-245E53637EC0}" destId="{12ACAF2E-C747-46B1-86AC-60993B2C7AC8}" srcOrd="0" destOrd="0" parTransId="{380D80FF-0CF3-466F-BDCF-F4FD631652EB}" sibTransId="{CFC34107-4205-4285-9AF9-7934757C711B}"/>
    <dgm:cxn modelId="{1D79F79D-0ABE-4F2C-AD9B-E7A15CDC82A7}" type="presOf" srcId="{8FF91F47-EA35-4A57-B952-BD77186446D9}" destId="{2A1ACC7B-02E4-443D-9959-3440E905B367}" srcOrd="0" destOrd="0" presId="urn:microsoft.com/office/officeart/2005/8/layout/vList2"/>
    <dgm:cxn modelId="{3E10E4A4-AC29-44DD-B6ED-F026AE349485}" type="presOf" srcId="{EE0020AA-9369-42EB-AA7C-D925012074B5}" destId="{A5854914-8E13-4F77-B530-7D689F6EF8CE}" srcOrd="0" destOrd="1" presId="urn:microsoft.com/office/officeart/2005/8/layout/vList2"/>
    <dgm:cxn modelId="{DAE4B6BC-382D-4D18-8D3E-695EE69834E7}" srcId="{EE0020AA-9369-42EB-AA7C-D925012074B5}" destId="{553DADFC-0F08-4BBC-9D6A-E73ED2B2181B}" srcOrd="2" destOrd="0" parTransId="{CEEF983C-1529-47E4-95A2-306D905D33B5}" sibTransId="{4F056FA9-9DAD-401A-AD12-B2229996BF20}"/>
    <dgm:cxn modelId="{19FEB9E9-6F2F-4489-B655-8DE696D5320C}" type="presOf" srcId="{553DADFC-0F08-4BBC-9D6A-E73ED2B2181B}" destId="{A5854914-8E13-4F77-B530-7D689F6EF8CE}" srcOrd="0" destOrd="4" presId="urn:microsoft.com/office/officeart/2005/8/layout/vList2"/>
    <dgm:cxn modelId="{0DF47AFC-B990-4FF0-80AA-F031A79D8037}" srcId="{EE0020AA-9369-42EB-AA7C-D925012074B5}" destId="{818533A9-4599-48C5-B7E6-A136C535A119}" srcOrd="0" destOrd="0" parTransId="{63C59073-CFBA-4026-9E8E-8B5EB24F05BE}" sibTransId="{A9F72B27-B4C2-4FC6-9291-6CA143418729}"/>
    <dgm:cxn modelId="{D85E14E3-332E-47A9-9B45-A55FDE0B6919}" type="presParOf" srcId="{2A1ACC7B-02E4-443D-9959-3440E905B367}" destId="{0380EB48-5297-4352-81A1-EE7D3C42583B}" srcOrd="0" destOrd="0" presId="urn:microsoft.com/office/officeart/2005/8/layout/vList2"/>
    <dgm:cxn modelId="{7BE7F4F9-65D7-4016-A1CC-645D0B14E7C2}" type="presParOf" srcId="{2A1ACC7B-02E4-443D-9959-3440E905B367}" destId="{A5854914-8E13-4F77-B530-7D689F6EF8CE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FF91F47-EA35-4A57-B952-BD77186446D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F16E8C2E-3C11-4A79-B96B-245E53637EC0}">
      <dgm:prSet/>
      <dgm:spPr/>
      <dgm:t>
        <a:bodyPr/>
        <a:lstStyle/>
        <a:p>
          <a:r>
            <a:rPr lang="en-US"/>
            <a:t>SAR differential interferometry consists in:</a:t>
          </a:r>
          <a:endParaRPr lang="fr-BE"/>
        </a:p>
      </dgm:t>
    </dgm:pt>
    <dgm:pt modelId="{B5066B30-FBEC-47EF-8483-CA3669607646}" type="parTrans" cxnId="{AAD91707-39C2-4996-9051-3954667B9225}">
      <dgm:prSet/>
      <dgm:spPr/>
      <dgm:t>
        <a:bodyPr/>
        <a:lstStyle/>
        <a:p>
          <a:endParaRPr lang="fr-BE"/>
        </a:p>
      </dgm:t>
    </dgm:pt>
    <dgm:pt modelId="{7A837759-8A31-4717-B952-308EB3AA584D}" type="sibTrans" cxnId="{AAD91707-39C2-4996-9051-3954667B9225}">
      <dgm:prSet/>
      <dgm:spPr/>
      <dgm:t>
        <a:bodyPr/>
        <a:lstStyle/>
        <a:p>
          <a:endParaRPr lang="fr-BE"/>
        </a:p>
      </dgm:t>
    </dgm:pt>
    <dgm:pt modelId="{12ACAF2E-C747-46B1-86AC-60993B2C7AC8}">
      <dgm:prSet/>
      <dgm:spPr/>
      <dgm:t>
        <a:bodyPr/>
        <a:lstStyle/>
        <a:p>
          <a:r>
            <a:rPr lang="en-US"/>
            <a:t>Combining two SAR images to generate an interferogram.</a:t>
          </a:r>
          <a:endParaRPr lang="fr-BE"/>
        </a:p>
      </dgm:t>
    </dgm:pt>
    <dgm:pt modelId="{380D80FF-0CF3-466F-BDCF-F4FD631652EB}" type="parTrans" cxnId="{57514993-9FFB-4AF5-9A7A-D34793988759}">
      <dgm:prSet/>
      <dgm:spPr/>
      <dgm:t>
        <a:bodyPr/>
        <a:lstStyle/>
        <a:p>
          <a:endParaRPr lang="fr-BE"/>
        </a:p>
      </dgm:t>
    </dgm:pt>
    <dgm:pt modelId="{CFC34107-4205-4285-9AF9-7934757C711B}" type="sibTrans" cxnId="{57514993-9FFB-4AF5-9A7A-D34793988759}">
      <dgm:prSet/>
      <dgm:spPr/>
      <dgm:t>
        <a:bodyPr/>
        <a:lstStyle/>
        <a:p>
          <a:endParaRPr lang="fr-BE"/>
        </a:p>
      </dgm:t>
    </dgm:pt>
    <dgm:pt modelId="{818533A9-4599-48C5-B7E6-A136C535A119}">
      <dgm:prSet/>
      <dgm:spPr/>
      <dgm:t>
        <a:bodyPr/>
        <a:lstStyle/>
        <a:p>
          <a:r>
            <a:rPr lang="en-US"/>
            <a:t>Perturbations are due to local  displacements occurring between acquisition dates.</a:t>
          </a:r>
          <a:endParaRPr lang="fr-BE"/>
        </a:p>
      </dgm:t>
    </dgm:pt>
    <dgm:pt modelId="{63C59073-CFBA-4026-9E8E-8B5EB24F05BE}" type="parTrans" cxnId="{0DF47AFC-B990-4FF0-80AA-F031A79D8037}">
      <dgm:prSet/>
      <dgm:spPr/>
      <dgm:t>
        <a:bodyPr/>
        <a:lstStyle/>
        <a:p>
          <a:endParaRPr lang="fr-BE"/>
        </a:p>
      </dgm:t>
    </dgm:pt>
    <dgm:pt modelId="{A9F72B27-B4C2-4FC6-9291-6CA143418729}" type="sibTrans" cxnId="{0DF47AFC-B990-4FF0-80AA-F031A79D8037}">
      <dgm:prSet/>
      <dgm:spPr/>
      <dgm:t>
        <a:bodyPr/>
        <a:lstStyle/>
        <a:p>
          <a:endParaRPr lang="fr-BE"/>
        </a:p>
      </dgm:t>
    </dgm:pt>
    <dgm:pt modelId="{EE0020AA-9369-42EB-AA7C-D925012074B5}">
      <dgm:prSet/>
      <dgm:spPr/>
      <dgm:t>
        <a:bodyPr/>
        <a:lstStyle/>
        <a:p>
          <a:r>
            <a:rPr lang="en-US"/>
            <a:t>Removing the topographic component of the interferogram to keep only information due to perturbations.</a:t>
          </a:r>
          <a:endParaRPr lang="fr-BE"/>
        </a:p>
      </dgm:t>
    </dgm:pt>
    <dgm:pt modelId="{2B18E484-10AE-468A-946B-9191A2E85225}" type="parTrans" cxnId="{A171F950-24A7-46FA-A1DC-21BECD975E7D}">
      <dgm:prSet/>
      <dgm:spPr/>
      <dgm:t>
        <a:bodyPr/>
        <a:lstStyle/>
        <a:p>
          <a:endParaRPr lang="fr-BE"/>
        </a:p>
      </dgm:t>
    </dgm:pt>
    <dgm:pt modelId="{8F1EFDA4-025B-4D50-9653-089711726950}" type="sibTrans" cxnId="{A171F950-24A7-46FA-A1DC-21BECD975E7D}">
      <dgm:prSet/>
      <dgm:spPr/>
      <dgm:t>
        <a:bodyPr/>
        <a:lstStyle/>
        <a:p>
          <a:endParaRPr lang="fr-BE"/>
        </a:p>
      </dgm:t>
    </dgm:pt>
    <dgm:pt modelId="{87374685-1EC8-4817-95AF-3C3A0B4CC400}">
      <dgm:prSet/>
      <dgm:spPr/>
      <dgm:t>
        <a:bodyPr/>
        <a:lstStyle/>
        <a:p>
          <a:r>
            <a:rPr lang="en-US"/>
            <a:t>Displacement can then be measured with millimetric precision</a:t>
          </a:r>
          <a:endParaRPr lang="fr-BE"/>
        </a:p>
      </dgm:t>
    </dgm:pt>
    <dgm:pt modelId="{1FDB2424-0A26-4E4D-98DB-EECD11ED246E}" type="parTrans" cxnId="{503EA65A-9758-4171-A469-66593D3CEC45}">
      <dgm:prSet/>
      <dgm:spPr/>
      <dgm:t>
        <a:bodyPr/>
        <a:lstStyle/>
        <a:p>
          <a:endParaRPr lang="fr-BE"/>
        </a:p>
      </dgm:t>
    </dgm:pt>
    <dgm:pt modelId="{F76C28A4-426F-4307-86AC-96AB7999BCC3}" type="sibTrans" cxnId="{503EA65A-9758-4171-A469-66593D3CEC45}">
      <dgm:prSet/>
      <dgm:spPr/>
      <dgm:t>
        <a:bodyPr/>
        <a:lstStyle/>
        <a:p>
          <a:endParaRPr lang="fr-BE"/>
        </a:p>
      </dgm:t>
    </dgm:pt>
    <dgm:pt modelId="{AD1311FC-6865-470A-89C2-844C194BD4D7}">
      <dgm:prSet/>
      <dgm:spPr/>
      <dgm:t>
        <a:bodyPr/>
        <a:lstStyle/>
        <a:p>
          <a:r>
            <a:rPr lang="en-US"/>
            <a:t>Displacement mapping allows studying and understanding geophysics process</a:t>
          </a:r>
          <a:endParaRPr lang="fr-BE"/>
        </a:p>
      </dgm:t>
    </dgm:pt>
    <dgm:pt modelId="{EBA2299C-554C-42FA-A6C5-793B86D1FCEC}" type="parTrans" cxnId="{5C64AA26-0D9A-4609-96E9-225CDC2BD14A}">
      <dgm:prSet/>
      <dgm:spPr/>
      <dgm:t>
        <a:bodyPr/>
        <a:lstStyle/>
        <a:p>
          <a:endParaRPr lang="fr-BE"/>
        </a:p>
      </dgm:t>
    </dgm:pt>
    <dgm:pt modelId="{04E175FE-99A8-49BC-8AB7-D97EE4FE9EA2}" type="sibTrans" cxnId="{5C64AA26-0D9A-4609-96E9-225CDC2BD14A}">
      <dgm:prSet/>
      <dgm:spPr/>
      <dgm:t>
        <a:bodyPr/>
        <a:lstStyle/>
        <a:p>
          <a:endParaRPr lang="fr-BE"/>
        </a:p>
      </dgm:t>
    </dgm:pt>
    <dgm:pt modelId="{2A1ACC7B-02E4-443D-9959-3440E905B367}" type="pres">
      <dgm:prSet presAssocID="{8FF91F47-EA35-4A57-B952-BD77186446D9}" presName="linear" presStyleCnt="0">
        <dgm:presLayoutVars>
          <dgm:animLvl val="lvl"/>
          <dgm:resizeHandles val="exact"/>
        </dgm:presLayoutVars>
      </dgm:prSet>
      <dgm:spPr/>
    </dgm:pt>
    <dgm:pt modelId="{0380EB48-5297-4352-81A1-EE7D3C42583B}" type="pres">
      <dgm:prSet presAssocID="{F16E8C2E-3C11-4A79-B96B-245E53637EC0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A5854914-8E13-4F77-B530-7D689F6EF8CE}" type="pres">
      <dgm:prSet presAssocID="{F16E8C2E-3C11-4A79-B96B-245E53637EC0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D30F5002-9E3F-4AA0-8F90-D65DE6294C7C}" type="presOf" srcId="{12ACAF2E-C747-46B1-86AC-60993B2C7AC8}" destId="{A5854914-8E13-4F77-B530-7D689F6EF8CE}" srcOrd="0" destOrd="0" presId="urn:microsoft.com/office/officeart/2005/8/layout/vList2"/>
    <dgm:cxn modelId="{AAD91707-39C2-4996-9051-3954667B9225}" srcId="{8FF91F47-EA35-4A57-B952-BD77186446D9}" destId="{F16E8C2E-3C11-4A79-B96B-245E53637EC0}" srcOrd="0" destOrd="0" parTransId="{B5066B30-FBEC-47EF-8483-CA3669607646}" sibTransId="{7A837759-8A31-4717-B952-308EB3AA584D}"/>
    <dgm:cxn modelId="{F9A2E31D-C1F1-45BB-8766-39C3CADFFB19}" type="presOf" srcId="{87374685-1EC8-4817-95AF-3C3A0B4CC400}" destId="{A5854914-8E13-4F77-B530-7D689F6EF8CE}" srcOrd="0" destOrd="3" presId="urn:microsoft.com/office/officeart/2005/8/layout/vList2"/>
    <dgm:cxn modelId="{5C64AA26-0D9A-4609-96E9-225CDC2BD14A}" srcId="{EE0020AA-9369-42EB-AA7C-D925012074B5}" destId="{AD1311FC-6865-470A-89C2-844C194BD4D7}" srcOrd="2" destOrd="0" parTransId="{EBA2299C-554C-42FA-A6C5-793B86D1FCEC}" sibTransId="{04E175FE-99A8-49BC-8AB7-D97EE4FE9EA2}"/>
    <dgm:cxn modelId="{9036764B-8626-4BB1-81A8-5F60E4F58471}" type="presOf" srcId="{F16E8C2E-3C11-4A79-B96B-245E53637EC0}" destId="{0380EB48-5297-4352-81A1-EE7D3C42583B}" srcOrd="0" destOrd="0" presId="urn:microsoft.com/office/officeart/2005/8/layout/vList2"/>
    <dgm:cxn modelId="{A171F950-24A7-46FA-A1DC-21BECD975E7D}" srcId="{F16E8C2E-3C11-4A79-B96B-245E53637EC0}" destId="{EE0020AA-9369-42EB-AA7C-D925012074B5}" srcOrd="1" destOrd="0" parTransId="{2B18E484-10AE-468A-946B-9191A2E85225}" sibTransId="{8F1EFDA4-025B-4D50-9653-089711726950}"/>
    <dgm:cxn modelId="{503EA65A-9758-4171-A469-66593D3CEC45}" srcId="{EE0020AA-9369-42EB-AA7C-D925012074B5}" destId="{87374685-1EC8-4817-95AF-3C3A0B4CC400}" srcOrd="1" destOrd="0" parTransId="{1FDB2424-0A26-4E4D-98DB-EECD11ED246E}" sibTransId="{F76C28A4-426F-4307-86AC-96AB7999BCC3}"/>
    <dgm:cxn modelId="{7322CB75-868C-4EFE-8AF4-4391FF2398E2}" type="presOf" srcId="{818533A9-4599-48C5-B7E6-A136C535A119}" destId="{A5854914-8E13-4F77-B530-7D689F6EF8CE}" srcOrd="0" destOrd="2" presId="urn:microsoft.com/office/officeart/2005/8/layout/vList2"/>
    <dgm:cxn modelId="{57514993-9FFB-4AF5-9A7A-D34793988759}" srcId="{F16E8C2E-3C11-4A79-B96B-245E53637EC0}" destId="{12ACAF2E-C747-46B1-86AC-60993B2C7AC8}" srcOrd="0" destOrd="0" parTransId="{380D80FF-0CF3-466F-BDCF-F4FD631652EB}" sibTransId="{CFC34107-4205-4285-9AF9-7934757C711B}"/>
    <dgm:cxn modelId="{1D79F79D-0ABE-4F2C-AD9B-E7A15CDC82A7}" type="presOf" srcId="{8FF91F47-EA35-4A57-B952-BD77186446D9}" destId="{2A1ACC7B-02E4-443D-9959-3440E905B367}" srcOrd="0" destOrd="0" presId="urn:microsoft.com/office/officeart/2005/8/layout/vList2"/>
    <dgm:cxn modelId="{3E10E4A4-AC29-44DD-B6ED-F026AE349485}" type="presOf" srcId="{EE0020AA-9369-42EB-AA7C-D925012074B5}" destId="{A5854914-8E13-4F77-B530-7D689F6EF8CE}" srcOrd="0" destOrd="1" presId="urn:microsoft.com/office/officeart/2005/8/layout/vList2"/>
    <dgm:cxn modelId="{3E5DEFD1-00DC-4752-ADE6-D31F8E6E75AA}" type="presOf" srcId="{AD1311FC-6865-470A-89C2-844C194BD4D7}" destId="{A5854914-8E13-4F77-B530-7D689F6EF8CE}" srcOrd="0" destOrd="4" presId="urn:microsoft.com/office/officeart/2005/8/layout/vList2"/>
    <dgm:cxn modelId="{0DF47AFC-B990-4FF0-80AA-F031A79D8037}" srcId="{EE0020AA-9369-42EB-AA7C-D925012074B5}" destId="{818533A9-4599-48C5-B7E6-A136C535A119}" srcOrd="0" destOrd="0" parTransId="{63C59073-CFBA-4026-9E8E-8B5EB24F05BE}" sibTransId="{A9F72B27-B4C2-4FC6-9291-6CA143418729}"/>
    <dgm:cxn modelId="{D85E14E3-332E-47A9-9B45-A55FDE0B6919}" type="presParOf" srcId="{2A1ACC7B-02E4-443D-9959-3440E905B367}" destId="{0380EB48-5297-4352-81A1-EE7D3C42583B}" srcOrd="0" destOrd="0" presId="urn:microsoft.com/office/officeart/2005/8/layout/vList2"/>
    <dgm:cxn modelId="{7BE7F4F9-65D7-4016-A1CC-645D0B14E7C2}" type="presParOf" srcId="{2A1ACC7B-02E4-443D-9959-3440E905B367}" destId="{A5854914-8E13-4F77-B530-7D689F6EF8CE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4FA0FE-9C15-4FA6-BD06-1AABADC3B6C1}">
      <dsp:nvSpPr>
        <dsp:cNvPr id="0" name=""/>
        <dsp:cNvSpPr/>
      </dsp:nvSpPr>
      <dsp:spPr>
        <a:xfrm>
          <a:off x="0" y="25294"/>
          <a:ext cx="5666029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Passive observation</a:t>
          </a:r>
          <a:endParaRPr lang="fr-BE" sz="2400" kern="1200"/>
        </a:p>
      </dsp:txBody>
      <dsp:txXfrm>
        <a:off x="28100" y="53394"/>
        <a:ext cx="5609829" cy="519439"/>
      </dsp:txXfrm>
    </dsp:sp>
    <dsp:sp modelId="{D3884AF1-2F80-471B-9BE3-22DCB9E6447A}">
      <dsp:nvSpPr>
        <dsp:cNvPr id="0" name=""/>
        <dsp:cNvSpPr/>
      </dsp:nvSpPr>
      <dsp:spPr>
        <a:xfrm>
          <a:off x="0" y="600934"/>
          <a:ext cx="5666029" cy="124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896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To observe self emitting objects</a:t>
          </a:r>
          <a:endParaRPr lang="fr-BE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/>
            <a:t>To observe diffuse reflection from the solar illumination</a:t>
          </a:r>
          <a:endParaRPr lang="fr-BE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/>
            <a:t>Allows a spectral analysis</a:t>
          </a:r>
          <a:endParaRPr lang="fr-BE" sz="1900" kern="1200" dirty="0"/>
        </a:p>
      </dsp:txBody>
      <dsp:txXfrm>
        <a:off x="0" y="600934"/>
        <a:ext cx="5666029" cy="1242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46AE65-9B51-4185-AB66-D7CFBC50F5C3}">
      <dsp:nvSpPr>
        <dsp:cNvPr id="0" name=""/>
        <dsp:cNvSpPr/>
      </dsp:nvSpPr>
      <dsp:spPr>
        <a:xfrm>
          <a:off x="0" y="43119"/>
          <a:ext cx="5181600" cy="671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Active observation</a:t>
          </a:r>
          <a:endParaRPr lang="fr-BE" sz="2800" kern="1200"/>
        </a:p>
      </dsp:txBody>
      <dsp:txXfrm>
        <a:off x="32784" y="75903"/>
        <a:ext cx="5116032" cy="606012"/>
      </dsp:txXfrm>
    </dsp:sp>
    <dsp:sp modelId="{030AC71C-9EC5-4FB0-9CE8-79C82224194C}">
      <dsp:nvSpPr>
        <dsp:cNvPr id="0" name=""/>
        <dsp:cNvSpPr/>
      </dsp:nvSpPr>
      <dsp:spPr>
        <a:xfrm>
          <a:off x="0" y="714699"/>
          <a:ext cx="5181600" cy="3593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516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The sensor is illuminating the scene with microwaves (Radar) or Laser (Lidar)</a:t>
          </a:r>
          <a:endParaRPr lang="fr-BE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Radar :</a:t>
          </a:r>
          <a:endParaRPr lang="fr-BE" sz="2200" kern="1200" dirty="0"/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Allows day and night observations.</a:t>
          </a:r>
          <a:endParaRPr lang="fr-BE" sz="2200" kern="1200" dirty="0"/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Very good atmosphere transparency </a:t>
          </a:r>
          <a:br>
            <a:rPr lang="en-US" sz="2200" kern="1200" dirty="0"/>
          </a:br>
          <a:r>
            <a:rPr lang="en-US" sz="2200" kern="1200" dirty="0">
              <a:sym typeface="Wingdings" pitchFamily="2" charset="2"/>
            </a:rPr>
            <a:t></a:t>
          </a:r>
          <a:r>
            <a:rPr lang="en-US" sz="2200" kern="1200" dirty="0"/>
            <a:t> all-weather observations.</a:t>
          </a:r>
          <a:endParaRPr lang="fr-BE" sz="2200" kern="1200" dirty="0"/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Synthetic Aperture Radar: </a:t>
          </a:r>
          <a:br>
            <a:rPr lang="en-US" sz="2200" kern="1200" dirty="0"/>
          </a:br>
          <a:r>
            <a:rPr lang="en-US" sz="2200" kern="1200" dirty="0"/>
            <a:t>retrieve :</a:t>
          </a:r>
          <a:endParaRPr lang="fr-BE" sz="2200" kern="1200" dirty="0"/>
        </a:p>
        <a:p>
          <a:pPr marL="685800" lvl="3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Topographic measurements</a:t>
          </a:r>
          <a:endParaRPr lang="fr-BE" sz="2200" kern="1200" dirty="0"/>
        </a:p>
        <a:p>
          <a:pPr marL="685800" lvl="3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Displacement measurements.</a:t>
          </a:r>
          <a:endParaRPr lang="fr-BE" sz="2200" kern="1200" dirty="0"/>
        </a:p>
      </dsp:txBody>
      <dsp:txXfrm>
        <a:off x="0" y="714699"/>
        <a:ext cx="5181600" cy="35935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A03460-7ADD-4BB8-8118-74A94ABF208B}">
      <dsp:nvSpPr>
        <dsp:cNvPr id="0" name=""/>
        <dsp:cNvSpPr/>
      </dsp:nvSpPr>
      <dsp:spPr>
        <a:xfrm>
          <a:off x="0" y="0"/>
          <a:ext cx="5181600" cy="14544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Numerous available sensors with large temporal archives:</a:t>
          </a:r>
        </a:p>
      </dsp:txBody>
      <dsp:txXfrm>
        <a:off x="71001" y="71001"/>
        <a:ext cx="5039598" cy="1312454"/>
      </dsp:txXfrm>
    </dsp:sp>
    <dsp:sp modelId="{BE8D8CA3-0475-4C82-B27B-023B452BCBD1}">
      <dsp:nvSpPr>
        <dsp:cNvPr id="0" name=""/>
        <dsp:cNvSpPr/>
      </dsp:nvSpPr>
      <dsp:spPr>
        <a:xfrm>
          <a:off x="0" y="1583649"/>
          <a:ext cx="5181600" cy="1184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516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Sentinel1 (EU), CosmoSkyMed (IT), SAOCOM 1 &amp; 2 (AR), TerraSAR-X (D), TanDEM-X (D), ALOS2 (JP), RadarSAT (CA), PAZ (ES), KompSAT5(KP), ICEYE (FI), Capella (US), …</a:t>
          </a:r>
        </a:p>
      </dsp:txBody>
      <dsp:txXfrm>
        <a:off x="0" y="1583649"/>
        <a:ext cx="5181600" cy="1184040"/>
      </dsp:txXfrm>
    </dsp:sp>
    <dsp:sp modelId="{15ED3C67-F0B4-42A9-9C4A-C603FAC200B1}">
      <dsp:nvSpPr>
        <dsp:cNvPr id="0" name=""/>
        <dsp:cNvSpPr/>
      </dsp:nvSpPr>
      <dsp:spPr>
        <a:xfrm>
          <a:off x="0" y="2767689"/>
          <a:ext cx="5181600" cy="14544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COPERNICUS Sentinel1 mission offers freely available observation every 12 days</a:t>
          </a:r>
        </a:p>
      </dsp:txBody>
      <dsp:txXfrm>
        <a:off x="71001" y="2838690"/>
        <a:ext cx="5039598" cy="13124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80EB48-5297-4352-81A1-EE7D3C42583B}">
      <dsp:nvSpPr>
        <dsp:cNvPr id="0" name=""/>
        <dsp:cNvSpPr/>
      </dsp:nvSpPr>
      <dsp:spPr>
        <a:xfrm>
          <a:off x="0" y="46043"/>
          <a:ext cx="5181600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SAR interferometry consists in:</a:t>
          </a:r>
          <a:endParaRPr lang="fr-BE" sz="3000" kern="1200"/>
        </a:p>
      </dsp:txBody>
      <dsp:txXfrm>
        <a:off x="35125" y="81168"/>
        <a:ext cx="5111350" cy="649299"/>
      </dsp:txXfrm>
    </dsp:sp>
    <dsp:sp modelId="{A5854914-8E13-4F77-B530-7D689F6EF8CE}">
      <dsp:nvSpPr>
        <dsp:cNvPr id="0" name=""/>
        <dsp:cNvSpPr/>
      </dsp:nvSpPr>
      <dsp:spPr>
        <a:xfrm>
          <a:off x="0" y="765593"/>
          <a:ext cx="5181600" cy="3539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516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Combining two SAR images to generate an interferogram.</a:t>
          </a:r>
          <a:endParaRPr lang="fr-BE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In absence of perturbations, fringes are like contour lines.</a:t>
          </a:r>
          <a:endParaRPr lang="fr-BE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Counting contour lines allows reconstructing / measuring the topography. </a:t>
          </a:r>
          <a:endParaRPr lang="fr-BE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Coherence is an important quality indicator showing scene stability between acquisitions.</a:t>
          </a:r>
          <a:endParaRPr lang="fr-BE" sz="2300" kern="1200"/>
        </a:p>
      </dsp:txBody>
      <dsp:txXfrm>
        <a:off x="0" y="765593"/>
        <a:ext cx="5181600" cy="35397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876B6C-DB1D-43CC-A434-10800E66E41C}">
      <dsp:nvSpPr>
        <dsp:cNvPr id="0" name=""/>
        <dsp:cNvSpPr/>
      </dsp:nvSpPr>
      <dsp:spPr>
        <a:xfrm>
          <a:off x="0" y="34816"/>
          <a:ext cx="5181600" cy="25108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Tracking coherence to optimize the interferometric signal on  pixel-by-pixel basis allows getting a first approximation of on-ground displacements.</a:t>
          </a:r>
          <a:endParaRPr lang="fr-BE" sz="2900" kern="1200"/>
        </a:p>
      </dsp:txBody>
      <dsp:txXfrm>
        <a:off x="122568" y="157384"/>
        <a:ext cx="4936464" cy="2265683"/>
      </dsp:txXfrm>
    </dsp:sp>
    <dsp:sp modelId="{B1DE355D-B24F-475F-BAE0-31CA1597B5BF}">
      <dsp:nvSpPr>
        <dsp:cNvPr id="0" name=""/>
        <dsp:cNvSpPr/>
      </dsp:nvSpPr>
      <dsp:spPr>
        <a:xfrm>
          <a:off x="0" y="2545636"/>
          <a:ext cx="5181600" cy="1770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516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Right animation shows a 6-days displacements simulation of the </a:t>
          </a:r>
          <a:r>
            <a:rPr lang="en-US" sz="2300" kern="1200" err="1"/>
            <a:t>Shirase</a:t>
          </a:r>
          <a:r>
            <a:rPr lang="en-US" sz="2300" kern="1200"/>
            <a:t> glacier in Antarctica. </a:t>
          </a:r>
          <a:endParaRPr lang="fr-BE" sz="2300" kern="1200"/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Results derived from an ERS tandem pair of 1996.</a:t>
          </a:r>
          <a:endParaRPr lang="fr-BE" sz="2300" kern="1200"/>
        </a:p>
      </dsp:txBody>
      <dsp:txXfrm>
        <a:off x="0" y="2545636"/>
        <a:ext cx="5181600" cy="177088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876B6C-DB1D-43CC-A434-10800E66E41C}">
      <dsp:nvSpPr>
        <dsp:cNvPr id="0" name=""/>
        <dsp:cNvSpPr/>
      </dsp:nvSpPr>
      <dsp:spPr>
        <a:xfrm>
          <a:off x="0" y="34816"/>
          <a:ext cx="5181600" cy="25108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Tracking coherence to optimize the interferometric signal allows getting bi-dimensional estimates of horizontal displacements</a:t>
          </a:r>
          <a:endParaRPr lang="fr-BE" sz="2900" kern="1200"/>
        </a:p>
      </dsp:txBody>
      <dsp:txXfrm>
        <a:off x="122568" y="157384"/>
        <a:ext cx="4936464" cy="2265683"/>
      </dsp:txXfrm>
    </dsp:sp>
    <dsp:sp modelId="{B1DE355D-B24F-475F-BAE0-31CA1597B5BF}">
      <dsp:nvSpPr>
        <dsp:cNvPr id="0" name=""/>
        <dsp:cNvSpPr/>
      </dsp:nvSpPr>
      <dsp:spPr>
        <a:xfrm>
          <a:off x="0" y="2545636"/>
          <a:ext cx="5181600" cy="1770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516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/>
            <a:t>Right: </a:t>
          </a:r>
          <a:r>
            <a:rPr lang="en-US" sz="2300" kern="1200" dirty="0" err="1"/>
            <a:t>Drauning</a:t>
          </a:r>
          <a:r>
            <a:rPr lang="en-US" sz="2300" kern="1200" dirty="0"/>
            <a:t> Maud iceshelf monitoring based on Sentinel1 pair of images acquired in 2018.</a:t>
          </a:r>
          <a:endParaRPr lang="fr-BE" sz="2300" kern="1200" dirty="0"/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Velocity measurements allows getting mass balance estimates.</a:t>
          </a:r>
          <a:endParaRPr lang="fr-BE" sz="2300" kern="1200"/>
        </a:p>
      </dsp:txBody>
      <dsp:txXfrm>
        <a:off x="0" y="2545636"/>
        <a:ext cx="5181600" cy="177088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80EB48-5297-4352-81A1-EE7D3C42583B}">
      <dsp:nvSpPr>
        <dsp:cNvPr id="0" name=""/>
        <dsp:cNvSpPr/>
      </dsp:nvSpPr>
      <dsp:spPr>
        <a:xfrm>
          <a:off x="0" y="58259"/>
          <a:ext cx="4794737" cy="91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SAR differential interferometry consists in:</a:t>
          </a:r>
          <a:endParaRPr lang="fr-BE" sz="2300" kern="1200"/>
        </a:p>
      </dsp:txBody>
      <dsp:txXfrm>
        <a:off x="44664" y="102923"/>
        <a:ext cx="4705409" cy="825612"/>
      </dsp:txXfrm>
    </dsp:sp>
    <dsp:sp modelId="{A5854914-8E13-4F77-B530-7D689F6EF8CE}">
      <dsp:nvSpPr>
        <dsp:cNvPr id="0" name=""/>
        <dsp:cNvSpPr/>
      </dsp:nvSpPr>
      <dsp:spPr>
        <a:xfrm>
          <a:off x="0" y="973200"/>
          <a:ext cx="4794737" cy="3332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233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Combining two SAR images to generate an interferogram.</a:t>
          </a:r>
          <a:endParaRPr lang="fr-BE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Removing the topographic component of the interferogram to keep only information due to perturbations.</a:t>
          </a:r>
          <a:endParaRPr lang="fr-BE" sz="1800" kern="120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Perturbations are due to local  displacements occurring between acquisition dates.</a:t>
          </a:r>
          <a:endParaRPr lang="fr-BE" sz="1800" kern="120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Displacement can then be measured with millimetric precision</a:t>
          </a:r>
          <a:endParaRPr lang="fr-BE" sz="1800" kern="120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Displacement mapping allows studying and understanding geophysics process</a:t>
          </a:r>
          <a:endParaRPr lang="fr-BE" sz="1800" kern="1200"/>
        </a:p>
      </dsp:txBody>
      <dsp:txXfrm>
        <a:off x="0" y="973200"/>
        <a:ext cx="4794737" cy="33327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80EB48-5297-4352-81A1-EE7D3C42583B}">
      <dsp:nvSpPr>
        <dsp:cNvPr id="0" name=""/>
        <dsp:cNvSpPr/>
      </dsp:nvSpPr>
      <dsp:spPr>
        <a:xfrm>
          <a:off x="0" y="58259"/>
          <a:ext cx="4794737" cy="91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SAR differential interferometry consists in:</a:t>
          </a:r>
          <a:endParaRPr lang="fr-BE" sz="2300" kern="1200"/>
        </a:p>
      </dsp:txBody>
      <dsp:txXfrm>
        <a:off x="44664" y="102923"/>
        <a:ext cx="4705409" cy="825612"/>
      </dsp:txXfrm>
    </dsp:sp>
    <dsp:sp modelId="{A5854914-8E13-4F77-B530-7D689F6EF8CE}">
      <dsp:nvSpPr>
        <dsp:cNvPr id="0" name=""/>
        <dsp:cNvSpPr/>
      </dsp:nvSpPr>
      <dsp:spPr>
        <a:xfrm>
          <a:off x="0" y="973200"/>
          <a:ext cx="4794737" cy="3332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233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Combining two SAR images to generate an interferogram.</a:t>
          </a:r>
          <a:endParaRPr lang="fr-BE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Removing the topographic component of the interferogram to keep only information due to perturbations.</a:t>
          </a:r>
          <a:endParaRPr lang="fr-BE" sz="1800" kern="120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Perturbations are due to local  displacements occurring between acquisition dates.</a:t>
          </a:r>
          <a:endParaRPr lang="fr-BE" sz="1800" kern="120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Displacement can then be measured with millimetric precision</a:t>
          </a:r>
          <a:endParaRPr lang="fr-BE" sz="1800" kern="120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Displacement mapping allows studying and understanding geophysics process</a:t>
          </a:r>
          <a:endParaRPr lang="fr-BE" sz="1800" kern="1200"/>
        </a:p>
      </dsp:txBody>
      <dsp:txXfrm>
        <a:off x="0" y="973200"/>
        <a:ext cx="4794737" cy="33327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78BE85FE-5E22-B1B9-48F2-091E4FA22C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44A311F-C86F-29EA-B7E0-9B48C29AE3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F7E9E2-45AD-FA46-8A5C-CD32AEF408B6}" type="datetimeFigureOut">
              <a:rPr lang="fr-FR" smtClean="0"/>
              <a:t>08/12/2023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E93D0B4-15E6-2470-4AFB-205EAEFAF4B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005CB3D-E653-C688-6E94-1CEE4934CB1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6A593B-CAD8-2C40-B591-1C83A4B3E1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69644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A1C91B-13C2-4EE2-A1D0-769980DD4587}" type="datetimeFigureOut">
              <a:rPr lang="fr-BE" smtClean="0"/>
              <a:t>8/12/23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0255F2-6CAC-4973-AE00-ECEB7C511C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66673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255F2-6CAC-4973-AE00-ECEB7C511CF3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56486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255F2-6CAC-4973-AE00-ECEB7C511CF3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2135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1708EF50-7630-A0B6-44DA-E8333B94A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ED53D3A6-4B70-3BF1-1A14-82AB58ACA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13" name="Espace réservé de la date 12">
            <a:extLst>
              <a:ext uri="{FF2B5EF4-FFF2-40B4-BE49-F238E27FC236}">
                <a16:creationId xmlns:a16="http://schemas.microsoft.com/office/drawing/2014/main" id="{9B11AB73-5916-FEFC-49AF-B2BF6F652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December 11, 2023</a:t>
            </a:r>
            <a:endParaRPr lang="fr-BE"/>
          </a:p>
        </p:txBody>
      </p:sp>
      <p:sp>
        <p:nvSpPr>
          <p:cNvPr id="14" name="Espace réservé du pied de page 13">
            <a:extLst>
              <a:ext uri="{FF2B5EF4-FFF2-40B4-BE49-F238E27FC236}">
                <a16:creationId xmlns:a16="http://schemas.microsoft.com/office/drawing/2014/main" id="{360FAD63-272F-03B8-4E25-91B24CA69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SAR for hazard monitoring</a:t>
            </a:r>
            <a:endParaRPr lang="fr-BE"/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CCB0C906-61B1-630F-5589-00DB4CB60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C1468C-4085-47FB-8B4A-392CC09C528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233257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30C46A-0FA6-91A8-3B7A-D0E34AF1A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1A8767B-97EA-6CA0-448D-11D9F806C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2DB310-4F37-29CF-F44A-3E6CB7358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December 11, 2023</a:t>
            </a:r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2C88693-5C7C-102D-6700-615788994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SAR for hazard monitoring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09DA02-8ACC-1521-7F38-B2023D313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1468C-4085-47FB-8B4A-392CC09C528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1147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9758F81-0EDE-9A86-65F9-9A6088CE43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12CB8E9-9F21-3F6A-93F2-FBAD0DA25A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345C50-FFC9-9204-DECC-2F0B07BE9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December 11, 2023</a:t>
            </a:r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EBB40D-691F-C472-F3E2-91F60F2F6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SAR for hazard monitoring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577220-A6D6-0469-8377-9FD71E042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1468C-4085-47FB-8B4A-392CC09C528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4106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8ED55C-7E8E-4753-5983-FB7917FD8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52F65F2-BDD9-CE5E-231B-834174CE3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December 11, 2023</a:t>
            </a:r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B746CC8-EFD3-8594-89F0-48790DE7D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 for hazard monitoring</a:t>
            </a:r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45F73A5-836F-495A-48EC-0D8367E20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1468C-4085-47FB-8B4A-392CC09C528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89855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538733-257B-E71C-C978-00AAB7796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F14B47-86B2-3F1F-7FE2-0FE932045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6965A6-5FDF-0BD8-F08D-02A4F0230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December 11, 2023</a:t>
            </a:r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1C20CD-8A12-23EA-2303-932DC7F84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 for hazard monitoring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FE77B07-F2D7-EFD2-88CB-F5E3500A2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1468C-4085-47FB-8B4A-392CC09C528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801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BD822B-87D2-64DF-6DFF-D16082683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t" anchorCtr="0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98FC751-9378-B2CA-662C-356EA6D54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775E63-7109-B20B-D853-DF0F78F1E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December 11, 2023</a:t>
            </a:r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9272A8-01E7-C211-2C29-1FC8130F8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SAR for hazard monitoring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33309D-AC12-2BB3-BB27-F039ED6C2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1468C-4085-47FB-8B4A-392CC09C5287}" type="slidenum">
              <a:rPr lang="fr-BE" smtClean="0"/>
              <a:t>‹N°›</a:t>
            </a:fld>
            <a:endParaRPr lang="fr-BE"/>
          </a:p>
        </p:txBody>
      </p:sp>
      <p:pic>
        <p:nvPicPr>
          <p:cNvPr id="7" name="Picture 2" descr="https://www.ulg.ac.be/upload/docs/image/jpeg/2017-03/uliege-logo-couleurs-300.jpg">
            <a:extLst>
              <a:ext uri="{FF2B5EF4-FFF2-40B4-BE49-F238E27FC236}">
                <a16:creationId xmlns:a16="http://schemas.microsoft.com/office/drawing/2014/main" id="{95E65C82-8049-1790-6312-E766195A19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39176" y="0"/>
            <a:ext cx="1452824" cy="70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160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D5BF24-BEFF-703D-A249-7E99EF3D6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646CDD-1979-DBAD-9A95-B821D4B7C1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CF04AEF-B9AE-AF2B-5843-5375362F99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11" name="Espace réservé de la date 10">
            <a:extLst>
              <a:ext uri="{FF2B5EF4-FFF2-40B4-BE49-F238E27FC236}">
                <a16:creationId xmlns:a16="http://schemas.microsoft.com/office/drawing/2014/main" id="{45E314DB-3FF4-6F8B-A6D3-23B29F53A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December 11, 2023</a:t>
            </a:r>
            <a:endParaRPr lang="fr-BE"/>
          </a:p>
        </p:txBody>
      </p: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28AA4446-6AB9-E7C1-4D1A-6DD89B3D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 for hazard monitoring</a:t>
            </a:r>
            <a:endParaRPr lang="fr-BE"/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FB4E55F5-3DB7-1CF8-8816-70989EA5B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1468C-4085-47FB-8B4A-392CC09C528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44913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5D3E64-F036-2A09-EF87-3B7237E9B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7B03B7B-3751-708F-E286-5674AC31CA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AF2F4B9-77AE-33EB-406F-642B26BEBC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55F30B5-08BE-EC28-511D-B28876CFA0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35D47F8-0829-0EA6-3DB1-29ED110D11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570A68B-E10B-2A6C-E0CD-D98B95B35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December 11, 2023</a:t>
            </a:r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4BF059A-8428-1C79-D891-AB6E23311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 for hazard monitoring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E9983D9-C8F4-9EB5-DFF8-CD2614716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1468C-4085-47FB-8B4A-392CC09C528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66704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A8975-0501-4660-A379-9E9163176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E7A4BDD-541D-65AE-B97D-F6AA09695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December 11, 2023</a:t>
            </a:r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30AA5EE-A1CA-E046-5514-17DC246DD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SAR for hazard monitoring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26167D-A858-17B4-D19A-ED11EFCE8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1468C-4085-47FB-8B4A-392CC09C528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6689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05B3EE4-3F8F-1295-B2A5-2CE46399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December 11, 2023</a:t>
            </a:r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9CA223C-1DA6-8C8A-FB48-4E3B11DA6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SAR for hazard monitoring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89818EC-8D7C-91C1-F169-6EB901C59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1468C-4085-47FB-8B4A-392CC09C528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62411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470EEE-4CFA-5ADB-44F7-1BB519BC1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62ED95-546F-9540-8895-40F16F795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763DE46-0C99-D1EA-CD98-A2C574D373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4B61CBB-260E-1F5E-FA30-EE1C0CB2E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December 11, 2023</a:t>
            </a:r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7F0E811-A289-27C9-A516-93EF6A22F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SAR for hazard monitoring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8D516A5-F030-8200-B933-61E4BAEF0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1468C-4085-47FB-8B4A-392CC09C528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81930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91C3B8-3B9C-95BE-3E70-3211AEE43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A574C94-156A-EE48-644E-CD55DD234C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763E3B2-3133-DF02-FA82-9DA8290F80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731186B-5AD7-7F74-15FF-AF7D55084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December 11, 2023</a:t>
            </a:r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647E217-896E-2B64-569F-291DD48ED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SAR for hazard monitoring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090EF2F-2344-77DB-5563-877B2A90C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1468C-4085-47FB-8B4A-392CC09C528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45154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100000">
              <a:srgbClr val="7293C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B57F4B3-E922-ACD4-646C-54BE33975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FF11AF2-FE36-EF53-4016-4249C17E41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3AB8040-D93A-C578-CDDD-CEB81C5F9C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fr-FR"/>
              <a:t>December 11, 2023</a:t>
            </a:r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1CC86E-F430-D7F6-3BD5-4A6895739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SAR for hazard monitoring</a:t>
            </a:r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3387F0-F0A9-CE68-CB17-F722A5D207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2C1468C-4085-47FB-8B4A-392CC09C5287}" type="slidenum">
              <a:rPr lang="fr-BE" smtClean="0"/>
              <a:pPr/>
              <a:t>‹N°›</a:t>
            </a:fld>
            <a:endParaRPr lang="fr-BE"/>
          </a:p>
        </p:txBody>
      </p:sp>
      <p:pic>
        <p:nvPicPr>
          <p:cNvPr id="11" name="Image 10" descr="Une image contenant symbole, Graphique, logo, Police">
            <a:extLst>
              <a:ext uri="{FF2B5EF4-FFF2-40B4-BE49-F238E27FC236}">
                <a16:creationId xmlns:a16="http://schemas.microsoft.com/office/drawing/2014/main" id="{92BD0007-15E6-3981-AD1D-7361ECAA6D8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555"/>
            <a:ext cx="1208942" cy="70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96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orban@uliege.be" TargetMode="External"/><Relationship Id="rId2" Type="http://schemas.openxmlformats.org/officeDocument/2006/relationships/hyperlink" Target="mailto:shabracken@uliege.be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mailto:dderauw@unrn.edu.ar" TargetMode="External"/><Relationship Id="rId4" Type="http://schemas.openxmlformats.org/officeDocument/2006/relationships/hyperlink" Target="mailto:dderauw@uliege.be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4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6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17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terra3.ecgs.lu/defo-domuyo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4.xml"/><Relationship Id="rId7" Type="http://schemas.openxmlformats.org/officeDocument/2006/relationships/diagramQuickStyle" Target="../diagrams/quickStyle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Layout" Target="../diagrams/layout1.xml"/><Relationship Id="rId11" Type="http://schemas.openxmlformats.org/officeDocument/2006/relationships/image" Target="../media/image5.png"/><Relationship Id="rId5" Type="http://schemas.openxmlformats.org/officeDocument/2006/relationships/diagramData" Target="../diagrams/data1.xml"/><Relationship Id="rId10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4.xml"/><Relationship Id="rId7" Type="http://schemas.openxmlformats.org/officeDocument/2006/relationships/diagramQuickStyle" Target="../diagrams/quickStyle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4.xml"/><Relationship Id="rId7" Type="http://schemas.openxmlformats.org/officeDocument/2006/relationships/diagramColors" Target="../diagrams/colors5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40A6D6-ED30-3197-3E42-C069479DA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Synthetic Aperture Radar</a:t>
            </a:r>
            <a:br>
              <a:rPr lang="en-US" dirty="0"/>
            </a:br>
            <a:r>
              <a:rPr lang="en-US" dirty="0"/>
              <a:t>for hazard monitoring</a:t>
            </a:r>
            <a:endParaRPr lang="fr-BE" dirty="0"/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AD0D4A66-65C2-4E3F-01BB-FBE205DE5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3035216" cy="1500187"/>
          </a:xfrm>
        </p:spPr>
        <p:txBody>
          <a:bodyPr/>
          <a:lstStyle/>
          <a:p>
            <a:r>
              <a:rPr lang="en-US" dirty="0"/>
              <a:t>Serge Habraken</a:t>
            </a:r>
          </a:p>
          <a:p>
            <a:r>
              <a:rPr lang="en-US" dirty="0">
                <a:hlinkClick r:id="rId2"/>
              </a:rPr>
              <a:t>shabraken@uliege.be</a:t>
            </a:r>
            <a:endParaRPr lang="en-US" dirty="0"/>
          </a:p>
          <a:p>
            <a:endParaRPr lang="fr-BE" dirty="0"/>
          </a:p>
        </p:txBody>
      </p:sp>
      <p:sp>
        <p:nvSpPr>
          <p:cNvPr id="26" name="Sous-titre 3">
            <a:extLst>
              <a:ext uri="{FF2B5EF4-FFF2-40B4-BE49-F238E27FC236}">
                <a16:creationId xmlns:a16="http://schemas.microsoft.com/office/drawing/2014/main" id="{688246AB-A195-E76A-0591-8EB1BF9F4E48}"/>
              </a:ext>
            </a:extLst>
          </p:cNvPr>
          <p:cNvSpPr txBox="1">
            <a:spLocks/>
          </p:cNvSpPr>
          <p:nvPr/>
        </p:nvSpPr>
        <p:spPr>
          <a:xfrm>
            <a:off x="8629762" y="4562475"/>
            <a:ext cx="3035216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Anne Orban</a:t>
            </a:r>
          </a:p>
          <a:p>
            <a:r>
              <a:rPr lang="en-US" dirty="0">
                <a:hlinkClick r:id="rId3"/>
              </a:rPr>
              <a:t>aorban@uliege.be</a:t>
            </a:r>
            <a:endParaRPr lang="en-US" dirty="0"/>
          </a:p>
          <a:p>
            <a:endParaRPr lang="fr-BE" dirty="0"/>
          </a:p>
        </p:txBody>
      </p:sp>
      <p:sp>
        <p:nvSpPr>
          <p:cNvPr id="27" name="Espace réservé de la date 26">
            <a:extLst>
              <a:ext uri="{FF2B5EF4-FFF2-40B4-BE49-F238E27FC236}">
                <a16:creationId xmlns:a16="http://schemas.microsoft.com/office/drawing/2014/main" id="{6DE115E4-86A4-206E-0883-1FFB89016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December 11, 2023</a:t>
            </a:r>
            <a:endParaRPr lang="fr-BE"/>
          </a:p>
        </p:txBody>
      </p:sp>
      <p:sp>
        <p:nvSpPr>
          <p:cNvPr id="28" name="Espace réservé du pied de page 27">
            <a:extLst>
              <a:ext uri="{FF2B5EF4-FFF2-40B4-BE49-F238E27FC236}">
                <a16:creationId xmlns:a16="http://schemas.microsoft.com/office/drawing/2014/main" id="{AE4532E7-0536-33F0-B016-C8C62E4D9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SAR for hazard monitoring</a:t>
            </a:r>
          </a:p>
        </p:txBody>
      </p:sp>
      <p:sp>
        <p:nvSpPr>
          <p:cNvPr id="29" name="Espace réservé du numéro de diapositive 28">
            <a:extLst>
              <a:ext uri="{FF2B5EF4-FFF2-40B4-BE49-F238E27FC236}">
                <a16:creationId xmlns:a16="http://schemas.microsoft.com/office/drawing/2014/main" id="{C380D15F-B329-05A9-2E17-350E7BFB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1468C-4085-47FB-8B4A-392CC09C5287}" type="slidenum">
              <a:rPr lang="fr-BE" smtClean="0"/>
              <a:t>1</a:t>
            </a:fld>
            <a:endParaRPr lang="fr-BE"/>
          </a:p>
        </p:txBody>
      </p:sp>
      <p:sp>
        <p:nvSpPr>
          <p:cNvPr id="3" name="Sous-titre 3">
            <a:extLst>
              <a:ext uri="{FF2B5EF4-FFF2-40B4-BE49-F238E27FC236}">
                <a16:creationId xmlns:a16="http://schemas.microsoft.com/office/drawing/2014/main" id="{5BAA41E7-8A4C-5009-52E1-530D103EB724}"/>
              </a:ext>
            </a:extLst>
          </p:cNvPr>
          <p:cNvSpPr txBox="1">
            <a:spLocks/>
          </p:cNvSpPr>
          <p:nvPr/>
        </p:nvSpPr>
        <p:spPr>
          <a:xfrm>
            <a:off x="4730806" y="4589463"/>
            <a:ext cx="3035216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Dominique </a:t>
            </a:r>
            <a:r>
              <a:rPr lang="en-US" dirty="0" err="1"/>
              <a:t>Derauw</a:t>
            </a:r>
            <a:endParaRPr lang="en-US" dirty="0"/>
          </a:p>
          <a:p>
            <a:r>
              <a:rPr lang="en-US" dirty="0">
                <a:hlinkClick r:id="rId4"/>
              </a:rPr>
              <a:t>dderauw@uliege.be</a:t>
            </a:r>
            <a:endParaRPr lang="en-US" dirty="0"/>
          </a:p>
          <a:p>
            <a:r>
              <a:rPr lang="en-US" dirty="0">
                <a:hlinkClick r:id="rId5"/>
              </a:rPr>
              <a:t>dderauw@unrn.edu.ar</a:t>
            </a:r>
            <a:endParaRPr lang="en-US" dirty="0"/>
          </a:p>
        </p:txBody>
      </p:sp>
      <p:sp>
        <p:nvSpPr>
          <p:cNvPr id="5" name="CSL Title">
            <a:extLst>
              <a:ext uri="{FF2B5EF4-FFF2-40B4-BE49-F238E27FC236}">
                <a16:creationId xmlns:a16="http://schemas.microsoft.com/office/drawing/2014/main" id="{12C67D34-B517-F3DD-A91D-391C74744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1827" y="581968"/>
            <a:ext cx="66866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extrusionClr>
                <a:schemeClr val="bg1"/>
              </a:extrusionClr>
              <a:contourClr>
                <a:srgbClr val="549FB3"/>
              </a:contourClr>
            </a:sp3d>
          </a:bodyPr>
          <a:lstStyle/>
          <a:p>
            <a:pPr defTabSz="243843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fr-BE" sz="2400" b="1" kern="1200" spc="800" dirty="0">
                <a:ln w="11430"/>
                <a:solidFill>
                  <a:srgbClr val="F0A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Corbel" pitchFamily="34" charset="0"/>
                <a:cs typeface="Arial" charset="0"/>
              </a:rPr>
              <a:t>C</a:t>
            </a:r>
            <a:r>
              <a:rPr lang="fr-BE" sz="2000" b="1" kern="1200" spc="800" dirty="0">
                <a:ln w="11430"/>
                <a:solidFill>
                  <a:srgbClr val="CCCCFF"/>
                </a:solidFill>
                <a:highlight>
                  <a:srgbClr val="000000"/>
                </a:highlight>
                <a:latin typeface="Corbel" pitchFamily="34" charset="0"/>
                <a:cs typeface="Arial" charset="0"/>
              </a:rPr>
              <a:t>ENTRE  </a:t>
            </a:r>
            <a:r>
              <a:rPr lang="fr-BE" sz="2400" b="1" kern="1200" spc="800" dirty="0">
                <a:ln w="11430"/>
                <a:solidFill>
                  <a:srgbClr val="F0A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Corbel" pitchFamily="34" charset="0"/>
                <a:cs typeface="Arial" charset="0"/>
              </a:rPr>
              <a:t>S</a:t>
            </a:r>
            <a:r>
              <a:rPr lang="fr-BE" sz="2000" b="1" kern="1200" spc="800" dirty="0">
                <a:ln w="11430"/>
                <a:solidFill>
                  <a:srgbClr val="CCCCFF"/>
                </a:solidFill>
                <a:highlight>
                  <a:srgbClr val="000000"/>
                </a:highlight>
                <a:latin typeface="Corbel" pitchFamily="34" charset="0"/>
                <a:cs typeface="Arial" charset="0"/>
              </a:rPr>
              <a:t>PATIAL  DE  </a:t>
            </a:r>
            <a:r>
              <a:rPr lang="fr-BE" sz="2400" b="1" kern="1200" spc="800" dirty="0">
                <a:ln w="11430"/>
                <a:solidFill>
                  <a:srgbClr val="F0A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Corbel" pitchFamily="34" charset="0"/>
                <a:cs typeface="Arial" charset="0"/>
              </a:rPr>
              <a:t>L</a:t>
            </a:r>
            <a:r>
              <a:rPr lang="fr-BE" sz="2000" b="1" kern="1200" spc="800" dirty="0">
                <a:ln w="11430"/>
                <a:solidFill>
                  <a:srgbClr val="CCCCFF"/>
                </a:solidFill>
                <a:highlight>
                  <a:srgbClr val="000000"/>
                </a:highlight>
                <a:latin typeface="Corbel" pitchFamily="34" charset="0"/>
                <a:cs typeface="Arial" charset="0"/>
              </a:rPr>
              <a:t>IEGE</a:t>
            </a:r>
            <a:endParaRPr lang="en-US" sz="2000" b="1" kern="1200" spc="800" dirty="0">
              <a:ln w="11430"/>
              <a:solidFill>
                <a:srgbClr val="CCCCFF"/>
              </a:solidFill>
              <a:highlight>
                <a:srgbClr val="000000"/>
              </a:highlight>
              <a:latin typeface="Corbe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405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40E0FE-0CF3-CCD8-7820-2E1936F78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Glacier monitoring</a:t>
            </a:r>
            <a:endParaRPr lang="fr-BE"/>
          </a:p>
        </p:txBody>
      </p:sp>
      <p:graphicFrame>
        <p:nvGraphicFramePr>
          <p:cNvPr id="10" name="Espace réservé du contenu 9">
            <a:extLst>
              <a:ext uri="{FF2B5EF4-FFF2-40B4-BE49-F238E27FC236}">
                <a16:creationId xmlns:a16="http://schemas.microsoft.com/office/drawing/2014/main" id="{8FC46136-E85A-2EDD-0D4A-57FFB60B080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82695788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FABCFEC-DD48-42D2-B067-D0695C6F2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December 11, 2023</a:t>
            </a:r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12CEE42-8B70-DAED-0E50-974BD6B51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 for hazard monitoring</a:t>
            </a:r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C61F7B0-512C-EC0C-B38B-BBC25E7B3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1468C-4085-47FB-8B4A-392CC09C5287}" type="slidenum">
              <a:rPr lang="fr-BE" smtClean="0"/>
              <a:pPr/>
              <a:t>10</a:t>
            </a:fld>
            <a:endParaRPr lang="fr-BE"/>
          </a:p>
        </p:txBody>
      </p:sp>
      <p:pic>
        <p:nvPicPr>
          <p:cNvPr id="11" name="Espace réservé du contenu 10" descr="Une image contenant texte, art, graphisme, capture d’écran&#10;&#10;Description générée automatiquement">
            <a:extLst>
              <a:ext uri="{FF2B5EF4-FFF2-40B4-BE49-F238E27FC236}">
                <a16:creationId xmlns:a16="http://schemas.microsoft.com/office/drawing/2014/main" id="{7C035F60-A684-A974-8EF6-2A72F0585E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870075"/>
            <a:ext cx="5572677" cy="3982925"/>
          </a:xfrm>
        </p:spPr>
      </p:pic>
    </p:spTree>
    <p:extLst>
      <p:ext uri="{BB962C8B-B14F-4D97-AF65-F5344CB8AC3E}">
        <p14:creationId xmlns:p14="http://schemas.microsoft.com/office/powerpoint/2010/main" val="1574883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B818A4-B9DF-6C68-4DAA-E0DDF4140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Images time series for volcanic monitoring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310059-9AA5-10EA-D14C-C01A209391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6573" y="4655527"/>
            <a:ext cx="9774628" cy="1745273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Example: Observation with time of the lava lake level of the Nyiragongo volcano, Democratic Republic of Congo</a:t>
            </a:r>
          </a:p>
          <a:p>
            <a:pPr lvl="1"/>
            <a:r>
              <a:rPr lang="en-US"/>
              <a:t>Centre: high resolution </a:t>
            </a:r>
            <a:r>
              <a:rPr lang="en-US" err="1"/>
              <a:t>CosmoSkyMed</a:t>
            </a:r>
            <a:r>
              <a:rPr lang="en-US"/>
              <a:t> time series</a:t>
            </a:r>
          </a:p>
          <a:p>
            <a:pPr lvl="1"/>
            <a:r>
              <a:rPr lang="en-US"/>
              <a:t>Left and right, medium resolution ascending and descending Sentinel1 time series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F541482-6DC1-99BC-39C5-21DEB1ABF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December 11, 2023</a:t>
            </a:r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F3D96B9-3D5C-2C8C-8A07-7D73AF4AE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 for hazard monitoring</a:t>
            </a:r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395D96F-2DB6-0949-4901-4B71F8414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1468C-4085-47FB-8B4A-392CC09C5287}" type="slidenum">
              <a:rPr lang="fr-BE" smtClean="0"/>
              <a:pPr/>
              <a:t>11</a:t>
            </a:fld>
            <a:endParaRPr lang="fr-BE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FABBEB69-0759-D8C1-BC15-53057FDA57DB}"/>
              </a:ext>
            </a:extLst>
          </p:cNvPr>
          <p:cNvSpPr txBox="1">
            <a:spLocks/>
          </p:cNvSpPr>
          <p:nvPr/>
        </p:nvSpPr>
        <p:spPr>
          <a:xfrm>
            <a:off x="830693" y="1374426"/>
            <a:ext cx="9660508" cy="5669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Nowadays profusion of data allows monitoring area of interest: </a:t>
            </a:r>
          </a:p>
        </p:txBody>
      </p:sp>
      <p:pic>
        <p:nvPicPr>
          <p:cNvPr id="15" name="lavaLakeLevel">
            <a:hlinkClick r:id="" action="ppaction://media"/>
            <a:extLst>
              <a:ext uri="{FF2B5EF4-FFF2-40B4-BE49-F238E27FC236}">
                <a16:creationId xmlns:a16="http://schemas.microsoft.com/office/drawing/2014/main" id="{C3AA614D-2222-B27B-E899-1C86DB8DD628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1957" y="1941411"/>
            <a:ext cx="7828085" cy="2393441"/>
          </a:xfrm>
        </p:spPr>
      </p:pic>
    </p:spTree>
    <p:extLst>
      <p:ext uri="{BB962C8B-B14F-4D97-AF65-F5344CB8AC3E}">
        <p14:creationId xmlns:p14="http://schemas.microsoft.com/office/powerpoint/2010/main" val="231248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8A7AEB-71ED-CA36-B344-B4A586EB6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SAR differential interferometry (</a:t>
            </a:r>
            <a:r>
              <a:rPr lang="en-US" err="1"/>
              <a:t>DInSAR</a:t>
            </a:r>
            <a:r>
              <a:rPr lang="en-US"/>
              <a:t>)</a:t>
            </a:r>
            <a:endParaRPr lang="fr-BE"/>
          </a:p>
        </p:txBody>
      </p:sp>
      <p:graphicFrame>
        <p:nvGraphicFramePr>
          <p:cNvPr id="12" name="Espace réservé du contenu 11">
            <a:extLst>
              <a:ext uri="{FF2B5EF4-FFF2-40B4-BE49-F238E27FC236}">
                <a16:creationId xmlns:a16="http://schemas.microsoft.com/office/drawing/2014/main" id="{ECACB33F-4486-1843-2AD4-587935A8A34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02961703"/>
              </p:ext>
            </p:extLst>
          </p:nvPr>
        </p:nvGraphicFramePr>
        <p:xfrm>
          <a:off x="6646985" y="1442231"/>
          <a:ext cx="4794738" cy="4364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588B8F-D836-6BC8-6DBF-E6C8436DF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December 11, 2023</a:t>
            </a:r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222A5EF-E01D-F793-74EC-EDF925243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 for hazard monitoring</a:t>
            </a:r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BC7CBE8-218F-0D97-4F38-114A2C8E5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1468C-4085-47FB-8B4A-392CC09C5287}" type="slidenum">
              <a:rPr lang="fr-BE" smtClean="0"/>
              <a:pPr/>
              <a:t>12</a:t>
            </a:fld>
            <a:endParaRPr lang="fr-BE"/>
          </a:p>
        </p:txBody>
      </p:sp>
      <p:pic>
        <p:nvPicPr>
          <p:cNvPr id="15" name="Espace réservé du contenu 14" descr="Une image contenant capture d’écran, carte&#10;&#10;Description générée automatiquement">
            <a:extLst>
              <a:ext uri="{FF2B5EF4-FFF2-40B4-BE49-F238E27FC236}">
                <a16:creationId xmlns:a16="http://schemas.microsoft.com/office/drawing/2014/main" id="{7E712EDB-3FE8-0F7A-6C7F-65AC98E816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08" y="1442231"/>
            <a:ext cx="5650523" cy="3616335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A09C6607-6691-31BA-836F-FDBC45BD0D40}"/>
              </a:ext>
            </a:extLst>
          </p:cNvPr>
          <p:cNvSpPr txBox="1"/>
          <p:nvPr/>
        </p:nvSpPr>
        <p:spPr>
          <a:xfrm>
            <a:off x="658690" y="5058566"/>
            <a:ext cx="5610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Oaxaca, Mexico earthquake (7.4 Richter scale)</a:t>
            </a:r>
          </a:p>
          <a:p>
            <a:pPr algn="ctr"/>
            <a:r>
              <a:rPr lang="en-US"/>
              <a:t>June 23, 2020</a:t>
            </a:r>
          </a:p>
          <a:p>
            <a:pPr algn="ctr"/>
            <a:r>
              <a:rPr lang="en-US"/>
              <a:t>Each fringe corresponds to a ~4 cm vertical displacement. 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05376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8A7AEB-71ED-CA36-B344-B4A586EB6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SAR differential interferometry (</a:t>
            </a:r>
            <a:r>
              <a:rPr lang="en-US" err="1"/>
              <a:t>DInSAR</a:t>
            </a:r>
            <a:r>
              <a:rPr lang="en-US"/>
              <a:t>)</a:t>
            </a:r>
            <a:endParaRPr lang="fr-BE"/>
          </a:p>
        </p:txBody>
      </p:sp>
      <p:graphicFrame>
        <p:nvGraphicFramePr>
          <p:cNvPr id="12" name="Espace réservé du contenu 11">
            <a:extLst>
              <a:ext uri="{FF2B5EF4-FFF2-40B4-BE49-F238E27FC236}">
                <a16:creationId xmlns:a16="http://schemas.microsoft.com/office/drawing/2014/main" id="{ECACB33F-4486-1843-2AD4-587935A8A34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20493316"/>
              </p:ext>
            </p:extLst>
          </p:nvPr>
        </p:nvGraphicFramePr>
        <p:xfrm>
          <a:off x="6646985" y="1442231"/>
          <a:ext cx="4794738" cy="4364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588B8F-D836-6BC8-6DBF-E6C8436DF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December 11, 2023</a:t>
            </a:r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222A5EF-E01D-F793-74EC-EDF925243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 for hazard monitoring</a:t>
            </a:r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BC7CBE8-218F-0D97-4F38-114A2C8E5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1468C-4085-47FB-8B4A-392CC09C5287}" type="slidenum">
              <a:rPr lang="fr-BE" smtClean="0"/>
              <a:pPr/>
              <a:t>13</a:t>
            </a:fld>
            <a:endParaRPr lang="fr-BE"/>
          </a:p>
        </p:txBody>
      </p:sp>
      <p:pic>
        <p:nvPicPr>
          <p:cNvPr id="9" name="Espace réservé du contenu 8" descr="Une image contenant texte, carte, capture d’écran&#10;&#10;Description générée automatiquement">
            <a:extLst>
              <a:ext uri="{FF2B5EF4-FFF2-40B4-BE49-F238E27FC236}">
                <a16:creationId xmlns:a16="http://schemas.microsoft.com/office/drawing/2014/main" id="{31983001-2BCB-C5BF-BF4B-5F1BB04FB8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40" y="1442231"/>
            <a:ext cx="5064319" cy="4792354"/>
          </a:xfrm>
        </p:spPr>
      </p:pic>
    </p:spTree>
    <p:extLst>
      <p:ext uri="{BB962C8B-B14F-4D97-AF65-F5344CB8AC3E}">
        <p14:creationId xmlns:p14="http://schemas.microsoft.com/office/powerpoint/2010/main" val="2404507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95BFF4-AC19-8840-C196-DBCC6A89A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1260"/>
            <a:ext cx="5257800" cy="1194365"/>
          </a:xfrm>
        </p:spPr>
        <p:txBody>
          <a:bodyPr anchor="t" anchorCtr="0">
            <a:normAutofit/>
          </a:bodyPr>
          <a:lstStyle/>
          <a:p>
            <a:r>
              <a:rPr lang="en-US" sz="3600"/>
              <a:t>Time series processing for displacement monitoring</a:t>
            </a:r>
            <a:endParaRPr lang="fr-BE" sz="360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3C9E0E-394B-7D09-C1E5-D0FED24A4C8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Time series processing of the Laguna del Maule (Chile) and </a:t>
            </a:r>
            <a:r>
              <a:rPr lang="en-US" sz="2400" dirty="0" err="1"/>
              <a:t>Domuyo</a:t>
            </a:r>
            <a:r>
              <a:rPr lang="en-US" sz="2400" dirty="0"/>
              <a:t> (Argentina) volcanoes:</a:t>
            </a:r>
          </a:p>
          <a:p>
            <a:pPr lvl="1"/>
            <a:r>
              <a:rPr lang="en-US" sz="2000" dirty="0"/>
              <a:t>Allows following volcanic activity on a day by day basis.</a:t>
            </a:r>
          </a:p>
          <a:p>
            <a:pPr lvl="1"/>
            <a:r>
              <a:rPr lang="en-US" sz="2000" dirty="0"/>
              <a:t>Green curves show vertical displacements.</a:t>
            </a:r>
          </a:p>
          <a:p>
            <a:pPr lvl="1"/>
            <a:r>
              <a:rPr lang="en-US" sz="2000" dirty="0"/>
              <a:t>Blue curves show Eastward displacements.</a:t>
            </a:r>
          </a:p>
          <a:p>
            <a:pPr lvl="1"/>
            <a:r>
              <a:rPr lang="en-US" sz="2000" dirty="0"/>
              <a:t>The Laguna del Maule shows a continuous 25 cm per year inflation.</a:t>
            </a:r>
          </a:p>
          <a:p>
            <a:pPr lvl="1"/>
            <a:r>
              <a:rPr lang="en-US" sz="2000" dirty="0" err="1"/>
              <a:t>Domuyo</a:t>
            </a:r>
            <a:r>
              <a:rPr lang="en-US" sz="2000" dirty="0"/>
              <a:t> followed same tendency up to 2020.	</a:t>
            </a:r>
            <a:endParaRPr lang="en-US" sz="1600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423780C-A2D1-2D03-072E-02D3B7846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December 11, 2023</a:t>
            </a:r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E3B99A4-E4ED-7469-71A7-125C036AA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SAR for hazard monitoring</a:t>
            </a:r>
            <a:endParaRPr lang="fr-BE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BE4C424-977F-C70F-9E27-38B7C2792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1468C-4085-47FB-8B4A-392CC09C5287}" type="slidenum">
              <a:rPr lang="fr-BE" smtClean="0"/>
              <a:pPr/>
              <a:t>14</a:t>
            </a:fld>
            <a:endParaRPr lang="fr-BE"/>
          </a:p>
        </p:txBody>
      </p:sp>
      <p:pic>
        <p:nvPicPr>
          <p:cNvPr id="22" name="Espace réservé du contenu 21" descr="Une image contenant texte, capture d’écran, carte&#10;&#10;Description générée automatiquement">
            <a:extLst>
              <a:ext uri="{FF2B5EF4-FFF2-40B4-BE49-F238E27FC236}">
                <a16:creationId xmlns:a16="http://schemas.microsoft.com/office/drawing/2014/main" id="{9DE5602C-A9E0-DC4F-1DD2-A3F020C7C0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1225208"/>
            <a:ext cx="5782287" cy="4262532"/>
          </a:xfr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41C59532-DB96-611A-4464-15141E84E606}"/>
              </a:ext>
            </a:extLst>
          </p:cNvPr>
          <p:cNvSpPr txBox="1"/>
          <p:nvPr/>
        </p:nvSpPr>
        <p:spPr>
          <a:xfrm>
            <a:off x="6382782" y="5522173"/>
            <a:ext cx="4360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Results freely available at:</a:t>
            </a:r>
          </a:p>
          <a:p>
            <a:r>
              <a:rPr lang="en-US">
                <a:hlinkClick r:id="rId4"/>
              </a:rPr>
              <a:t>http://terra3.ecgs.lu/defo-domuyo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61197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100000">
              <a:srgbClr val="7293C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0931FF7-6435-CA7D-205B-26C4DBE8C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3800" dirty="0"/>
              <a:t>Human activity</a:t>
            </a:r>
            <a:endParaRPr lang="fr-BE" sz="3800" dirty="0"/>
          </a:p>
        </p:txBody>
      </p:sp>
      <p:sp>
        <p:nvSpPr>
          <p:cNvPr id="24" name="Content Placeholder 13">
            <a:extLst>
              <a:ext uri="{FF2B5EF4-FFF2-40B4-BE49-F238E27FC236}">
                <a16:creationId xmlns:a16="http://schemas.microsoft.com/office/drawing/2014/main" id="{C572BF8D-51A2-ECC3-2F2E-563A6B81F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200" dirty="0"/>
              <a:t>SAR images are particularly prone to show see surface currents.</a:t>
            </a:r>
          </a:p>
          <a:p>
            <a:pPr lvl="1"/>
            <a:r>
              <a:rPr lang="en-US" sz="1800" dirty="0"/>
              <a:t>In some peculiar cases, other sea surface perturbations are observable. </a:t>
            </a:r>
          </a:p>
        </p:txBody>
      </p:sp>
      <p:pic>
        <p:nvPicPr>
          <p:cNvPr id="10" name="Espace réservé du contenu 9" descr="Une image contenant carte, texte&#10;&#10;Description générée automatiquement">
            <a:extLst>
              <a:ext uri="{FF2B5EF4-FFF2-40B4-BE49-F238E27FC236}">
                <a16:creationId xmlns:a16="http://schemas.microsoft.com/office/drawing/2014/main" id="{56EFB30E-A47A-C2E6-962A-DF8002C99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986808"/>
            <a:ext cx="6903720" cy="4884383"/>
          </a:xfrm>
          <a:prstGeom prst="rect">
            <a:avLst/>
          </a:prstGeom>
        </p:spPr>
      </p:pic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23D6FF2-F34A-3941-D679-DF613C3F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FR"/>
              <a:t>December 11, 2023</a:t>
            </a:r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E0FC016-1D15-D198-5CAA-52810D296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SAR for hazard monitoring</a:t>
            </a:r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0E23922-F0CA-811E-3DAF-9B29FD1B7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2C1468C-4085-47FB-8B4A-392CC09C5287}" type="slidenum">
              <a:rPr lang="fr-BE" smtClean="0"/>
              <a:pPr>
                <a:spcAft>
                  <a:spcPts val="600"/>
                </a:spcAft>
              </a:pPr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41742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95BFF4-AC19-8840-C196-DBCC6A89A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971230"/>
            <a:ext cx="3018693" cy="1194365"/>
          </a:xfrm>
        </p:spPr>
        <p:txBody>
          <a:bodyPr anchor="t" anchorCtr="0">
            <a:normAutofit fontScale="90000"/>
          </a:bodyPr>
          <a:lstStyle/>
          <a:p>
            <a:r>
              <a:rPr lang="en-US" sz="4800" dirty="0"/>
              <a:t>Thank you!</a:t>
            </a: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Questions?</a:t>
            </a:r>
            <a:endParaRPr lang="fr-BE" sz="4800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423780C-A2D1-2D03-072E-02D3B7846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December 11, 2023</a:t>
            </a:r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E3B99A4-E4ED-7469-71A7-125C036AA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SAR for hazard monitoring</a:t>
            </a:r>
            <a:endParaRPr lang="fr-BE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BE4C424-977F-C70F-9E27-38B7C2792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1468C-4085-47FB-8B4A-392CC09C5287}" type="slidenum">
              <a:rPr lang="fr-BE" smtClean="0"/>
              <a:pPr/>
              <a:t>16</a:t>
            </a:fld>
            <a:endParaRPr lang="fr-BE"/>
          </a:p>
        </p:txBody>
      </p:sp>
      <p:pic>
        <p:nvPicPr>
          <p:cNvPr id="1026" name="Picture 2" descr="Images de Pere Noel – Téléchargement gratuit sur Freepik">
            <a:extLst>
              <a:ext uri="{FF2B5EF4-FFF2-40B4-BE49-F238E27FC236}">
                <a16:creationId xmlns:a16="http://schemas.microsoft.com/office/drawing/2014/main" id="{9A6987E1-7575-4039-522B-8A234261C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216" y="1652952"/>
            <a:ext cx="3341077" cy="334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521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3DCDE45-9D5C-8260-ABD2-6E741D4A7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Earth Observation: </a:t>
            </a:r>
            <a:br>
              <a:rPr lang="en-US"/>
            </a:br>
            <a:r>
              <a:rPr lang="en-US"/>
              <a:t>Passive remote sensing</a:t>
            </a:r>
            <a:endParaRPr lang="fr-BE"/>
          </a:p>
        </p:txBody>
      </p:sp>
      <p:pic>
        <p:nvPicPr>
          <p:cNvPr id="21" name="Espace réservé du contenu 20" descr="Une image contenant satellite, capture d’écran, engin spatial, art&#10;&#10;Description générée automatiquement">
            <a:extLst>
              <a:ext uri="{FF2B5EF4-FFF2-40B4-BE49-F238E27FC236}">
                <a16:creationId xmlns:a16="http://schemas.microsoft.com/office/drawing/2014/main" id="{593FFE36-04A1-5B09-2521-BD132F74E5D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57261"/>
            <a:ext cx="5181600" cy="2688065"/>
          </a:xfrm>
        </p:spPr>
      </p:pic>
      <p:graphicFrame>
        <p:nvGraphicFramePr>
          <p:cNvPr id="39" name="Espace réservé du contenu 38">
            <a:extLst>
              <a:ext uri="{FF2B5EF4-FFF2-40B4-BE49-F238E27FC236}">
                <a16:creationId xmlns:a16="http://schemas.microsoft.com/office/drawing/2014/main" id="{760D8F44-D078-013D-6270-6E3190C1BE4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67285052"/>
              </p:ext>
            </p:extLst>
          </p:nvPr>
        </p:nvGraphicFramePr>
        <p:xfrm>
          <a:off x="6172199" y="1825625"/>
          <a:ext cx="5666029" cy="1868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6" name="Picture 3">
            <a:extLst>
              <a:ext uri="{FF2B5EF4-FFF2-40B4-BE49-F238E27FC236}">
                <a16:creationId xmlns:a16="http://schemas.microsoft.com/office/drawing/2014/main" id="{52177063-7286-AF8A-C9D3-8AFE5F8B7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413" y="3762375"/>
            <a:ext cx="3827586" cy="2374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" name="EOMovie">
            <a:hlinkClick r:id="" action="ppaction://media"/>
            <a:extLst>
              <a:ext uri="{FF2B5EF4-FFF2-40B4-BE49-F238E27FC236}">
                <a16:creationId xmlns:a16="http://schemas.microsoft.com/office/drawing/2014/main" id="{145B464C-96A5-72E4-2223-9A4D4D4128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89223" y="365125"/>
            <a:ext cx="2049006" cy="1280629"/>
          </a:xfrm>
          <a:prstGeom prst="rect">
            <a:avLst/>
          </a:prstGeom>
        </p:spPr>
      </p:pic>
      <p:sp>
        <p:nvSpPr>
          <p:cNvPr id="40" name="Espace réservé de la date 39">
            <a:extLst>
              <a:ext uri="{FF2B5EF4-FFF2-40B4-BE49-F238E27FC236}">
                <a16:creationId xmlns:a16="http://schemas.microsoft.com/office/drawing/2014/main" id="{9F4A369F-E14C-2DE3-63C8-597095A74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December 11, 2023</a:t>
            </a:r>
            <a:endParaRPr lang="fr-BE"/>
          </a:p>
        </p:txBody>
      </p:sp>
      <p:sp>
        <p:nvSpPr>
          <p:cNvPr id="41" name="Espace réservé du pied de page 40">
            <a:extLst>
              <a:ext uri="{FF2B5EF4-FFF2-40B4-BE49-F238E27FC236}">
                <a16:creationId xmlns:a16="http://schemas.microsoft.com/office/drawing/2014/main" id="{2A8EE50C-084C-4129-08B2-58A8FEA43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 for hazard monitoring</a:t>
            </a:r>
            <a:endParaRPr lang="fr-BE"/>
          </a:p>
        </p:txBody>
      </p:sp>
      <p:sp>
        <p:nvSpPr>
          <p:cNvPr id="42" name="Espace réservé du numéro de diapositive 41">
            <a:extLst>
              <a:ext uri="{FF2B5EF4-FFF2-40B4-BE49-F238E27FC236}">
                <a16:creationId xmlns:a16="http://schemas.microsoft.com/office/drawing/2014/main" id="{F91BA031-404D-2B58-A580-07A3F9324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1468C-4085-47FB-8B4A-392CC09C5287}" type="slidenum">
              <a:rPr lang="fr-BE" smtClean="0"/>
              <a:pPr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5250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3DCDE45-9D5C-8260-ABD2-6E741D4A7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Earth Observation: </a:t>
            </a:r>
            <a:br>
              <a:rPr lang="en-US"/>
            </a:br>
            <a:r>
              <a:rPr lang="en-US"/>
              <a:t>Active remote sensing</a:t>
            </a:r>
            <a:endParaRPr lang="fr-BE"/>
          </a:p>
        </p:txBody>
      </p:sp>
      <p:pic>
        <p:nvPicPr>
          <p:cNvPr id="10" name="Espace réservé du contenu 9" descr="Une image contenant capture d’écran, engin spatial, art&#10;&#10;Description générée automatiquement">
            <a:extLst>
              <a:ext uri="{FF2B5EF4-FFF2-40B4-BE49-F238E27FC236}">
                <a16:creationId xmlns:a16="http://schemas.microsoft.com/office/drawing/2014/main" id="{1E2B1A3D-16B9-73B4-E767-8CF765766E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55" y="2208667"/>
            <a:ext cx="5181600" cy="3157939"/>
          </a:xfrm>
        </p:spPr>
      </p:pic>
      <p:graphicFrame>
        <p:nvGraphicFramePr>
          <p:cNvPr id="15" name="Espace réservé du contenu 14">
            <a:extLst>
              <a:ext uri="{FF2B5EF4-FFF2-40B4-BE49-F238E27FC236}">
                <a16:creationId xmlns:a16="http://schemas.microsoft.com/office/drawing/2014/main" id="{D5FB8379-157E-1E94-39F1-B4E0F870D0E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92518239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4" name="EOMovie">
            <a:hlinkClick r:id="" action="ppaction://media"/>
            <a:extLst>
              <a:ext uri="{FF2B5EF4-FFF2-40B4-BE49-F238E27FC236}">
                <a16:creationId xmlns:a16="http://schemas.microsoft.com/office/drawing/2014/main" id="{0EF3C314-4DE8-46A7-80F6-18C523A421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89223" y="365125"/>
            <a:ext cx="2049006" cy="1280629"/>
          </a:xfrm>
          <a:prstGeom prst="rect">
            <a:avLst/>
          </a:prstGeom>
        </p:spPr>
      </p:pic>
      <p:sp>
        <p:nvSpPr>
          <p:cNvPr id="16" name="Espace réservé de la date 15">
            <a:extLst>
              <a:ext uri="{FF2B5EF4-FFF2-40B4-BE49-F238E27FC236}">
                <a16:creationId xmlns:a16="http://schemas.microsoft.com/office/drawing/2014/main" id="{76B40D36-CEB6-0371-51A0-EBA5AC302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December 11, 2023</a:t>
            </a:r>
            <a:endParaRPr lang="fr-BE"/>
          </a:p>
        </p:txBody>
      </p:sp>
      <p:sp>
        <p:nvSpPr>
          <p:cNvPr id="17" name="Espace réservé du pied de page 16">
            <a:extLst>
              <a:ext uri="{FF2B5EF4-FFF2-40B4-BE49-F238E27FC236}">
                <a16:creationId xmlns:a16="http://schemas.microsoft.com/office/drawing/2014/main" id="{2C76DEC0-741F-310E-1864-A0FA42AFE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 for hazard monitoring</a:t>
            </a:r>
            <a:endParaRPr lang="fr-BE"/>
          </a:p>
        </p:txBody>
      </p:sp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30B42494-A3AC-7F62-C988-20D55394E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1468C-4085-47FB-8B4A-392CC09C5287}" type="slidenum">
              <a:rPr lang="fr-BE" smtClean="0"/>
              <a:pPr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8997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508000-3CBF-6451-A461-86DEBA41B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SAR remote sensing:</a:t>
            </a:r>
            <a:endParaRPr lang="fr-BE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B105EEB-80B4-A138-FF4A-642DAF3A0AC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7116" y="1401555"/>
            <a:ext cx="3081445" cy="435133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11" name="Espace réservé du texte 3">
            <a:extLst>
              <a:ext uri="{FF2B5EF4-FFF2-40B4-BE49-F238E27FC236}">
                <a16:creationId xmlns:a16="http://schemas.microsoft.com/office/drawing/2014/main" id="{0D0D2D4F-47D8-CBB8-5858-302333D6D49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53447643"/>
              </p:ext>
            </p:extLst>
          </p:nvPr>
        </p:nvGraphicFramePr>
        <p:xfrm>
          <a:off x="5808784" y="140155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15086318-9BEB-CEF9-3129-74B83F2E4F91}"/>
              </a:ext>
            </a:extLst>
          </p:cNvPr>
          <p:cNvSpPr txBox="1"/>
          <p:nvPr/>
        </p:nvSpPr>
        <p:spPr>
          <a:xfrm>
            <a:off x="1637116" y="5752893"/>
            <a:ext cx="3150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Sentinel1A – February 21, 2021 </a:t>
            </a:r>
            <a:endParaRPr lang="fr-BE"/>
          </a:p>
        </p:txBody>
      </p:sp>
      <p:sp>
        <p:nvSpPr>
          <p:cNvPr id="15" name="Espace réservé de la date 14">
            <a:extLst>
              <a:ext uri="{FF2B5EF4-FFF2-40B4-BE49-F238E27FC236}">
                <a16:creationId xmlns:a16="http://schemas.microsoft.com/office/drawing/2014/main" id="{B44CBE41-0B19-8027-B91F-F2BA123CE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December 11, 2023</a:t>
            </a:r>
            <a:endParaRPr lang="fr-BE"/>
          </a:p>
        </p:txBody>
      </p:sp>
      <p:sp>
        <p:nvSpPr>
          <p:cNvPr id="16" name="Espace réservé du pied de page 15">
            <a:extLst>
              <a:ext uri="{FF2B5EF4-FFF2-40B4-BE49-F238E27FC236}">
                <a16:creationId xmlns:a16="http://schemas.microsoft.com/office/drawing/2014/main" id="{D48BE6A0-6680-BFE2-D840-A30AA9D75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 for hazard monitoring</a:t>
            </a:r>
            <a:endParaRPr lang="fr-BE"/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039E466C-23F7-71D0-C9D0-CCD63C338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1468C-4085-47FB-8B4A-392CC09C5287}" type="slidenum">
              <a:rPr lang="fr-BE" smtClean="0"/>
              <a:pPr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0664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8A7AEB-71ED-CA36-B344-B4A586EB6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SAR interferometry (</a:t>
            </a:r>
            <a:r>
              <a:rPr lang="en-US" err="1"/>
              <a:t>InSAR</a:t>
            </a:r>
            <a:r>
              <a:rPr lang="en-US"/>
              <a:t>)</a:t>
            </a:r>
            <a:endParaRPr lang="fr-BE"/>
          </a:p>
        </p:txBody>
      </p:sp>
      <p:pic>
        <p:nvPicPr>
          <p:cNvPr id="10" name="Espace réservé du contenu 9" descr="Une image contenant capture d’écran, cratère, nature, art&#10;&#10;Description générée automatiquement">
            <a:extLst>
              <a:ext uri="{FF2B5EF4-FFF2-40B4-BE49-F238E27FC236}">
                <a16:creationId xmlns:a16="http://schemas.microsoft.com/office/drawing/2014/main" id="{D4F27280-67BD-BA32-31D8-8B262605A6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9190"/>
            <a:ext cx="5181600" cy="3884207"/>
          </a:xfrm>
        </p:spPr>
      </p:pic>
      <p:graphicFrame>
        <p:nvGraphicFramePr>
          <p:cNvPr id="12" name="Espace réservé du contenu 11">
            <a:extLst>
              <a:ext uri="{FF2B5EF4-FFF2-40B4-BE49-F238E27FC236}">
                <a16:creationId xmlns:a16="http://schemas.microsoft.com/office/drawing/2014/main" id="{ECACB33F-4486-1843-2AD4-587935A8A34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20029883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588B8F-D836-6BC8-6DBF-E6C8436DF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December 11, 2023</a:t>
            </a:r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222A5EF-E01D-F793-74EC-EDF925243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 for hazard monitoring</a:t>
            </a:r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BC7CBE8-218F-0D97-4F38-114A2C8E5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1468C-4085-47FB-8B4A-392CC09C5287}" type="slidenum">
              <a:rPr lang="fr-BE" smtClean="0"/>
              <a:pPr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69854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100000">
              <a:srgbClr val="7293C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521EAF-7911-E6FB-C5FF-85AD76473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3455821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Coherence monitoring for wildfire delineation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D64494-7D48-BCE2-1638-751C98B81F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6693" y="2533476"/>
            <a:ext cx="3455821" cy="34478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Coherence losses indicate scene structure variation with time.</a:t>
            </a:r>
          </a:p>
          <a:p>
            <a:r>
              <a:rPr lang="en-US" sz="2000" dirty="0"/>
              <a:t>As such it is an indicator of:</a:t>
            </a:r>
          </a:p>
          <a:p>
            <a:pPr lvl="1"/>
            <a:r>
              <a:rPr lang="en-US" sz="2000" dirty="0"/>
              <a:t>Human activity,</a:t>
            </a:r>
          </a:p>
          <a:p>
            <a:pPr lvl="1"/>
            <a:r>
              <a:rPr lang="en-US" sz="2000" dirty="0"/>
              <a:t>Vegetation changes, </a:t>
            </a:r>
          </a:p>
          <a:p>
            <a:pPr lvl="1"/>
            <a:r>
              <a:rPr lang="en-US" sz="2000" dirty="0"/>
              <a:t>Wild fires,</a:t>
            </a:r>
          </a:p>
          <a:p>
            <a:pPr lvl="1"/>
            <a:r>
              <a:rPr lang="en-US" sz="2000" dirty="0"/>
              <a:t>Flooding, </a:t>
            </a:r>
          </a:p>
          <a:p>
            <a:pPr lvl="1"/>
            <a:r>
              <a:rPr lang="en-US" sz="2000" dirty="0"/>
              <a:t>…</a:t>
            </a:r>
          </a:p>
        </p:txBody>
      </p:sp>
      <p:pic>
        <p:nvPicPr>
          <p:cNvPr id="19" name="Espace réservé du contenu 18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19D6CCA6-4DA2-1C5E-BF5A-2154EEF217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454" y="1072552"/>
            <a:ext cx="6389346" cy="3849580"/>
          </a:xfrm>
          <a:prstGeom prst="rect">
            <a:avLst/>
          </a:prstGeom>
        </p:spPr>
      </p:pic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39EE02-CAEC-5C97-8A3C-1BCA2D25F1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December 11, 2023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A6B0751-F022-3114-0AC4-A8401D9F9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14569" y="6356350"/>
            <a:ext cx="309603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latin typeface="+mn-lt"/>
                <a:ea typeface="+mn-ea"/>
                <a:cs typeface="+mn-cs"/>
              </a:rPr>
              <a:t>SAR for hazard monitoring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62D0611-C2E9-A2A4-77EA-A68109587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2C1468C-4085-47FB-8B4A-392CC09C5287}" type="slidenum">
              <a:rPr lang="en-US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ZoneTexte 34">
            <a:extLst>
              <a:ext uri="{FF2B5EF4-FFF2-40B4-BE49-F238E27FC236}">
                <a16:creationId xmlns:a16="http://schemas.microsoft.com/office/drawing/2014/main" id="{88824A1D-3682-B640-468B-01762B479474}"/>
              </a:ext>
            </a:extLst>
          </p:cNvPr>
          <p:cNvSpPr txBox="1"/>
          <p:nvPr/>
        </p:nvSpPr>
        <p:spPr>
          <a:xfrm>
            <a:off x="4910838" y="4926773"/>
            <a:ext cx="61176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Delineation of the </a:t>
            </a:r>
            <a:r>
              <a:rPr lang="en-US" err="1"/>
              <a:t>Collon</a:t>
            </a:r>
            <a:r>
              <a:rPr lang="en-US"/>
              <a:t> </a:t>
            </a:r>
            <a:r>
              <a:rPr lang="en-US" err="1"/>
              <a:t>Curá</a:t>
            </a:r>
            <a:r>
              <a:rPr lang="en-US"/>
              <a:t> de la Piedra wildfire,</a:t>
            </a:r>
          </a:p>
          <a:p>
            <a:pPr algn="ctr"/>
            <a:r>
              <a:rPr lang="en-US" err="1"/>
              <a:t>Neuquen</a:t>
            </a:r>
            <a:r>
              <a:rPr lang="en-US"/>
              <a:t>, Argentina – March 2019. </a:t>
            </a:r>
          </a:p>
          <a:p>
            <a:pPr algn="ctr"/>
            <a:r>
              <a:rPr lang="en-US"/>
              <a:t>Coherence losses due to wildfire is shown in red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06783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100000">
              <a:srgbClr val="7293C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521EAF-7911-E6FB-C5FF-85AD76473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3455821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/>
              <a:t>Dynamic c</a:t>
            </a:r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oherence for wildfire monitoring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D64494-7D48-BCE2-1638-751C98B81F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6693" y="2533476"/>
            <a:ext cx="3455821" cy="34478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A peat wildfire started on July 31, 2017 in Greenland</a:t>
            </a:r>
          </a:p>
          <a:p>
            <a:pPr lvl="1"/>
            <a:r>
              <a:rPr lang="en-US" sz="1600"/>
              <a:t>Upper left insert shows wildfire as observed in infrared by Sentinel2 on August 8. </a:t>
            </a:r>
          </a:p>
          <a:p>
            <a:r>
              <a:rPr lang="en-US" sz="2000"/>
              <a:t>All available interferometric pairs were used to compute coherence (scene stability) between consecutive dates: </a:t>
            </a:r>
          </a:p>
          <a:p>
            <a:pPr lvl="1"/>
            <a:r>
              <a:rPr lang="en-US" sz="1600"/>
              <a:t>Burnt scare appears in red when only one acquisition observes a burnt area. 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39EE02-CAEC-5C97-8A3C-1BCA2D25F1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December 11, 2023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A6B0751-F022-3114-0AC4-A8401D9F9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14569" y="6356350"/>
            <a:ext cx="309603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latin typeface="+mn-lt"/>
                <a:ea typeface="+mn-ea"/>
                <a:cs typeface="+mn-cs"/>
              </a:rPr>
              <a:t>SAR for hazard monitoring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62D0611-C2E9-A2A4-77EA-A68109587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2C1468C-4085-47FB-8B4A-392CC09C5287}" type="slidenum">
              <a:rPr lang="en-US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ZoneTexte 34">
            <a:extLst>
              <a:ext uri="{FF2B5EF4-FFF2-40B4-BE49-F238E27FC236}">
                <a16:creationId xmlns:a16="http://schemas.microsoft.com/office/drawing/2014/main" id="{88824A1D-3682-B640-468B-01762B479474}"/>
              </a:ext>
            </a:extLst>
          </p:cNvPr>
          <p:cNvSpPr txBox="1"/>
          <p:nvPr/>
        </p:nvSpPr>
        <p:spPr>
          <a:xfrm>
            <a:off x="4910838" y="4926773"/>
            <a:ext cx="61176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Nuuk peat wildfire monitoring</a:t>
            </a:r>
          </a:p>
          <a:p>
            <a:pPr algn="ctr"/>
            <a:r>
              <a:rPr lang="en-US"/>
              <a:t>Greenland, August 2017 </a:t>
            </a:r>
          </a:p>
          <a:p>
            <a:pPr algn="ctr"/>
            <a:r>
              <a:rPr lang="en-US"/>
              <a:t>Coherence losses due to wildfire is shown in red</a:t>
            </a:r>
            <a:endParaRPr lang="fr-BE"/>
          </a:p>
        </p:txBody>
      </p:sp>
      <p:pic>
        <p:nvPicPr>
          <p:cNvPr id="10" name="Espace réservé du contenu 9" descr="Une image contenant carte">
            <a:extLst>
              <a:ext uri="{FF2B5EF4-FFF2-40B4-BE49-F238E27FC236}">
                <a16:creationId xmlns:a16="http://schemas.microsoft.com/office/drawing/2014/main" id="{CB08F608-4F56-6094-57AE-04A052DCCF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569" y="1040573"/>
            <a:ext cx="5181600" cy="3886200"/>
          </a:xfrm>
        </p:spPr>
      </p:pic>
      <p:grpSp>
        <p:nvGrpSpPr>
          <p:cNvPr id="11" name="Group 4">
            <a:extLst>
              <a:ext uri="{FF2B5EF4-FFF2-40B4-BE49-F238E27FC236}">
                <a16:creationId xmlns:a16="http://schemas.microsoft.com/office/drawing/2014/main" id="{3A0647FD-8100-C006-5589-B39D555DDB9C}"/>
              </a:ext>
            </a:extLst>
          </p:cNvPr>
          <p:cNvGrpSpPr/>
          <p:nvPr/>
        </p:nvGrpSpPr>
        <p:grpSpPr>
          <a:xfrm>
            <a:off x="5047352" y="731572"/>
            <a:ext cx="2562120" cy="1635840"/>
            <a:chOff x="4349880" y="720000"/>
            <a:chExt cx="2562120" cy="1635840"/>
          </a:xfrm>
        </p:grpSpPr>
        <p:sp>
          <p:nvSpPr>
            <p:cNvPr id="12" name="CustomShape 5">
              <a:extLst>
                <a:ext uri="{FF2B5EF4-FFF2-40B4-BE49-F238E27FC236}">
                  <a16:creationId xmlns:a16="http://schemas.microsoft.com/office/drawing/2014/main" id="{62101B9E-FEE2-6DA9-FAE5-80865FE6EDD1}"/>
                </a:ext>
              </a:extLst>
            </p:cNvPr>
            <p:cNvSpPr/>
            <p:nvPr/>
          </p:nvSpPr>
          <p:spPr>
            <a:xfrm>
              <a:off x="4349880" y="720000"/>
              <a:ext cx="1141920" cy="75960"/>
            </a:xfrm>
            <a:prstGeom prst="rect">
              <a:avLst/>
            </a:prstGeom>
            <a:solidFill>
              <a:srgbClr val="FFFFFF"/>
            </a:solidFill>
            <a:ln w="12600">
              <a:noFill/>
            </a:ln>
            <a:effectLst>
              <a:outerShdw>
                <a:srgbClr val="000000">
                  <a:alpha val="8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BE"/>
            </a:p>
          </p:txBody>
        </p:sp>
        <p:sp>
          <p:nvSpPr>
            <p:cNvPr id="13" name="CustomShape 6">
              <a:extLst>
                <a:ext uri="{FF2B5EF4-FFF2-40B4-BE49-F238E27FC236}">
                  <a16:creationId xmlns:a16="http://schemas.microsoft.com/office/drawing/2014/main" id="{A24A751E-F594-DE23-F7B0-10606CBC37B4}"/>
                </a:ext>
              </a:extLst>
            </p:cNvPr>
            <p:cNvSpPr/>
            <p:nvPr/>
          </p:nvSpPr>
          <p:spPr>
            <a:xfrm>
              <a:off x="4509720" y="2279880"/>
              <a:ext cx="1950840" cy="75960"/>
            </a:xfrm>
            <a:prstGeom prst="rect">
              <a:avLst/>
            </a:prstGeom>
            <a:solidFill>
              <a:srgbClr val="FFFFFF"/>
            </a:solidFill>
            <a:ln w="12600">
              <a:noFill/>
            </a:ln>
            <a:effectLst>
              <a:outerShdw>
                <a:srgbClr val="000000">
                  <a:alpha val="8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BE"/>
            </a:p>
          </p:txBody>
        </p:sp>
        <p:pic>
          <p:nvPicPr>
            <p:cNvPr id="14" name="greenLandFirstObservation.png 1" descr="greenLandFirstObservation.png">
              <a:extLst>
                <a:ext uri="{FF2B5EF4-FFF2-40B4-BE49-F238E27FC236}">
                  <a16:creationId xmlns:a16="http://schemas.microsoft.com/office/drawing/2014/main" id="{6E963DA6-0D74-0E13-595C-BCF8C9B3B631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4351680" y="731520"/>
              <a:ext cx="2560320" cy="1619640"/>
            </a:xfrm>
            <a:prstGeom prst="rect">
              <a:avLst/>
            </a:prstGeom>
            <a:ln w="1260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410292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100000">
              <a:srgbClr val="7293C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521EAF-7911-E6FB-C5FF-85AD76473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3455821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/>
              <a:t>Flooding delineation</a:t>
            </a:r>
            <a:endParaRPr lang="en-US" sz="3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39EE02-CAEC-5C97-8A3C-1BCA2D25F1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December 11, 2023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A6B0751-F022-3114-0AC4-A8401D9F9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14569" y="6356350"/>
            <a:ext cx="309603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latin typeface="+mn-lt"/>
                <a:ea typeface="+mn-ea"/>
                <a:cs typeface="+mn-cs"/>
              </a:rPr>
              <a:t>SAR for hazard monitoring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62D0611-C2E9-A2A4-77EA-A68109587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2C1468C-4085-47FB-8B4A-392CC09C5287}" type="slidenum">
              <a:rPr lang="en-US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ZoneTexte 34">
            <a:extLst>
              <a:ext uri="{FF2B5EF4-FFF2-40B4-BE49-F238E27FC236}">
                <a16:creationId xmlns:a16="http://schemas.microsoft.com/office/drawing/2014/main" id="{88824A1D-3682-B640-468B-01762B479474}"/>
              </a:ext>
            </a:extLst>
          </p:cNvPr>
          <p:cNvSpPr txBox="1"/>
          <p:nvPr/>
        </p:nvSpPr>
        <p:spPr>
          <a:xfrm>
            <a:off x="8610599" y="5010287"/>
            <a:ext cx="3352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Liege area, July 2021</a:t>
            </a:r>
          </a:p>
          <a:p>
            <a:pPr algn="ctr"/>
            <a:r>
              <a:rPr lang="en-US" dirty="0"/>
              <a:t>Flooded areas appear in red</a:t>
            </a:r>
            <a:endParaRPr lang="fr-BE" dirty="0"/>
          </a:p>
        </p:txBody>
      </p:sp>
      <p:pic>
        <p:nvPicPr>
          <p:cNvPr id="10" name="Espace réservé du contenu 9" descr="Une image contenant carte, Terre, Espace lointain, espace&#10;&#10;Description générée automatiquement">
            <a:extLst>
              <a:ext uri="{FF2B5EF4-FFF2-40B4-BE49-F238E27FC236}">
                <a16:creationId xmlns:a16="http://schemas.microsoft.com/office/drawing/2014/main" id="{D2E8E5E4-34D6-A3E7-72B7-9B164CBCF0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466" y="136525"/>
            <a:ext cx="8366835" cy="5980084"/>
          </a:xfr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7CE67AF0-2041-3EC3-03B3-6DC8266F57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3857636"/>
            <a:ext cx="3455821" cy="14758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Combining SAR intensity images at different dates, one can delineate flooded areas. </a:t>
            </a:r>
          </a:p>
        </p:txBody>
      </p:sp>
    </p:spTree>
    <p:extLst>
      <p:ext uri="{BB962C8B-B14F-4D97-AF65-F5344CB8AC3E}">
        <p14:creationId xmlns:p14="http://schemas.microsoft.com/office/powerpoint/2010/main" val="4242341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40E0FE-0CF3-CCD8-7820-2E1936F78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Glacier monitoring</a:t>
            </a:r>
            <a:endParaRPr lang="fr-BE"/>
          </a:p>
        </p:txBody>
      </p:sp>
      <p:graphicFrame>
        <p:nvGraphicFramePr>
          <p:cNvPr id="10" name="Espace réservé du contenu 9">
            <a:extLst>
              <a:ext uri="{FF2B5EF4-FFF2-40B4-BE49-F238E27FC236}">
                <a16:creationId xmlns:a16="http://schemas.microsoft.com/office/drawing/2014/main" id="{8FC46136-E85A-2EDD-0D4A-57FFB60B080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28642541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FABCFEC-DD48-42D2-B067-D0695C6F2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December 11, 2023</a:t>
            </a:r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12CEE42-8B70-DAED-0E50-974BD6B51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 for hazard monitoring</a:t>
            </a:r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C61F7B0-512C-EC0C-B38B-BBC25E7B3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1468C-4085-47FB-8B4A-392CC09C5287}" type="slidenum">
              <a:rPr lang="fr-BE" smtClean="0"/>
              <a:pPr/>
              <a:t>9</a:t>
            </a:fld>
            <a:endParaRPr lang="fr-BE"/>
          </a:p>
        </p:txBody>
      </p:sp>
      <p:pic>
        <p:nvPicPr>
          <p:cNvPr id="8" name="Shiraze2">
            <a:hlinkClick r:id="" action="ppaction://media"/>
            <a:extLst>
              <a:ext uri="{FF2B5EF4-FFF2-40B4-BE49-F238E27FC236}">
                <a16:creationId xmlns:a16="http://schemas.microsoft.com/office/drawing/2014/main" id="{D58BF1EF-B3ED-CDFC-6C33-5578ADFE0E48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72202" y="941556"/>
            <a:ext cx="5714998" cy="4571648"/>
          </a:xfrm>
        </p:spPr>
      </p:pic>
    </p:spTree>
    <p:extLst>
      <p:ext uri="{BB962C8B-B14F-4D97-AF65-F5344CB8AC3E}">
        <p14:creationId xmlns:p14="http://schemas.microsoft.com/office/powerpoint/2010/main" val="281250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</TotalTime>
  <Words>967</Words>
  <Application>Microsoft Macintosh PowerPoint</Application>
  <PresentationFormat>Grand écran</PresentationFormat>
  <Paragraphs>150</Paragraphs>
  <Slides>16</Slides>
  <Notes>2</Notes>
  <HiddenSlides>0</HiddenSlides>
  <MMClips>4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Corbel</vt:lpstr>
      <vt:lpstr>Wingdings</vt:lpstr>
      <vt:lpstr>Thème Office</vt:lpstr>
      <vt:lpstr>Synthetic Aperture Radar for hazard monitoring</vt:lpstr>
      <vt:lpstr>Earth Observation:  Passive remote sensing</vt:lpstr>
      <vt:lpstr>Earth Observation:  Active remote sensing</vt:lpstr>
      <vt:lpstr>SAR remote sensing:</vt:lpstr>
      <vt:lpstr>SAR interferometry (InSAR)</vt:lpstr>
      <vt:lpstr>Coherence monitoring for wildfire delineation</vt:lpstr>
      <vt:lpstr>Dynamic coherence for wildfire monitoring</vt:lpstr>
      <vt:lpstr>Flooding delineation</vt:lpstr>
      <vt:lpstr>Glacier monitoring</vt:lpstr>
      <vt:lpstr>Glacier monitoring</vt:lpstr>
      <vt:lpstr>Images time series for volcanic monitoring</vt:lpstr>
      <vt:lpstr>SAR differential interferometry (DInSAR)</vt:lpstr>
      <vt:lpstr>SAR differential interferometry (DInSAR)</vt:lpstr>
      <vt:lpstr>Time series processing for displacement monitoring</vt:lpstr>
      <vt:lpstr>Human activity</vt:lpstr>
      <vt:lpstr>Thank you!      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Synthetic Aperture Radar for hazard monitoring</dc:title>
  <dc:creator>De Rauw Dominique</dc:creator>
  <cp:lastModifiedBy>serge Habraken</cp:lastModifiedBy>
  <cp:revision>5</cp:revision>
  <dcterms:created xsi:type="dcterms:W3CDTF">2023-12-04T14:24:48Z</dcterms:created>
  <dcterms:modified xsi:type="dcterms:W3CDTF">2023-12-08T12:15:02Z</dcterms:modified>
</cp:coreProperties>
</file>