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9"/>
  </p:notesMasterIdLst>
  <p:sldIdLst>
    <p:sldId id="259" r:id="rId7"/>
    <p:sldId id="272" r:id="rId8"/>
    <p:sldId id="335" r:id="rId9"/>
    <p:sldId id="3775" r:id="rId10"/>
    <p:sldId id="3785" r:id="rId11"/>
    <p:sldId id="3774" r:id="rId12"/>
    <p:sldId id="3784" r:id="rId13"/>
    <p:sldId id="3780" r:id="rId14"/>
    <p:sldId id="3768" r:id="rId15"/>
    <p:sldId id="273" r:id="rId16"/>
    <p:sldId id="340" r:id="rId17"/>
    <p:sldId id="3786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SPA" initials="EUSPA" lastIdx="7" clrIdx="0">
    <p:extLst>
      <p:ext uri="{19B8F6BF-5375-455C-9EA6-DF929625EA0E}">
        <p15:presenceInfo xmlns:p15="http://schemas.microsoft.com/office/powerpoint/2012/main" userId="EUSPA" providerId="None"/>
      </p:ext>
    </p:extLst>
  </p:cmAuthor>
  <p:cmAuthor id="2" name="GARCIA HERNANDEZ Cristina EXT" initials="GHCE" lastIdx="6" clrIdx="1">
    <p:extLst>
      <p:ext uri="{19B8F6BF-5375-455C-9EA6-DF929625EA0E}">
        <p15:presenceInfo xmlns:p15="http://schemas.microsoft.com/office/powerpoint/2012/main" userId="S-1-5-21-4284197286-693118974-3639419269-25612" providerId="AD"/>
      </p:ext>
    </p:extLst>
  </p:cmAuthor>
  <p:cmAuthor id="3" name="BLASI Reinhard" initials="BR" lastIdx="1" clrIdx="2">
    <p:extLst>
      <p:ext uri="{19B8F6BF-5375-455C-9EA6-DF929625EA0E}">
        <p15:presenceInfo xmlns:p15="http://schemas.microsoft.com/office/powerpoint/2012/main" userId="S-1-5-21-4284197286-693118974-3639419269-2108" providerId="AD"/>
      </p:ext>
    </p:extLst>
  </p:cmAuthor>
  <p:cmAuthor id="4" name="VERLINDEN Tania (HOME)" initials="VT(" lastIdx="2" clrIdx="3">
    <p:extLst>
      <p:ext uri="{19B8F6BF-5375-455C-9EA6-DF929625EA0E}">
        <p15:presenceInfo xmlns:p15="http://schemas.microsoft.com/office/powerpoint/2012/main" userId="S-1-5-21-1606980848-2025429265-839522115-385539" providerId="AD"/>
      </p:ext>
    </p:extLst>
  </p:cmAuthor>
  <p:cmAuthor id="5" name="JELINKOVA Nikola EXT" initials="JNE" lastIdx="1" clrIdx="4">
    <p:extLst>
      <p:ext uri="{19B8F6BF-5375-455C-9EA6-DF929625EA0E}">
        <p15:presenceInfo xmlns:p15="http://schemas.microsoft.com/office/powerpoint/2012/main" userId="S-1-5-21-4284197286-693118974-3639419269-30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194"/>
    <a:srgbClr val="152E75"/>
    <a:srgbClr val="FFED00"/>
    <a:srgbClr val="573B64"/>
    <a:srgbClr val="F9A49A"/>
    <a:srgbClr val="BBC3D3"/>
    <a:srgbClr val="81567B"/>
    <a:srgbClr val="3E6CC0"/>
    <a:srgbClr val="EEDF82"/>
    <a:srgbClr val="9EC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83" autoAdjust="0"/>
  </p:normalViewPr>
  <p:slideViewPr>
    <p:cSldViewPr snapToGrid="0">
      <p:cViewPr varScale="1">
        <p:scale>
          <a:sx n="69" d="100"/>
          <a:sy n="69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D2626-451F-4550-ACE5-3BD3BCC5E9B4}" type="datetimeFigureOut">
              <a:rPr lang="x-none" smtClean="0"/>
              <a:t>07/12/2023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BBC58-D4A7-44C2-A40C-F3147D9A8D9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38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20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DFE5D-687E-428F-857C-EE48943591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0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3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20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DFE5D-687E-428F-857C-EE48943591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0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75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79EE8-7BE7-1045-BEC3-F373C58740F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69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20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DFE5D-687E-428F-857C-EE48943591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0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49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47FF-7608-4EEF-A5B1-5FA6944055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19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20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DDFE5D-687E-428F-857C-EE48943591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07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87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E47FF-7608-4EEF-A5B1-5FA6944055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853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4B48A-C675-4874-97AC-95A7D6BB72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s://www.facebook.com/EuropeanGnssAgency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european-gnss-agency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jpeg"/><Relationship Id="rId16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hyperlink" Target="https://www.youtube.com/user/egnos1" TargetMode="External"/><Relationship Id="rId5" Type="http://schemas.openxmlformats.org/officeDocument/2006/relationships/hyperlink" Target="https://www.instagram.com/space4eu/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hyperlink" Target="http://www.euspa.europa.eu/" TargetMode="External"/><Relationship Id="rId9" Type="http://schemas.openxmlformats.org/officeDocument/2006/relationships/hyperlink" Target="https://twitter.com/EU_GNSS" TargetMode="External"/><Relationship Id="rId1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E7E437-355C-43E5-B07A-A13B8DA3C7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766"/>
            <a:ext cx="12192000" cy="4067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C12994-F954-4CC5-8EB2-187D6F3AEA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0110" y="4437008"/>
            <a:ext cx="5676101" cy="888812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  <a:latin typeface="Neo Sans W1G" panose="020B05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43214-538D-4338-995B-95C0A0E412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0109" y="5436054"/>
            <a:ext cx="5676100" cy="37749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Neo Sans W1G" panose="020B05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Place / Conference Name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BA7B9-92A9-4AC2-8BC2-886EE81DB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109" y="6260363"/>
            <a:ext cx="2743200" cy="182562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F7968EF-8B58-40DD-98E3-1940FC397E50}" type="datetime1">
              <a:rPr lang="x-none" smtClean="0"/>
              <a:t>07/12/2023</a:t>
            </a:fld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728F9-1C9F-449C-8C6B-24341B7145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187" y="4732664"/>
            <a:ext cx="3348433" cy="13178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F3EF6B-B393-4BC6-9371-889014F19CC0}"/>
              </a:ext>
            </a:extLst>
          </p:cNvPr>
          <p:cNvSpPr/>
          <p:nvPr userDrawn="1"/>
        </p:nvSpPr>
        <p:spPr>
          <a:xfrm>
            <a:off x="0" y="-3766"/>
            <a:ext cx="12192000" cy="4070799"/>
          </a:xfrm>
          <a:prstGeom prst="rect">
            <a:avLst/>
          </a:prstGeom>
          <a:solidFill>
            <a:srgbClr val="0E41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391F1B2-943D-4C7F-B700-C80A3FD5BBC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0109" y="5867942"/>
            <a:ext cx="5676100" cy="36512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Neo Sans W1G" panose="020B0504030504040204" pitchFamily="34" charset="0"/>
              </a:defRPr>
            </a:lvl1pPr>
          </a:lstStyle>
          <a:p>
            <a:pPr lvl="0"/>
            <a:r>
              <a:rPr lang="en-US" dirty="0"/>
              <a:t>Speaker name</a:t>
            </a:r>
            <a:endParaRPr 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40B4B9-171C-491F-98C3-821912CC48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50" y="392885"/>
            <a:ext cx="712471" cy="4749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6AA67-EF9B-4458-B936-3B6F6C5DC59C}"/>
              </a:ext>
            </a:extLst>
          </p:cNvPr>
          <p:cNvSpPr txBox="1"/>
          <p:nvPr userDrawn="1"/>
        </p:nvSpPr>
        <p:spPr>
          <a:xfrm>
            <a:off x="9775417" y="448422"/>
            <a:ext cx="1435507" cy="539122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US" sz="1800" b="1" i="1" dirty="0">
                <a:solidFill>
                  <a:schemeClr val="bg1"/>
                </a:solidFill>
                <a:latin typeface="+mn-lt"/>
              </a:rPr>
              <a:t>#EUSpace</a:t>
            </a:r>
            <a:endParaRPr lang="LID4096" sz="18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7328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A9166D-8BC3-44E5-8CB1-A5AFBC7ECB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6958CA-2FC7-4F33-BAE5-4E2626C3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F5FF2-F29B-43D0-9DB9-000BF247B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611A-D065-4343-8D55-AD5564A5C848}" type="datetime1">
              <a:rPr lang="x-none" smtClean="0"/>
              <a:t>07/12/2023</a:t>
            </a:fld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EAACC-859B-4075-8AF9-BDE1BDA5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956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B0F9-3837-4520-B17F-9834B22E3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2353-FE0E-4C64-854B-D369600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F1846-429D-4528-A505-43A51024C5FE}" type="datetime1">
              <a:rPr lang="x-none" smtClean="0"/>
              <a:t>07/12/2023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442-1089-4EEC-AD59-8483601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0375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B0F9-3837-4520-B17F-9834B22E3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2353-FE0E-4C64-854B-D369600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5A1C-4CA7-4F91-971E-991F1C96B654}" type="datetime1">
              <a:rPr lang="x-none" smtClean="0"/>
              <a:t>07/12/2023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442-1089-4EEC-AD59-8483601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6B81DD-AF32-46C6-93AB-FECE5356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E1CC43-B44E-409B-8A78-3C7FDB7E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77238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4D12C4-5D86-4613-B225-07C390EC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54C521-E455-4664-8140-A2AA49ED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E89A1-0815-4810-AA1B-81F0C4F1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D06A7-20A0-44E2-844E-C07CE5BF0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ED6C6-9F5E-4B96-88A2-42C3E02D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3E857-C5DB-475D-BABE-BE3AF14C2C85}" type="datetime1">
              <a:rPr lang="x-none" smtClean="0"/>
              <a:t>07/12/2023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80D64-8FFB-4FA4-B0F0-4D132663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622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CE346C-3FAD-4358-847F-4F53565A2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8CDDE-439B-4495-9DC1-71B3FAB8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ECC46-43A1-4334-AEAD-234498055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9DAC1-5336-46BD-B674-5233FD07E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D7F1D-FD78-4971-822D-15281EBF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474A-FBD1-487C-802A-2AC39F37A01C}" type="datetime1">
              <a:rPr lang="x-none" smtClean="0"/>
              <a:t>07/12/2023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F6729-5A70-4A37-86F2-76FE9772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933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F235C6-7A6A-48A4-B7E9-2F2931FC81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2048EC-5E70-47D4-B103-6821FAFB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5C98-E6D5-4C2B-A769-8AF417158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32CD9-E779-43D9-825D-E377F218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130C1-B1F8-452F-98E2-5F0838CEB53E}" type="datetime1">
              <a:rPr lang="x-none" smtClean="0"/>
              <a:t>07/12/2023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FCA93-2226-4D96-88CD-705AD1A9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22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F72AE-D6D5-40FC-AA73-91D214051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82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F5AE13-68C5-4AA3-AA3A-86E5E698257C}"/>
              </a:ext>
            </a:extLst>
          </p:cNvPr>
          <p:cNvSpPr/>
          <p:nvPr userDrawn="1"/>
        </p:nvSpPr>
        <p:spPr>
          <a:xfrm>
            <a:off x="1" y="0"/>
            <a:ext cx="12191999" cy="1828800"/>
          </a:xfrm>
          <a:prstGeom prst="rect">
            <a:avLst/>
          </a:prstGeom>
          <a:solidFill>
            <a:srgbClr val="0430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07/12/2023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6049D5-97FD-4A55-91DD-EE931D15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3925"/>
            <a:ext cx="10515600" cy="3983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DB5E1C-7027-4F5B-8F8C-49A68AA8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5913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3BB0335-045A-4B03-8A40-2EAA7145C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06" y="355435"/>
            <a:ext cx="1035284" cy="4437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3D25AE-9075-4876-A124-2BDC7FA0F6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D29147-E6BF-412E-B229-EDB0DE5557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8F2115-2664-45A9-8650-62790142665D}"/>
              </a:ext>
            </a:extLst>
          </p:cNvPr>
          <p:cNvSpPr txBox="1"/>
          <p:nvPr userDrawn="1"/>
        </p:nvSpPr>
        <p:spPr>
          <a:xfrm>
            <a:off x="9130451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#EUSpace</a:t>
            </a:r>
            <a:endParaRPr lang="LID4096" sz="14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722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B4B0F9-3837-4520-B17F-9834B22E3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22353-FE0E-4C64-854B-D3696006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5A1C-4CA7-4F91-971E-991F1C96B654}" type="datetime1">
              <a:rPr lang="x-none" smtClean="0"/>
              <a:t>07/12/2023</a:t>
            </a:fld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7442-1089-4EEC-AD59-8483601B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6B81DD-AF32-46C6-93AB-FECE5356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E1CC43-B44E-409B-8A78-3C7FDB7E8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5798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CDC09B-F14B-472E-86FC-BB7DE0B60E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17597"/>
            <a:ext cx="12192000" cy="17404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355432-E221-4679-BCC5-EF4CA27DBD0A}"/>
              </a:ext>
            </a:extLst>
          </p:cNvPr>
          <p:cNvSpPr/>
          <p:nvPr userDrawn="1"/>
        </p:nvSpPr>
        <p:spPr>
          <a:xfrm>
            <a:off x="0" y="5113781"/>
            <a:ext cx="12192000" cy="1740403"/>
          </a:xfrm>
          <a:prstGeom prst="rect">
            <a:avLst/>
          </a:prstGeom>
          <a:solidFill>
            <a:srgbClr val="0E4194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49563-FB13-48C9-AF95-E3BEA493D6E8}"/>
              </a:ext>
            </a:extLst>
          </p:cNvPr>
          <p:cNvSpPr txBox="1"/>
          <p:nvPr userDrawn="1"/>
        </p:nvSpPr>
        <p:spPr>
          <a:xfrm>
            <a:off x="838200" y="5463521"/>
            <a:ext cx="1135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spc="100" baseline="0" dirty="0">
                <a:solidFill>
                  <a:schemeClr val="bg1"/>
                </a:solidFill>
                <a:latin typeface="+mj-lt"/>
              </a:rPr>
              <a:t>The European Union Agency for the Space Programme is hiring!</a:t>
            </a:r>
            <a:endParaRPr lang="x-none" sz="1800" b="1" spc="100" baseline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9AB05-DE83-4DFB-9787-33514F617D52}"/>
              </a:ext>
            </a:extLst>
          </p:cNvPr>
          <p:cNvSpPr txBox="1"/>
          <p:nvPr userDrawn="1"/>
        </p:nvSpPr>
        <p:spPr>
          <a:xfrm>
            <a:off x="838200" y="5865116"/>
            <a:ext cx="1135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spc="100" baseline="0" dirty="0">
                <a:solidFill>
                  <a:schemeClr val="bg1"/>
                </a:solidFill>
                <a:latin typeface="+mj-lt"/>
              </a:rPr>
              <a:t>Apply today </a:t>
            </a:r>
            <a:r>
              <a:rPr lang="en-US" sz="1400" b="0" spc="100" baseline="0" dirty="0">
                <a:solidFill>
                  <a:schemeClr val="bg1"/>
                </a:solidFill>
                <a:latin typeface="+mj-lt"/>
              </a:rPr>
              <a:t>and help shape the future of </a:t>
            </a:r>
            <a:r>
              <a:rPr lang="en-US" sz="1400" b="1" spc="100" baseline="0" dirty="0">
                <a:solidFill>
                  <a:schemeClr val="bg1"/>
                </a:solidFill>
                <a:latin typeface="+mj-lt"/>
              </a:rPr>
              <a:t>#EUSpace!</a:t>
            </a:r>
            <a:endParaRPr lang="x-none" sz="1400" b="1" spc="100" baseline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BA745-A349-44DB-B121-31B93B1351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975" y="670389"/>
            <a:ext cx="2384255" cy="93836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5A8525-F1BC-45C7-9CC9-732D10920A9D}"/>
              </a:ext>
            </a:extLst>
          </p:cNvPr>
          <p:cNvSpPr txBox="1">
            <a:spLocks/>
          </p:cNvSpPr>
          <p:nvPr userDrawn="1"/>
        </p:nvSpPr>
        <p:spPr>
          <a:xfrm>
            <a:off x="3970417" y="3130081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/>
              <a:t>Get in touch with us</a:t>
            </a:r>
            <a:endParaRPr lang="x-none" sz="16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EB64B9-3D50-4BF2-BB6B-A7178B16DA3F}"/>
              </a:ext>
            </a:extLst>
          </p:cNvPr>
          <p:cNvSpPr txBox="1">
            <a:spLocks/>
          </p:cNvSpPr>
          <p:nvPr userDrawn="1"/>
        </p:nvSpPr>
        <p:spPr>
          <a:xfrm>
            <a:off x="3970417" y="3620214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spc="110" baseline="0" dirty="0">
                <a:solidFill>
                  <a:srgbClr val="0E4194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www.euspa.europa.eu</a:t>
            </a:r>
            <a:endParaRPr lang="x-none" sz="2000" b="1" spc="110" baseline="0" dirty="0">
              <a:solidFill>
                <a:srgbClr val="0E4194"/>
              </a:solidFill>
              <a:latin typeface="+mn-lt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C1EB419-E817-4584-87D0-7B8FFB0A56FB}"/>
              </a:ext>
            </a:extLst>
          </p:cNvPr>
          <p:cNvSpPr txBox="1">
            <a:spLocks/>
          </p:cNvSpPr>
          <p:nvPr userDrawn="1"/>
        </p:nvSpPr>
        <p:spPr>
          <a:xfrm>
            <a:off x="4024109" y="2260395"/>
            <a:ext cx="4251159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pc="1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Linking space to user needs</a:t>
            </a:r>
            <a:endParaRPr lang="x-none" sz="2400" spc="100" baseline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Picture 26">
            <a:hlinkClick r:id="rId5"/>
            <a:extLst>
              <a:ext uri="{FF2B5EF4-FFF2-40B4-BE49-F238E27FC236}">
                <a16:creationId xmlns:a16="http://schemas.microsoft.com/office/drawing/2014/main" id="{5DCD0423-0ED1-41A0-AA02-158CE05C13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37" y="4278667"/>
            <a:ext cx="482708" cy="482708"/>
          </a:xfrm>
          <a:prstGeom prst="rect">
            <a:avLst/>
          </a:prstGeom>
        </p:spPr>
      </p:pic>
      <p:pic>
        <p:nvPicPr>
          <p:cNvPr id="28" name="Picture 27">
            <a:hlinkClick r:id="rId7"/>
            <a:extLst>
              <a:ext uri="{FF2B5EF4-FFF2-40B4-BE49-F238E27FC236}">
                <a16:creationId xmlns:a16="http://schemas.microsoft.com/office/drawing/2014/main" id="{A6B9A15E-0BA2-402E-AF69-287F28EF3A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76" y="4255271"/>
            <a:ext cx="482708" cy="482708"/>
          </a:xfrm>
          <a:prstGeom prst="rect">
            <a:avLst/>
          </a:prstGeom>
        </p:spPr>
      </p:pic>
      <p:pic>
        <p:nvPicPr>
          <p:cNvPr id="29" name="Picture 28">
            <a:hlinkClick r:id="rId9"/>
            <a:extLst>
              <a:ext uri="{FF2B5EF4-FFF2-40B4-BE49-F238E27FC236}">
                <a16:creationId xmlns:a16="http://schemas.microsoft.com/office/drawing/2014/main" id="{4EFDE00B-5BBE-4A90-AD11-190CFA97826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53" y="4347166"/>
            <a:ext cx="423166" cy="344021"/>
          </a:xfrm>
          <a:prstGeom prst="rect">
            <a:avLst/>
          </a:prstGeom>
        </p:spPr>
      </p:pic>
      <p:pic>
        <p:nvPicPr>
          <p:cNvPr id="30" name="Picture 29">
            <a:hlinkClick r:id="rId11"/>
            <a:extLst>
              <a:ext uri="{FF2B5EF4-FFF2-40B4-BE49-F238E27FC236}">
                <a16:creationId xmlns:a16="http://schemas.microsoft.com/office/drawing/2014/main" id="{0195C0E3-05EC-45D2-A311-7A66EDBB9D5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62" y="4268197"/>
            <a:ext cx="482709" cy="482709"/>
          </a:xfrm>
          <a:prstGeom prst="rect">
            <a:avLst/>
          </a:prstGeom>
        </p:spPr>
      </p:pic>
      <p:pic>
        <p:nvPicPr>
          <p:cNvPr id="31" name="Picture 30">
            <a:hlinkClick r:id="rId13"/>
            <a:extLst>
              <a:ext uri="{FF2B5EF4-FFF2-40B4-BE49-F238E27FC236}">
                <a16:creationId xmlns:a16="http://schemas.microsoft.com/office/drawing/2014/main" id="{EB4D47A0-C570-49EB-A1D6-095E5E5A91F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2" y="4278667"/>
            <a:ext cx="423276" cy="42327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3532D38-92DB-4C0E-BA7E-AB1D2653B05D}"/>
              </a:ext>
            </a:extLst>
          </p:cNvPr>
          <p:cNvSpPr txBox="1">
            <a:spLocks/>
          </p:cNvSpPr>
          <p:nvPr userDrawn="1"/>
        </p:nvSpPr>
        <p:spPr>
          <a:xfrm>
            <a:off x="7699416" y="4369716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D4732ED-2D96-46B3-813F-6A9F9EF44215}"/>
              </a:ext>
            </a:extLst>
          </p:cNvPr>
          <p:cNvSpPr txBox="1">
            <a:spLocks/>
          </p:cNvSpPr>
          <p:nvPr userDrawn="1"/>
        </p:nvSpPr>
        <p:spPr>
          <a:xfrm>
            <a:off x="6097600" y="4363106"/>
            <a:ext cx="1145698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@space4eu</a:t>
            </a:r>
            <a:endParaRPr lang="x-none" sz="1200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BCBEA2C-B700-4C11-B313-1EA19C52E089}"/>
              </a:ext>
            </a:extLst>
          </p:cNvPr>
          <p:cNvSpPr txBox="1">
            <a:spLocks/>
          </p:cNvSpPr>
          <p:nvPr userDrawn="1"/>
        </p:nvSpPr>
        <p:spPr>
          <a:xfrm>
            <a:off x="4457221" y="4376170"/>
            <a:ext cx="1098352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@EU4Space</a:t>
            </a:r>
            <a:endParaRPr lang="x-none" sz="1200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94A1F614-8D0D-4B17-B727-F22395CA9342}"/>
              </a:ext>
            </a:extLst>
          </p:cNvPr>
          <p:cNvSpPr txBox="1">
            <a:spLocks/>
          </p:cNvSpPr>
          <p:nvPr userDrawn="1"/>
        </p:nvSpPr>
        <p:spPr>
          <a:xfrm>
            <a:off x="2950920" y="4360091"/>
            <a:ext cx="1350065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EUSPA</a:t>
            </a:r>
            <a:endParaRPr lang="x-none" sz="1200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9CD1DAC-539B-44B4-BB82-1F6457D17217}"/>
              </a:ext>
            </a:extLst>
          </p:cNvPr>
          <p:cNvSpPr txBox="1">
            <a:spLocks/>
          </p:cNvSpPr>
          <p:nvPr userDrawn="1"/>
        </p:nvSpPr>
        <p:spPr>
          <a:xfrm>
            <a:off x="1218585" y="4355738"/>
            <a:ext cx="894967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200" dirty="0"/>
              <a:t>EU4Space</a:t>
            </a:r>
            <a:endParaRPr lang="x-none" sz="12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65287F-F04E-4B7E-A244-23B0179596E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12" y="4344954"/>
            <a:ext cx="400026" cy="335341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774BF58-EDAD-49FB-ACBF-A14E5CE258C5}"/>
              </a:ext>
            </a:extLst>
          </p:cNvPr>
          <p:cNvSpPr txBox="1">
            <a:spLocks/>
          </p:cNvSpPr>
          <p:nvPr userDrawn="1"/>
        </p:nvSpPr>
        <p:spPr>
          <a:xfrm>
            <a:off x="9268022" y="4342728"/>
            <a:ext cx="2495353" cy="298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/>
              <a:t>@EUSPA@social.network.europa.eu</a:t>
            </a:r>
            <a:endParaRPr lang="x-none" sz="12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4ACD128-71BA-4B78-AB5B-ED49DF616D9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57" y="896227"/>
            <a:ext cx="914400" cy="609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84C875D-696C-470A-B5A6-3E7CCC9813D7}"/>
              </a:ext>
            </a:extLst>
          </p:cNvPr>
          <p:cNvSpPr txBox="1"/>
          <p:nvPr userDrawn="1"/>
        </p:nvSpPr>
        <p:spPr>
          <a:xfrm>
            <a:off x="3571017" y="1009761"/>
            <a:ext cx="1924269" cy="479148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#EUSpace</a:t>
            </a:r>
            <a:endParaRPr lang="LID4096" sz="2000" b="1" i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1582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5865995" y="6605736"/>
            <a:ext cx="466261" cy="288032"/>
          </a:xfrm>
          <a:prstGeom prst="rect">
            <a:avLst/>
          </a:prstGeom>
        </p:spPr>
        <p:txBody>
          <a:bodyPr/>
          <a:lstStyle/>
          <a:p>
            <a:fld id="{B5453B40-E959-9047-A940-4A2463E9723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82123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2940F1-2452-44F0-9C70-81E6D79D6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07/12/2023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9162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662B-D3E3-384D-A93B-BE31D101A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37B6D1-F5CD-0746-88BF-2711B336A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DDFBE-CA1C-3340-BF6D-74241E1B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E363D-3748-1647-95F8-C4757EAA5CCF}" type="datetimeFigureOut">
              <a:rPr lang="en-BE" smtClean="0"/>
              <a:t>07/11/2023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22DDB-4349-9C40-A064-78EE16AD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8959F-7F72-0D42-AC63-151818E9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F13B8-E0AD-5346-B669-6910956CC19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6929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085CAC-F4E9-463F-83BA-C4DA28A84E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430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07/12/2023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2143E-077A-478B-9721-7722DD1D40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06" y="355435"/>
            <a:ext cx="1035284" cy="443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EFB7C0-A112-4281-BA05-93FDC5EF3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594A57-4939-4996-AB23-37A3DE52E9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D2599C-2EB3-4B2C-B4B6-D07F1176BF85}"/>
              </a:ext>
            </a:extLst>
          </p:cNvPr>
          <p:cNvSpPr txBox="1"/>
          <p:nvPr userDrawn="1"/>
        </p:nvSpPr>
        <p:spPr>
          <a:xfrm>
            <a:off x="9130451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#EUSpace</a:t>
            </a:r>
            <a:endParaRPr lang="LID4096" sz="14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725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07/12/2023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90AE72-A6FD-4668-B196-FF46C4DE22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406" y="355435"/>
            <a:ext cx="1035284" cy="443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E5B8B-3F26-451B-BA42-5D599AF92D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DE79E6-6E90-4029-8739-89DC11F2C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95A19E-E62A-4D7A-BC15-E441BB3C5E4B}"/>
              </a:ext>
            </a:extLst>
          </p:cNvPr>
          <p:cNvSpPr txBox="1"/>
          <p:nvPr userDrawn="1"/>
        </p:nvSpPr>
        <p:spPr>
          <a:xfrm>
            <a:off x="9130451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1" i="1" dirty="0">
                <a:solidFill>
                  <a:schemeClr val="bg1"/>
                </a:solidFill>
                <a:latin typeface="+mn-lt"/>
              </a:rPr>
              <a:t>#EUSpace</a:t>
            </a:r>
            <a:endParaRPr lang="LID4096" sz="1400" b="1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220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9F72AE-D6D5-40FC-AA73-91D214051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F5AE13-68C5-4AA3-AA3A-86E5E698257C}"/>
              </a:ext>
            </a:extLst>
          </p:cNvPr>
          <p:cNvSpPr/>
          <p:nvPr userDrawn="1"/>
        </p:nvSpPr>
        <p:spPr>
          <a:xfrm>
            <a:off x="0" y="-1"/>
            <a:ext cx="6096000" cy="6858000"/>
          </a:xfrm>
          <a:prstGeom prst="rect">
            <a:avLst/>
          </a:prstGeom>
          <a:solidFill>
            <a:srgbClr val="043085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83A3-E672-4907-A209-694A77746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3976" y="2766218"/>
            <a:ext cx="5257800" cy="29441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07/12/2023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CC59E-69C2-4460-AE55-7C0F887D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399505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192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49E67-46FF-4893-BACE-9B843C3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6A56-A5FF-4D47-A7F7-2C09231EA42C}" type="datetime1">
              <a:rPr lang="x-none" smtClean="0"/>
              <a:t>07/12/2023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414E3-B5A0-4664-B1B3-6D951790A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6049D5-97FD-4A55-91DD-EE931D15D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3925"/>
            <a:ext cx="10515600" cy="3983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DB5E1C-7027-4F5B-8F8C-49A68AA8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85286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E86A00-E6C8-43B5-8B15-6B91A14785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E4B5C3-1954-4836-A740-49FB4B655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4006-3564-4BC9-A642-4575A048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7DEE5-A442-4715-A74A-02062596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23D8-D123-4208-987B-CC6198AB057D}" type="datetime1">
              <a:rPr lang="x-none" smtClean="0"/>
              <a:t>07/12/2023</a:t>
            </a:fld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97E4-3BD7-49F3-A722-63CBC906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7414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4A3ED0-8CF1-46F5-8507-97303178BA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73DE9A-A776-4884-AB73-2CDE3E0F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B0C1-19B7-417E-A421-9DBCD28BF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0377E-104B-44F9-ADD6-39E7D7C0C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36B5F-C6C6-43CE-B8AB-8B181632D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2B25-6685-4855-8292-A39FFFCE4F48}" type="datetime1">
              <a:rPr lang="x-none" smtClean="0"/>
              <a:t>07/12/2023</a:t>
            </a:fld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EA5BB-F346-4A19-BA57-2D3E996D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093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7C4A45-5C6D-4E1B-AB62-B30F4DD4C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CD7D17-E66A-4268-9494-3E059147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20860-6ACE-44FF-976D-C004CDAD1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1E8B0-3A0B-4E90-835C-D0B14C0E4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048AE-0FC1-4CE2-912F-76D9FF4ED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663BD-0D76-4510-BFF0-E36B468DE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36B7B-ED85-4F57-8698-B943109C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E390-C866-4CBD-93FC-78CB08373939}" type="datetime1">
              <a:rPr lang="x-none" smtClean="0"/>
              <a:t>07/12/2023</a:t>
            </a:fld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08514-4D32-4D97-85A0-32E1BEDA1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733E-3264-41AF-819B-F4786F848FE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621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05673D-84F3-4356-A429-7E8748EE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009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CF2DB-9D68-4A2D-8503-2EEA8B2D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265BC-6FB3-4C5B-B82C-E099F378F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BBDA357-E643-4819-87FA-55273CFF37F1}" type="datetime1">
              <a:rPr lang="x-none" smtClean="0"/>
              <a:pPr/>
              <a:t>07/12/2023</a:t>
            </a:fld>
            <a:endParaRPr lang="x-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FC82-50B9-46E1-87CF-2D63863AB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32D733E-3264-41AF-819B-F4786F848FED}" type="slidenum">
              <a:rPr lang="x-none" smtClean="0"/>
              <a:pPr/>
              <a:t>‹#›</a:t>
            </a:fld>
            <a:endParaRPr lang="x-non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75BF7-D759-47AF-9BED-A7852014DEB7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72" y="385386"/>
            <a:ext cx="980172" cy="3878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3D509-8CB7-4B78-BD7E-06945E74FC4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823" y="413222"/>
            <a:ext cx="515121" cy="3434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2847B8-33E3-4ECC-B1D7-6E9CFA600B71}"/>
              </a:ext>
            </a:extLst>
          </p:cNvPr>
          <p:cNvSpPr txBox="1"/>
          <p:nvPr userDrawn="1"/>
        </p:nvSpPr>
        <p:spPr>
          <a:xfrm>
            <a:off x="9155390" y="479725"/>
            <a:ext cx="914400" cy="267815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algn="l"/>
            <a:r>
              <a:rPr lang="en-U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Nunito Sans ExtraBold" panose="00000900000000000000" pitchFamily="2" charset="0"/>
              </a:rPr>
              <a:t>#EUSpace</a:t>
            </a:r>
            <a:endParaRPr lang="LID4096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Nunito Sa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87" r:id="rId3"/>
    <p:sldLayoutId id="2147483689" r:id="rId4"/>
    <p:sldLayoutId id="2147483688" r:id="rId5"/>
    <p:sldLayoutId id="214748369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62" r:id="rId12"/>
    <p:sldLayoutId id="2147483656" r:id="rId13"/>
    <p:sldLayoutId id="2147483657" r:id="rId14"/>
    <p:sldLayoutId id="2147483658" r:id="rId15"/>
    <p:sldLayoutId id="2147483714" r:id="rId16"/>
    <p:sldLayoutId id="2147483720" r:id="rId17"/>
    <p:sldLayoutId id="2147483663" r:id="rId18"/>
    <p:sldLayoutId id="2147483721" r:id="rId19"/>
    <p:sldLayoutId id="214748372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sc-europa.eu/electronic-library/programme-reference-documents" TargetMode="Externa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microsoft.com/office/2007/relationships/hdphoto" Target="../media/hdphoto1.wdp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3.jpg"/><Relationship Id="rId5" Type="http://schemas.openxmlformats.org/officeDocument/2006/relationships/hyperlink" Target="https://www.gsc-europa.eu/sites/default/files/sites/all/files/Galileo-HAS-SDD_v1.0.pdf" TargetMode="External"/><Relationship Id="rId4" Type="http://schemas.openxmlformats.org/officeDocument/2006/relationships/image" Target="../media/image3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lsfi/HASli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891BD2-E4F4-4007-8A52-C4132E696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110" y="4691531"/>
            <a:ext cx="6550822" cy="888812"/>
          </a:xfrm>
        </p:spPr>
        <p:txBody>
          <a:bodyPr/>
          <a:lstStyle/>
          <a:p>
            <a:pPr algn="ctr"/>
            <a:r>
              <a:rPr lang="en-US" b="1" dirty="0"/>
              <a:t>Galileo High Accuracy Service (HAS)</a:t>
            </a:r>
            <a:endParaRPr lang="LID4096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0FE3FC-9263-4665-9831-F84D00F5172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70109" y="5804626"/>
            <a:ext cx="6550823" cy="784710"/>
          </a:xfrm>
        </p:spPr>
        <p:txBody>
          <a:bodyPr>
            <a:normAutofit/>
          </a:bodyPr>
          <a:lstStyle/>
          <a:p>
            <a:r>
              <a:rPr lang="en-US" dirty="0"/>
              <a:t>F. Javier de Blas – Commercial &amp; High Accuracy Service Manager – EUSPA</a:t>
            </a:r>
          </a:p>
          <a:p>
            <a:r>
              <a:rPr lang="en-US" dirty="0"/>
              <a:t>EUSPA-EURISY Workshop Hungary | 18 July</a:t>
            </a:r>
          </a:p>
        </p:txBody>
      </p:sp>
    </p:spTree>
    <p:extLst>
      <p:ext uri="{BB962C8B-B14F-4D97-AF65-F5344CB8AC3E}">
        <p14:creationId xmlns:p14="http://schemas.microsoft.com/office/powerpoint/2010/main" val="370218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6D16DEDC-43E0-4EA6-BC31-28558FF82CAA}"/>
              </a:ext>
            </a:extLst>
          </p:cNvPr>
          <p:cNvSpPr txBox="1"/>
          <p:nvPr/>
        </p:nvSpPr>
        <p:spPr>
          <a:xfrm>
            <a:off x="316876" y="194298"/>
            <a:ext cx="10502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Commercial receivers hit the market following the Service Declaration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F002B-91E5-4422-A87D-020EDD7179EE}"/>
              </a:ext>
            </a:extLst>
          </p:cNvPr>
          <p:cNvSpPr txBox="1"/>
          <p:nvPr/>
        </p:nvSpPr>
        <p:spPr>
          <a:xfrm>
            <a:off x="4898598" y="6439263"/>
            <a:ext cx="5030180" cy="2934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77500" lnSpcReduction="20000"/>
          </a:bodyPr>
          <a:lstStyle/>
          <a:p>
            <a:r>
              <a:rPr lang="en-GB" sz="1400" i="1" dirty="0">
                <a:solidFill>
                  <a:prstClr val="black">
                    <a:lumMod val="65000"/>
                    <a:lumOff val="35000"/>
                  </a:prstClr>
                </a:solidFill>
                <a:latin typeface="Neo Sans W1G" panose="020B0504030504040204" pitchFamily="34" charset="0"/>
              </a:rPr>
              <a:t>Note: readiness of Receivers as stated by manufacturers (i.e. not tested by EUSPA)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4D4265-EB1B-418C-9732-2467D40147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7853" y="1976969"/>
          <a:ext cx="8154693" cy="4462106"/>
        </p:xfrm>
        <a:graphic>
          <a:graphicData uri="http://schemas.openxmlformats.org/drawingml/2006/table">
            <a:tbl>
              <a:tblPr firstRow="1" firstCol="1" bandRow="1"/>
              <a:tblGrid>
                <a:gridCol w="1302226">
                  <a:extLst>
                    <a:ext uri="{9D8B030D-6E8A-4147-A177-3AD203B41FA5}">
                      <a16:colId xmlns:a16="http://schemas.microsoft.com/office/drawing/2014/main" val="863753161"/>
                    </a:ext>
                  </a:extLst>
                </a:gridCol>
                <a:gridCol w="1714810">
                  <a:extLst>
                    <a:ext uri="{9D8B030D-6E8A-4147-A177-3AD203B41FA5}">
                      <a16:colId xmlns:a16="http://schemas.microsoft.com/office/drawing/2014/main" val="3889631474"/>
                    </a:ext>
                  </a:extLst>
                </a:gridCol>
                <a:gridCol w="3054823">
                  <a:extLst>
                    <a:ext uri="{9D8B030D-6E8A-4147-A177-3AD203B41FA5}">
                      <a16:colId xmlns:a16="http://schemas.microsoft.com/office/drawing/2014/main" val="2605319671"/>
                    </a:ext>
                  </a:extLst>
                </a:gridCol>
                <a:gridCol w="2082834">
                  <a:extLst>
                    <a:ext uri="{9D8B030D-6E8A-4147-A177-3AD203B41FA5}">
                      <a16:colId xmlns:a16="http://schemas.microsoft.com/office/drawing/2014/main" val="1244766195"/>
                    </a:ext>
                  </a:extLst>
                </a:gridCol>
              </a:tblGrid>
              <a:tr h="448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Manufacturer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Model</a:t>
                      </a:r>
                      <a:endParaRPr lang="en-US" sz="1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noProof="0">
                          <a:effectLst/>
                        </a:rPr>
                        <a:t>Segment or applications</a:t>
                      </a:r>
                      <a:endParaRPr lang="en-US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noProof="0">
                          <a:effectLst/>
                        </a:rPr>
                        <a:t>Status</a:t>
                      </a:r>
                      <a:endParaRPr lang="en-US" sz="18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24893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ANAVS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Multi-Sensor RTK/PPP Module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Autonomous Vehicles, Robots, UAVs and Vessels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Available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070630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BeyondGravity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PODRIX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Space, LEO POD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Available (TRL 7)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37070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BeyondGravity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NavRIX PinPoint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Space, LEO POD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Available (TRL 7)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111294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EOS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Arrow Gold+™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GIS, mapping, maritime pilotage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Available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48585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 dirty="0" err="1">
                          <a:effectLst/>
                        </a:rPr>
                        <a:t>Rokubun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SPEAR (SW engine)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Road, robotics, LBS, agriculture or IoT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Available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4215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200" b="1" noProof="0"/>
                        <a:t>SpaceOpal</a:t>
                      </a: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HAUT</a:t>
                      </a: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HAS validation: surveying, maritime,</a:t>
                      </a:r>
                    </a:p>
                    <a:p>
                      <a:r>
                        <a:rPr lang="en-US" sz="1200" noProof="0" dirty="0"/>
                        <a:t>machine control, aviation</a:t>
                      </a: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/>
                        <a:t>Available (licensing process from EC underway)</a:t>
                      </a: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697353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 dirty="0" err="1">
                          <a:effectLst/>
                        </a:rPr>
                        <a:t>ComNav</a:t>
                      </a:r>
                      <a:r>
                        <a:rPr lang="en-US" sz="1200" noProof="0" dirty="0">
                          <a:effectLst/>
                        </a:rPr>
                        <a:t> 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Maritime, int. driving, agriculture, GIS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Under development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18318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Unicore Comm. 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Surveying and  mapping, agriculture, UAVs, and autonomous robots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Under development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954646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Hemisphere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GIS, agriculture, and machine control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Under development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72714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Hemisphere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noProof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Agriculture, machine control, marine, OEM</a:t>
                      </a: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Under </a:t>
                      </a:r>
                      <a:r>
                        <a:rPr lang="en-US" sz="1200" kern="1200" noProof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development</a:t>
                      </a: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62069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Bad Elf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Mapping and surveying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Under development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15937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Deimos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G3STAR</a:t>
                      </a: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>
                          <a:effectLst/>
                        </a:rPr>
                        <a:t>Space, POD</a:t>
                      </a:r>
                      <a:endParaRPr lang="en-US" sz="1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13" marR="43513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noProof="0" dirty="0">
                          <a:effectLst/>
                        </a:rPr>
                        <a:t>Under 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development</a:t>
                      </a:r>
                    </a:p>
                  </a:txBody>
                  <a:tcPr marL="43513" marR="43513" marT="0" marB="0" anchor="ctr">
                    <a:lnL>
                      <a:noFill/>
                    </a:lnL>
                    <a:lnR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7F8FA9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101854"/>
                  </a:ext>
                </a:extLst>
              </a:tr>
            </a:tbl>
          </a:graphicData>
        </a:graphic>
      </p:graphicFrame>
      <p:sp>
        <p:nvSpPr>
          <p:cNvPr id="6" name="CuadroTexto 7">
            <a:extLst>
              <a:ext uri="{FF2B5EF4-FFF2-40B4-BE49-F238E27FC236}">
                <a16:creationId xmlns:a16="http://schemas.microsoft.com/office/drawing/2014/main" id="{35D8B6CC-8B70-4DA1-98D4-B80ECA93E519}"/>
              </a:ext>
            </a:extLst>
          </p:cNvPr>
          <p:cNvSpPr txBox="1"/>
          <p:nvPr/>
        </p:nvSpPr>
        <p:spPr>
          <a:xfrm>
            <a:off x="1137813" y="1562322"/>
            <a:ext cx="5675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As per information managed by EUSPA on 20</a:t>
            </a:r>
            <a:r>
              <a:rPr lang="en-US" sz="1400" i="1" baseline="30000" dirty="0"/>
              <a:t>th</a:t>
            </a:r>
            <a:r>
              <a:rPr lang="en-US" sz="1400" i="1" dirty="0"/>
              <a:t> June 2023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7011B7-5885-48D5-82B8-9762E9988957}"/>
              </a:ext>
            </a:extLst>
          </p:cNvPr>
          <p:cNvSpPr/>
          <p:nvPr/>
        </p:nvSpPr>
        <p:spPr>
          <a:xfrm rot="312254">
            <a:off x="8955698" y="1523406"/>
            <a:ext cx="2667000" cy="20325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would be delighted to consolidate the list.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Contact us!</a:t>
            </a:r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D3FCE484-8B50-48B7-B0CF-508E7B4631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43730">
            <a:off x="10082365" y="1500602"/>
            <a:ext cx="571352" cy="5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6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0431DD-FDD5-F249-B111-7CF2FB33E554}"/>
              </a:ext>
            </a:extLst>
          </p:cNvPr>
          <p:cNvCxnSpPr>
            <a:cxnSpLocks/>
          </p:cNvCxnSpPr>
          <p:nvPr/>
        </p:nvCxnSpPr>
        <p:spPr>
          <a:xfrm flipH="1">
            <a:off x="4370352" y="6306580"/>
            <a:ext cx="316019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359769" y="1436339"/>
            <a:ext cx="6447976" cy="4499828"/>
          </a:xfrm>
        </p:spPr>
        <p:txBody>
          <a:bodyPr>
            <a:noAutofit/>
          </a:bodyPr>
          <a:lstStyle/>
          <a:p>
            <a:pPr marL="138113" lvl="2" indent="-128588"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138113" lvl="2" indent="-128588">
              <a:buFont typeface="Wingdings" panose="05000000000000000000" pitchFamily="2" charset="2"/>
              <a:buChar char="§"/>
            </a:pP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Short-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use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it!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95313" lvl="3" indent="-128588">
              <a:buFont typeface="Wingdings" panose="05000000000000000000" pitchFamily="2" charset="2"/>
              <a:buChar char="§"/>
            </a:pP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segment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2513" lvl="4" indent="-128588"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More HAS-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enabled</a:t>
            </a:r>
            <a:r>
              <a:rPr lang="es-E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receivers</a:t>
            </a:r>
          </a:p>
          <a:p>
            <a:pPr marL="1052513" lvl="4" indent="-128588"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HAS R&amp;D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52513" lvl="4" indent="-128588"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HAS Reference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publication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5313" lvl="3" indent="-128588"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applications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5313" lvl="3" indent="-128588">
              <a:buFont typeface="Wingdings" panose="05000000000000000000" pitchFamily="2" charset="2"/>
              <a:buChar char="§"/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6725" lvl="3" indent="0">
              <a:buNone/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8113" lvl="2" indent="-128588">
              <a:buFont typeface="Wingdings" panose="05000000000000000000" pitchFamily="2" charset="2"/>
              <a:buChar char="§"/>
            </a:pP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Mid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long-term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HAS Full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95313" lvl="3" indent="-128588">
              <a:buFont typeface="Wingdings" panose="05000000000000000000" pitchFamily="2" charset="2"/>
              <a:buChar char="§"/>
            </a:pP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global performance (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95313" lvl="3" indent="-128588"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Faster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positioning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in EU (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corrections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95313" lvl="3" indent="-128588"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HAS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authentication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and error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characterization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5313" lvl="3" indent="-128588">
              <a:buFont typeface="Wingdings" panose="05000000000000000000" pitchFamily="2" charset="2"/>
              <a:buChar char="§"/>
            </a:pPr>
            <a:endParaRPr lang="es-ES" sz="2000" dirty="0"/>
          </a:p>
          <a:p>
            <a:pPr marL="138113" lvl="2" indent="-128588"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9525" lvl="2" indent="0" algn="l">
              <a:buNone/>
            </a:pPr>
            <a:endParaRPr lang="es-ES" sz="2400" dirty="0"/>
          </a:p>
          <a:p>
            <a:pPr marL="595313" lvl="3" indent="-128588">
              <a:buFont typeface="Wingdings" panose="05000000000000000000" pitchFamily="2" charset="2"/>
              <a:buChar char="§"/>
            </a:pPr>
            <a:endParaRPr lang="es-ES" sz="2000" dirty="0"/>
          </a:p>
          <a:p>
            <a:pPr marL="595313" lvl="3" indent="-128588">
              <a:buFont typeface="Wingdings" panose="05000000000000000000" pitchFamily="2" charset="2"/>
              <a:buChar char="§"/>
            </a:pPr>
            <a:endParaRPr lang="es-ES" sz="2000" dirty="0"/>
          </a:p>
          <a:p>
            <a:pPr marL="595313" lvl="3" indent="-128588">
              <a:buFont typeface="Wingdings" panose="05000000000000000000" pitchFamily="2" charset="2"/>
              <a:buChar char="§"/>
            </a:pPr>
            <a:endParaRPr lang="es-ES" sz="2000" dirty="0"/>
          </a:p>
          <a:p>
            <a:pPr marL="595313" lvl="3" indent="-128588">
              <a:buFont typeface="Wingdings" panose="05000000000000000000" pitchFamily="2" charset="2"/>
              <a:buChar char="§"/>
            </a:pPr>
            <a:endParaRPr lang="es-ES" sz="2000" dirty="0"/>
          </a:p>
          <a:p>
            <a:pPr marL="138113" lvl="2" indent="-128588" algn="l">
              <a:buFont typeface="Wingdings" panose="05000000000000000000" pitchFamily="2" charset="2"/>
              <a:buChar char="§"/>
            </a:pPr>
            <a:endParaRPr lang="es-ES" sz="2400" dirty="0"/>
          </a:p>
          <a:p>
            <a:pPr marL="0" lvl="1" indent="-289323" algn="l">
              <a:buFont typeface="Wingdings" panose="05000000000000000000" pitchFamily="2" charset="2"/>
              <a:buChar char="§"/>
            </a:pPr>
            <a:endParaRPr lang="es-E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51" y="887018"/>
            <a:ext cx="6041837" cy="3351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AFE1EC-50B2-4B1B-B856-5FA5B3B31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00" y="4228510"/>
            <a:ext cx="1375219" cy="196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AD0BE1-0E31-4CD3-9B88-E575370ADE23}"/>
              </a:ext>
            </a:extLst>
          </p:cNvPr>
          <p:cNvSpPr/>
          <p:nvPr/>
        </p:nvSpPr>
        <p:spPr>
          <a:xfrm>
            <a:off x="8005010" y="808121"/>
            <a:ext cx="1892969" cy="3351090"/>
          </a:xfrm>
          <a:prstGeom prst="rect">
            <a:avLst/>
          </a:prstGeom>
          <a:noFill/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C844B0-5CD9-4AD9-B9CA-44A950433927}"/>
              </a:ext>
            </a:extLst>
          </p:cNvPr>
          <p:cNvSpPr txBox="1"/>
          <p:nvPr/>
        </p:nvSpPr>
        <p:spPr>
          <a:xfrm>
            <a:off x="6510655" y="6364326"/>
            <a:ext cx="580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https://www.gsc-europa.eu/electronic-library/programme-reference-documents</a:t>
            </a:r>
            <a:r>
              <a:rPr lang="en-US" sz="1200" dirty="0"/>
              <a:t> </a:t>
            </a:r>
            <a:endParaRPr lang="en-150" sz="12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868F8F2-9538-4D8A-8399-E6DB13CA5838}"/>
              </a:ext>
            </a:extLst>
          </p:cNvPr>
          <p:cNvSpPr txBox="1">
            <a:spLocks noChangeArrowheads="1"/>
          </p:cNvSpPr>
          <p:nvPr/>
        </p:nvSpPr>
        <p:spPr>
          <a:xfrm>
            <a:off x="330360" y="699614"/>
            <a:ext cx="4957665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4800" b="1" dirty="0"/>
              <a:t>Galileo HAS </a:t>
            </a:r>
          </a:p>
          <a:p>
            <a:pPr algn="l"/>
            <a:r>
              <a:rPr lang="en-GB" altLang="en-US" sz="4800" b="1" dirty="0"/>
              <a:t>What comes next?</a:t>
            </a:r>
          </a:p>
        </p:txBody>
      </p:sp>
    </p:spTree>
    <p:extLst>
      <p:ext uri="{BB962C8B-B14F-4D97-AF65-F5344CB8AC3E}">
        <p14:creationId xmlns:p14="http://schemas.microsoft.com/office/powerpoint/2010/main" val="11584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B96CC-4E6E-43D5-B00F-FBA9F298BB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32D733E-3264-41AF-819B-F4786F848FED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364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7321" y="1757471"/>
            <a:ext cx="10859596" cy="496872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s-ES" sz="3200" dirty="0" err="1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What</a:t>
            </a:r>
            <a:r>
              <a:rPr lang="es-ES" sz="3200" dirty="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 </a:t>
            </a:r>
            <a:r>
              <a:rPr lang="es-ES" sz="3200" dirty="0" err="1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is</a:t>
            </a:r>
            <a:r>
              <a:rPr lang="es-ES" sz="3200" dirty="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 </a:t>
            </a:r>
            <a:r>
              <a:rPr lang="es-ES" sz="3200" dirty="0" err="1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the</a:t>
            </a:r>
            <a:r>
              <a:rPr lang="es-ES" sz="3200" dirty="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 Galileo HAS</a:t>
            </a:r>
          </a:p>
          <a:p>
            <a:pPr>
              <a:spcBef>
                <a:spcPct val="0"/>
              </a:spcBef>
            </a:pPr>
            <a:endParaRPr lang="es-ES" sz="3200" dirty="0">
              <a:solidFill>
                <a:srgbClr val="174489"/>
              </a:solidFill>
              <a:latin typeface="DIN Next LT Pro Light" panose="020B0303020203050203" pitchFamily="34" charset="77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3200" dirty="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Galileo HAS </a:t>
            </a:r>
            <a:r>
              <a:rPr lang="es-ES" sz="3200" dirty="0" err="1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users</a:t>
            </a:r>
            <a:r>
              <a:rPr lang="es-ES" sz="3200" dirty="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 and </a:t>
            </a:r>
            <a:r>
              <a:rPr lang="es-ES" sz="3200" dirty="0" err="1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applications</a:t>
            </a:r>
            <a:endParaRPr lang="es-ES" sz="3200" dirty="0">
              <a:solidFill>
                <a:srgbClr val="174489"/>
              </a:solidFill>
              <a:latin typeface="DIN Next LT Pro Light" panose="020B0303020203050203" pitchFamily="34" charset="77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es-ES" sz="3200" dirty="0">
              <a:solidFill>
                <a:srgbClr val="174489"/>
              </a:solidFill>
              <a:latin typeface="DIN Next LT Pro Light" panose="020B0303020203050203" pitchFamily="34" charset="77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s-ES" sz="3200" dirty="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Galileo HAS: </a:t>
            </a:r>
            <a:r>
              <a:rPr lang="es-ES" sz="3200" dirty="0" err="1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What</a:t>
            </a:r>
            <a:r>
              <a:rPr lang="es-ES" sz="3200" dirty="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 comes </a:t>
            </a:r>
            <a:r>
              <a:rPr lang="es-ES" sz="3200" dirty="0" err="1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rPr>
              <a:t>next</a:t>
            </a:r>
            <a:endParaRPr lang="es-ES" sz="3200" dirty="0">
              <a:solidFill>
                <a:srgbClr val="174489"/>
              </a:solidFill>
              <a:latin typeface="DIN Next LT Pro Light" panose="020B0303020203050203" pitchFamily="34" charset="77"/>
              <a:ea typeface="+mj-ea"/>
              <a:cs typeface="+mj-cs"/>
            </a:endParaRPr>
          </a:p>
          <a:p>
            <a:endParaRPr lang="es-E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dirty="0">
                <a:solidFill>
                  <a:srgbClr val="174489"/>
                </a:solidFill>
                <a:latin typeface="DIN Next LT Pro Light" panose="020B0303020203050203" pitchFamily="34" charset="77"/>
              </a:rPr>
              <a:t>Table </a:t>
            </a:r>
            <a:r>
              <a:rPr lang="es-ES" sz="4800" dirty="0" err="1">
                <a:solidFill>
                  <a:srgbClr val="174489"/>
                </a:solidFill>
                <a:latin typeface="DIN Next LT Pro Light" panose="020B0303020203050203" pitchFamily="34" charset="77"/>
              </a:rPr>
              <a:t>of</a:t>
            </a:r>
            <a:r>
              <a:rPr lang="es-ES" sz="4800" dirty="0">
                <a:solidFill>
                  <a:srgbClr val="174489"/>
                </a:solidFill>
                <a:latin typeface="DIN Next LT Pro Light" panose="020B0303020203050203" pitchFamily="34" charset="77"/>
              </a:rPr>
              <a:t> </a:t>
            </a:r>
            <a:r>
              <a:rPr lang="es-ES" sz="4800" dirty="0" err="1">
                <a:solidFill>
                  <a:srgbClr val="174489"/>
                </a:solidFill>
                <a:latin typeface="DIN Next LT Pro Light" panose="020B0303020203050203" pitchFamily="34" charset="77"/>
              </a:rPr>
              <a:t>contents</a:t>
            </a:r>
            <a:endParaRPr lang="en-US" sz="4800" dirty="0">
              <a:solidFill>
                <a:srgbClr val="174489"/>
              </a:solidFill>
              <a:latin typeface="DIN Next LT Pro Light" panose="020B0303020203050203" pitchFamily="34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3B40-E959-9047-A940-4A2463E97234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2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3935" y="199246"/>
            <a:ext cx="11411337" cy="720080"/>
          </a:xfrm>
        </p:spPr>
        <p:txBody>
          <a:bodyPr>
            <a:noAutofit/>
          </a:bodyPr>
          <a:lstStyle/>
          <a:p>
            <a:r>
              <a:rPr lang="en-GB" altLang="en-US" sz="4800" dirty="0">
                <a:solidFill>
                  <a:srgbClr val="174489"/>
                </a:solidFill>
                <a:latin typeface="DIN Next LT Pro Light" panose="020B0303020203050203" pitchFamily="34" charset="77"/>
              </a:rPr>
              <a:t>What is the Galileo HAS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66026" y="3945434"/>
            <a:ext cx="405941" cy="28803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BDF60-488B-488C-8AA7-8D0673A2581A}" type="slidenum"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015F89-963B-412F-83F1-82CCE594820B}"/>
              </a:ext>
            </a:extLst>
          </p:cNvPr>
          <p:cNvSpPr txBox="1"/>
          <p:nvPr/>
        </p:nvSpPr>
        <p:spPr>
          <a:xfrm>
            <a:off x="460589" y="1393151"/>
            <a:ext cx="608465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Galileo HAS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precise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corrections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satellite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orbit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clock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biases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1744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Galileo HAS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corrections distributed via</a:t>
            </a:r>
          </a:p>
          <a:p>
            <a:pPr marL="685800" marR="0" lvl="1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Galileo satellites, E6-B signal (1278.75 MHz) </a:t>
            </a:r>
          </a:p>
          <a:p>
            <a:pPr marL="685800" marR="0" lvl="1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</a:t>
            </a:r>
          </a:p>
          <a:p>
            <a:pPr marL="228600" marR="0" lvl="0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 accuracy in the decimetre level (after convergence), with Precise Point Positioning (PPP) receivers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1744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Almost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*) global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coverage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free</a:t>
            </a:r>
          </a:p>
          <a:p>
            <a:pPr marL="228600" marR="0" lvl="0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744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5A5100-BB96-4868-A3AA-77322CCC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369" y="1255730"/>
            <a:ext cx="5539839" cy="43231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7837" y="6199049"/>
            <a:ext cx="724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*global </a:t>
            </a: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coverage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corrections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 global performance </a:t>
            </a: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commitment</a:t>
            </a:r>
            <a:r>
              <a:rPr kumimoji="0" lang="es-ES" sz="1800" b="0" i="1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yet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166026" y="3945434"/>
            <a:ext cx="405941" cy="28803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BDF60-488B-488C-8AA7-8D0673A2581A}" type="slidenum"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015F89-963B-412F-83F1-82CCE594820B}"/>
              </a:ext>
            </a:extLst>
          </p:cNvPr>
          <p:cNvSpPr txBox="1"/>
          <p:nvPr/>
        </p:nvSpPr>
        <p:spPr>
          <a:xfrm>
            <a:off x="460589" y="1393151"/>
            <a:ext cx="608465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Galileo HAS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precise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corrections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satellite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orbit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clock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biases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1744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Galileo HAS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corrections distributed via</a:t>
            </a:r>
          </a:p>
          <a:p>
            <a:pPr marL="685800" marR="0" lvl="1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Galileo satellites, E6-B signal (1278.75 MHz) </a:t>
            </a:r>
          </a:p>
          <a:p>
            <a:pPr marL="685800" marR="0" lvl="1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</a:t>
            </a:r>
          </a:p>
          <a:p>
            <a:pPr marL="228600" marR="0" lvl="0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Typical accuracy in the decimetre level (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convergence),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Precise Point Positioning (PPP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receivers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1744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Almost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*) global </a:t>
            </a:r>
            <a:r>
              <a:rPr kumimoji="0" lang="es-E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coverage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free</a:t>
            </a:r>
          </a:p>
          <a:p>
            <a:pPr marL="228600" marR="0" lvl="0" indent="-2286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744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8510" y="5474328"/>
            <a:ext cx="44014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Galileo/GPS single epoch standard positioning vs. HAS positioning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Horizonal position error, JRC,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Ispra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(IT), 7/Sept/2022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(Gal E1-E5b/GPS L1CA-L2C single epoch solution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vs.HAS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float solution)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744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1" u="none" strike="noStrike" kern="1200" cap="none" spc="0" normalizeH="0" baseline="0" noProof="0" dirty="0">
              <a:ln>
                <a:noFill/>
              </a:ln>
              <a:solidFill>
                <a:srgbClr val="1744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233" y="731520"/>
            <a:ext cx="4569092" cy="45333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232" y="731519"/>
            <a:ext cx="4569093" cy="4533397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F4A2858F-F8F2-40A9-B80A-B6E4C9EB3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935" y="199246"/>
            <a:ext cx="11411337" cy="720080"/>
          </a:xfrm>
        </p:spPr>
        <p:txBody>
          <a:bodyPr>
            <a:noAutofit/>
          </a:bodyPr>
          <a:lstStyle/>
          <a:p>
            <a:r>
              <a:rPr lang="en-GB" altLang="en-US" sz="4800" dirty="0">
                <a:solidFill>
                  <a:srgbClr val="174489"/>
                </a:solidFill>
                <a:latin typeface="DIN Next LT Pro Light" panose="020B0303020203050203" pitchFamily="34" charset="77"/>
              </a:rPr>
              <a:t>What is the Galileo HAS</a:t>
            </a:r>
          </a:p>
        </p:txBody>
      </p:sp>
      <p:sp>
        <p:nvSpPr>
          <p:cNvPr id="8" name="Rectangle 7"/>
          <p:cNvSpPr/>
          <p:nvPr/>
        </p:nvSpPr>
        <p:spPr>
          <a:xfrm>
            <a:off x="7805249" y="6127077"/>
            <a:ext cx="2927982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horizontal accuracy 95%: 1.925 m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2283" y="6387779"/>
            <a:ext cx="2613921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horizontal accuracy 95%: 0.094 m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9CF8F-2FD4-4599-B909-BC3B9ED744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9529" y="1062038"/>
            <a:ext cx="8491652" cy="5216842"/>
          </a:xfrm>
          <a:prstGeom prst="rect">
            <a:avLst/>
          </a:prstGeom>
        </p:spPr>
      </p:pic>
      <p:pic>
        <p:nvPicPr>
          <p:cNvPr id="178" name="Immagine 80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1983271D-E7C9-D54A-BA7D-3D23FB0A55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187" y="4019173"/>
            <a:ext cx="230435" cy="2720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4000"/>
              </a:srgbClr>
            </a:outerShdw>
          </a:effectLst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424C9AC3-2812-D445-ABC8-49048C9A6A9A}"/>
              </a:ext>
            </a:extLst>
          </p:cNvPr>
          <p:cNvSpPr/>
          <p:nvPr/>
        </p:nvSpPr>
        <p:spPr>
          <a:xfrm>
            <a:off x="7767153" y="2518606"/>
            <a:ext cx="138705" cy="139486"/>
          </a:xfrm>
          <a:prstGeom prst="ellipse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728442C-DE3E-B048-B65E-D5979287FEBF}"/>
              </a:ext>
            </a:extLst>
          </p:cNvPr>
          <p:cNvSpPr/>
          <p:nvPr/>
        </p:nvSpPr>
        <p:spPr>
          <a:xfrm>
            <a:off x="7451001" y="2812259"/>
            <a:ext cx="119692" cy="129351"/>
          </a:xfrm>
          <a:prstGeom prst="ellipse">
            <a:avLst/>
          </a:prstGeom>
          <a:solidFill>
            <a:srgbClr val="C0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Immagine 80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1983271D-E7C9-D54A-BA7D-3D23FB0A55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169" y="2745320"/>
            <a:ext cx="230435" cy="272042"/>
          </a:xfrm>
          <a:prstGeom prst="rect">
            <a:avLst/>
          </a:prstGeom>
        </p:spPr>
      </p:pic>
      <p:pic>
        <p:nvPicPr>
          <p:cNvPr id="82" name="Immagine 81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6DD91D20-C6E7-684E-8C31-D0ABACF587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191" y="1643040"/>
            <a:ext cx="230435" cy="272042"/>
          </a:xfrm>
          <a:prstGeom prst="rect">
            <a:avLst/>
          </a:prstGeom>
        </p:spPr>
      </p:pic>
      <p:sp>
        <p:nvSpPr>
          <p:cNvPr id="14" name="Ovale 13">
            <a:extLst>
              <a:ext uri="{FF2B5EF4-FFF2-40B4-BE49-F238E27FC236}">
                <a16:creationId xmlns:a16="http://schemas.microsoft.com/office/drawing/2014/main" id="{CBAE16C3-569C-B844-B7DE-B81E46FD105C}"/>
              </a:ext>
            </a:extLst>
          </p:cNvPr>
          <p:cNvSpPr/>
          <p:nvPr/>
        </p:nvSpPr>
        <p:spPr>
          <a:xfrm>
            <a:off x="7836495" y="2745664"/>
            <a:ext cx="134641" cy="143558"/>
          </a:xfrm>
          <a:prstGeom prst="ellipse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3551703" y="3909148"/>
            <a:ext cx="745125" cy="475363"/>
            <a:chOff x="797923" y="599626"/>
            <a:chExt cx="2169306" cy="1632629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2014" y="1260443"/>
              <a:ext cx="890026" cy="971812"/>
            </a:xfrm>
            <a:prstGeom prst="rect">
              <a:avLst/>
            </a:prstGeom>
          </p:spPr>
        </p:pic>
        <p:cxnSp>
          <p:nvCxnSpPr>
            <p:cNvPr id="102" name="Connettore 2 119">
              <a:extLst>
                <a:ext uri="{FF2B5EF4-FFF2-40B4-BE49-F238E27FC236}">
                  <a16:creationId xmlns:a16="http://schemas.microsoft.com/office/drawing/2014/main" id="{5B7ADD1C-AC47-D642-8AD1-FC7F8096A4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1946" y="1398821"/>
              <a:ext cx="347391" cy="342178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6181" y="968087"/>
              <a:ext cx="292002" cy="310925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8268" y="965898"/>
              <a:ext cx="319447" cy="313114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1889" y="1481983"/>
              <a:ext cx="270125" cy="251302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/>
            <p:cNvGrpSpPr/>
            <p:nvPr/>
          </p:nvGrpSpPr>
          <p:grpSpPr>
            <a:xfrm>
              <a:off x="2423598" y="1211454"/>
              <a:ext cx="543631" cy="324899"/>
              <a:chOff x="949558" y="679351"/>
              <a:chExt cx="703125" cy="301939"/>
            </a:xfrm>
          </p:grpSpPr>
          <p:sp>
            <p:nvSpPr>
              <p:cNvPr id="121" name="Cube 120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2279910" y="716991"/>
              <a:ext cx="543631" cy="324899"/>
              <a:chOff x="949558" y="679351"/>
              <a:chExt cx="703125" cy="301939"/>
            </a:xfrm>
          </p:grpSpPr>
          <p:sp>
            <p:nvSpPr>
              <p:cNvPr id="117" name="Cube 116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 rot="18274467">
              <a:off x="708103" y="708992"/>
              <a:ext cx="543631" cy="324899"/>
              <a:chOff x="949558" y="679351"/>
              <a:chExt cx="703125" cy="301939"/>
            </a:xfrm>
          </p:grpSpPr>
          <p:sp>
            <p:nvSpPr>
              <p:cNvPr id="114" name="Cube 113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 rot="18274467">
              <a:off x="688557" y="1239042"/>
              <a:ext cx="543631" cy="324899"/>
              <a:chOff x="949558" y="679351"/>
              <a:chExt cx="703125" cy="301939"/>
            </a:xfrm>
          </p:grpSpPr>
          <p:sp>
            <p:nvSpPr>
              <p:cNvPr id="111" name="Cube 110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7211245" y="1167677"/>
            <a:ext cx="745125" cy="475363"/>
            <a:chOff x="797923" y="599626"/>
            <a:chExt cx="2169306" cy="1632629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2014" y="1260443"/>
              <a:ext cx="890026" cy="971812"/>
            </a:xfrm>
            <a:prstGeom prst="rect">
              <a:avLst/>
            </a:prstGeom>
          </p:spPr>
        </p:pic>
        <p:cxnSp>
          <p:nvCxnSpPr>
            <p:cNvPr id="157" name="Connettore 2 119">
              <a:extLst>
                <a:ext uri="{FF2B5EF4-FFF2-40B4-BE49-F238E27FC236}">
                  <a16:creationId xmlns:a16="http://schemas.microsoft.com/office/drawing/2014/main" id="{5B7ADD1C-AC47-D642-8AD1-FC7F8096A4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1946" y="1398821"/>
              <a:ext cx="347391" cy="342178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6181" y="968087"/>
              <a:ext cx="292002" cy="310925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8268" y="965898"/>
              <a:ext cx="319447" cy="313114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1889" y="1481983"/>
              <a:ext cx="270125" cy="251302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Group 160"/>
            <p:cNvGrpSpPr/>
            <p:nvPr/>
          </p:nvGrpSpPr>
          <p:grpSpPr>
            <a:xfrm>
              <a:off x="2423598" y="1211454"/>
              <a:ext cx="543631" cy="324899"/>
              <a:chOff x="949558" y="679351"/>
              <a:chExt cx="703125" cy="301939"/>
            </a:xfrm>
          </p:grpSpPr>
          <p:sp>
            <p:nvSpPr>
              <p:cNvPr id="174" name="Cube 173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2279910" y="716991"/>
              <a:ext cx="543631" cy="324899"/>
              <a:chOff x="949558" y="679351"/>
              <a:chExt cx="703125" cy="301939"/>
            </a:xfrm>
          </p:grpSpPr>
          <p:sp>
            <p:nvSpPr>
              <p:cNvPr id="171" name="Cube 170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 rot="18274467">
              <a:off x="708103" y="708992"/>
              <a:ext cx="543631" cy="324899"/>
              <a:chOff x="949558" y="679351"/>
              <a:chExt cx="703125" cy="301939"/>
            </a:xfrm>
          </p:grpSpPr>
          <p:sp>
            <p:nvSpPr>
              <p:cNvPr id="168" name="Cube 167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64" name="Group 163"/>
            <p:cNvGrpSpPr/>
            <p:nvPr/>
          </p:nvGrpSpPr>
          <p:grpSpPr>
            <a:xfrm rot="18274467">
              <a:off x="688557" y="1239042"/>
              <a:ext cx="543631" cy="324899"/>
              <a:chOff x="949558" y="679351"/>
              <a:chExt cx="703125" cy="301939"/>
            </a:xfrm>
          </p:grpSpPr>
          <p:sp>
            <p:nvSpPr>
              <p:cNvPr id="165" name="Cube 164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9" name="Group 198"/>
          <p:cNvGrpSpPr/>
          <p:nvPr/>
        </p:nvGrpSpPr>
        <p:grpSpPr>
          <a:xfrm>
            <a:off x="5925466" y="3329780"/>
            <a:ext cx="745125" cy="475363"/>
            <a:chOff x="797923" y="599626"/>
            <a:chExt cx="2169306" cy="1632629"/>
          </a:xfrm>
        </p:grpSpPr>
        <p:pic>
          <p:nvPicPr>
            <p:cNvPr id="200" name="Picture 19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2014" y="1260443"/>
              <a:ext cx="890026" cy="971812"/>
            </a:xfrm>
            <a:prstGeom prst="rect">
              <a:avLst/>
            </a:prstGeom>
          </p:spPr>
        </p:pic>
        <p:cxnSp>
          <p:nvCxnSpPr>
            <p:cNvPr id="201" name="Connettore 2 119">
              <a:extLst>
                <a:ext uri="{FF2B5EF4-FFF2-40B4-BE49-F238E27FC236}">
                  <a16:creationId xmlns:a16="http://schemas.microsoft.com/office/drawing/2014/main" id="{5B7ADD1C-AC47-D642-8AD1-FC7F8096A4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1946" y="1398821"/>
              <a:ext cx="347391" cy="342178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6181" y="968087"/>
              <a:ext cx="292002" cy="310925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8268" y="965898"/>
              <a:ext cx="319447" cy="313114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1889" y="1481983"/>
              <a:ext cx="270125" cy="251302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5" name="Group 204"/>
            <p:cNvGrpSpPr/>
            <p:nvPr/>
          </p:nvGrpSpPr>
          <p:grpSpPr>
            <a:xfrm>
              <a:off x="2423598" y="1211454"/>
              <a:ext cx="543631" cy="324899"/>
              <a:chOff x="949558" y="679351"/>
              <a:chExt cx="703125" cy="301939"/>
            </a:xfrm>
          </p:grpSpPr>
          <p:sp>
            <p:nvSpPr>
              <p:cNvPr id="218" name="Cube 217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2279910" y="716991"/>
              <a:ext cx="543631" cy="324899"/>
              <a:chOff x="949558" y="679351"/>
              <a:chExt cx="703125" cy="301939"/>
            </a:xfrm>
          </p:grpSpPr>
          <p:sp>
            <p:nvSpPr>
              <p:cNvPr id="215" name="Cube 214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7" name="Group 206"/>
            <p:cNvGrpSpPr/>
            <p:nvPr/>
          </p:nvGrpSpPr>
          <p:grpSpPr>
            <a:xfrm rot="18274467">
              <a:off x="708103" y="708992"/>
              <a:ext cx="543631" cy="324899"/>
              <a:chOff x="949558" y="679351"/>
              <a:chExt cx="703125" cy="301939"/>
            </a:xfrm>
          </p:grpSpPr>
          <p:sp>
            <p:nvSpPr>
              <p:cNvPr id="212" name="Cube 211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8" name="Group 207"/>
            <p:cNvGrpSpPr/>
            <p:nvPr/>
          </p:nvGrpSpPr>
          <p:grpSpPr>
            <a:xfrm rot="18274467">
              <a:off x="688557" y="1239042"/>
              <a:ext cx="543631" cy="324899"/>
              <a:chOff x="949558" y="679351"/>
              <a:chExt cx="703125" cy="301939"/>
            </a:xfrm>
          </p:grpSpPr>
          <p:sp>
            <p:nvSpPr>
              <p:cNvPr id="209" name="Cube 208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11245477" y="4088838"/>
            <a:ext cx="745125" cy="475363"/>
            <a:chOff x="797923" y="599626"/>
            <a:chExt cx="2169306" cy="1632629"/>
          </a:xfrm>
        </p:grpSpPr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2014" y="1260443"/>
              <a:ext cx="890026" cy="971812"/>
            </a:xfrm>
            <a:prstGeom prst="rect">
              <a:avLst/>
            </a:prstGeom>
          </p:spPr>
        </p:pic>
        <p:cxnSp>
          <p:nvCxnSpPr>
            <p:cNvPr id="223" name="Connettore 2 119">
              <a:extLst>
                <a:ext uri="{FF2B5EF4-FFF2-40B4-BE49-F238E27FC236}">
                  <a16:creationId xmlns:a16="http://schemas.microsoft.com/office/drawing/2014/main" id="{5B7ADD1C-AC47-D642-8AD1-FC7F8096A4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1946" y="1398821"/>
              <a:ext cx="347391" cy="342178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6181" y="968087"/>
              <a:ext cx="292002" cy="310925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8268" y="965898"/>
              <a:ext cx="319447" cy="313114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1889" y="1481983"/>
              <a:ext cx="270125" cy="251302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7" name="Group 226"/>
            <p:cNvGrpSpPr/>
            <p:nvPr/>
          </p:nvGrpSpPr>
          <p:grpSpPr>
            <a:xfrm>
              <a:off x="2423598" y="1211454"/>
              <a:ext cx="543631" cy="324899"/>
              <a:chOff x="949558" y="679351"/>
              <a:chExt cx="703125" cy="301939"/>
            </a:xfrm>
          </p:grpSpPr>
          <p:sp>
            <p:nvSpPr>
              <p:cNvPr id="240" name="Cube 239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8" name="Group 227"/>
            <p:cNvGrpSpPr/>
            <p:nvPr/>
          </p:nvGrpSpPr>
          <p:grpSpPr>
            <a:xfrm>
              <a:off x="2279910" y="716991"/>
              <a:ext cx="543631" cy="324899"/>
              <a:chOff x="949558" y="679351"/>
              <a:chExt cx="703125" cy="301939"/>
            </a:xfrm>
          </p:grpSpPr>
          <p:sp>
            <p:nvSpPr>
              <p:cNvPr id="237" name="Cube 236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 rot="18274467">
              <a:off x="708103" y="708992"/>
              <a:ext cx="543631" cy="324899"/>
              <a:chOff x="949558" y="679351"/>
              <a:chExt cx="703125" cy="301939"/>
            </a:xfrm>
          </p:grpSpPr>
          <p:sp>
            <p:nvSpPr>
              <p:cNvPr id="234" name="Cube 233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30" name="Group 229"/>
            <p:cNvGrpSpPr/>
            <p:nvPr/>
          </p:nvGrpSpPr>
          <p:grpSpPr>
            <a:xfrm rot="18274467">
              <a:off x="688557" y="1239042"/>
              <a:ext cx="543631" cy="324899"/>
              <a:chOff x="949558" y="679351"/>
              <a:chExt cx="703125" cy="301939"/>
            </a:xfrm>
          </p:grpSpPr>
          <p:sp>
            <p:nvSpPr>
              <p:cNvPr id="231" name="Cube 230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3" name="Group 242"/>
          <p:cNvGrpSpPr/>
          <p:nvPr/>
        </p:nvGrpSpPr>
        <p:grpSpPr>
          <a:xfrm>
            <a:off x="8728909" y="3863637"/>
            <a:ext cx="745125" cy="475363"/>
            <a:chOff x="797923" y="599626"/>
            <a:chExt cx="2169306" cy="1632629"/>
          </a:xfrm>
        </p:grpSpPr>
        <p:pic>
          <p:nvPicPr>
            <p:cNvPr id="244" name="Picture 24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2014" y="1260443"/>
              <a:ext cx="890026" cy="971812"/>
            </a:xfrm>
            <a:prstGeom prst="rect">
              <a:avLst/>
            </a:prstGeom>
          </p:spPr>
        </p:pic>
        <p:cxnSp>
          <p:nvCxnSpPr>
            <p:cNvPr id="245" name="Connettore 2 119">
              <a:extLst>
                <a:ext uri="{FF2B5EF4-FFF2-40B4-BE49-F238E27FC236}">
                  <a16:creationId xmlns:a16="http://schemas.microsoft.com/office/drawing/2014/main" id="{5B7ADD1C-AC47-D642-8AD1-FC7F8096A4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1946" y="1398821"/>
              <a:ext cx="347391" cy="342178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6181" y="968087"/>
              <a:ext cx="292002" cy="310925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8268" y="965898"/>
              <a:ext cx="319447" cy="313114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1889" y="1481983"/>
              <a:ext cx="270125" cy="251302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9" name="Group 248"/>
            <p:cNvGrpSpPr/>
            <p:nvPr/>
          </p:nvGrpSpPr>
          <p:grpSpPr>
            <a:xfrm>
              <a:off x="2423598" y="1211454"/>
              <a:ext cx="543631" cy="324899"/>
              <a:chOff x="949558" y="679351"/>
              <a:chExt cx="703125" cy="301939"/>
            </a:xfrm>
          </p:grpSpPr>
          <p:sp>
            <p:nvSpPr>
              <p:cNvPr id="262" name="Cube 261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0" name="Group 249"/>
            <p:cNvGrpSpPr/>
            <p:nvPr/>
          </p:nvGrpSpPr>
          <p:grpSpPr>
            <a:xfrm>
              <a:off x="2279910" y="716991"/>
              <a:ext cx="543631" cy="324899"/>
              <a:chOff x="949558" y="679351"/>
              <a:chExt cx="703125" cy="301939"/>
            </a:xfrm>
          </p:grpSpPr>
          <p:sp>
            <p:nvSpPr>
              <p:cNvPr id="259" name="Cube 258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 rot="18274467">
              <a:off x="708103" y="708992"/>
              <a:ext cx="543631" cy="324899"/>
              <a:chOff x="949558" y="679351"/>
              <a:chExt cx="703125" cy="301939"/>
            </a:xfrm>
          </p:grpSpPr>
          <p:sp>
            <p:nvSpPr>
              <p:cNvPr id="256" name="Cube 255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 rot="18274467">
              <a:off x="688557" y="1239042"/>
              <a:ext cx="543631" cy="324899"/>
              <a:chOff x="949558" y="679351"/>
              <a:chExt cx="703125" cy="301939"/>
            </a:xfrm>
          </p:grpSpPr>
          <p:sp>
            <p:nvSpPr>
              <p:cNvPr id="253" name="Cube 252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65" name="Immagine 79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A2D18090-3AED-C54F-A2E5-AC9508D6E4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022" y="2405835"/>
            <a:ext cx="213675" cy="252257"/>
          </a:xfrm>
          <a:prstGeom prst="rect">
            <a:avLst/>
          </a:prstGeom>
        </p:spPr>
      </p:pic>
      <p:pic>
        <p:nvPicPr>
          <p:cNvPr id="267" name="Immagine 80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1983271D-E7C9-D54A-BA7D-3D23FB0A55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174" y="1691723"/>
            <a:ext cx="230435" cy="272042"/>
          </a:xfrm>
          <a:prstGeom prst="rect">
            <a:avLst/>
          </a:prstGeom>
        </p:spPr>
      </p:pic>
      <p:pic>
        <p:nvPicPr>
          <p:cNvPr id="268" name="Immagine 80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1983271D-E7C9-D54A-BA7D-3D23FB0A55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662" y="5259774"/>
            <a:ext cx="230435" cy="272042"/>
          </a:xfrm>
          <a:prstGeom prst="rect">
            <a:avLst/>
          </a:prstGeom>
        </p:spPr>
      </p:pic>
      <p:pic>
        <p:nvPicPr>
          <p:cNvPr id="83" name="Immagine 82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7453575C-9C01-A44B-AAF4-A2CF2788EF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2687" y="4239229"/>
            <a:ext cx="201146" cy="237465"/>
          </a:xfrm>
          <a:prstGeom prst="rect">
            <a:avLst/>
          </a:prstGeom>
        </p:spPr>
      </p:pic>
      <p:pic>
        <p:nvPicPr>
          <p:cNvPr id="80" name="Immagine 79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A2D18090-3AED-C54F-A2E5-AC9508D6E4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721" y="3638010"/>
            <a:ext cx="213675" cy="252257"/>
          </a:xfrm>
          <a:prstGeom prst="rect">
            <a:avLst/>
          </a:prstGeom>
        </p:spPr>
      </p:pic>
      <p:pic>
        <p:nvPicPr>
          <p:cNvPr id="126" name="Immagine 80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1983271D-E7C9-D54A-BA7D-3D23FB0A55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12" y="1451037"/>
            <a:ext cx="230435" cy="272042"/>
          </a:xfrm>
          <a:prstGeom prst="rect">
            <a:avLst/>
          </a:prstGeom>
        </p:spPr>
      </p:pic>
      <p:pic>
        <p:nvPicPr>
          <p:cNvPr id="127" name="Immagine 80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1983271D-E7C9-D54A-BA7D-3D23FB0A55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459" y="4178597"/>
            <a:ext cx="230435" cy="272042"/>
          </a:xfrm>
          <a:prstGeom prst="rect">
            <a:avLst/>
          </a:prstGeom>
        </p:spPr>
      </p:pic>
      <p:pic>
        <p:nvPicPr>
          <p:cNvPr id="128" name="Immagine 80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1983271D-E7C9-D54A-BA7D-3D23FB0A55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165" y="4691573"/>
            <a:ext cx="230435" cy="272042"/>
          </a:xfrm>
          <a:prstGeom prst="rect">
            <a:avLst/>
          </a:prstGeom>
        </p:spPr>
      </p:pic>
      <p:pic>
        <p:nvPicPr>
          <p:cNvPr id="87" name="Immagine 86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94B0EEC1-2C39-544F-BBC5-99BAD0F810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0363" y="4386259"/>
            <a:ext cx="230435" cy="272042"/>
          </a:xfrm>
          <a:prstGeom prst="rect">
            <a:avLst/>
          </a:prstGeom>
        </p:spPr>
      </p:pic>
      <p:pic>
        <p:nvPicPr>
          <p:cNvPr id="129" name="Immagine 80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1983271D-E7C9-D54A-BA7D-3D23FB0A55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678" y="2646757"/>
            <a:ext cx="230435" cy="272042"/>
          </a:xfrm>
          <a:prstGeom prst="rect">
            <a:avLst/>
          </a:prstGeom>
        </p:spPr>
      </p:pic>
      <p:pic>
        <p:nvPicPr>
          <p:cNvPr id="130" name="Immagine 80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1983271D-E7C9-D54A-BA7D-3D23FB0A55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938" y="2474128"/>
            <a:ext cx="230435" cy="272043"/>
          </a:xfrm>
          <a:prstGeom prst="rect">
            <a:avLst/>
          </a:prstGeom>
        </p:spPr>
      </p:pic>
      <p:pic>
        <p:nvPicPr>
          <p:cNvPr id="131" name="Immagine 80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1983271D-E7C9-D54A-BA7D-3D23FB0A55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062" y="2350950"/>
            <a:ext cx="230435" cy="272042"/>
          </a:xfrm>
          <a:prstGeom prst="rect">
            <a:avLst/>
          </a:prstGeom>
        </p:spPr>
      </p:pic>
      <p:sp>
        <p:nvSpPr>
          <p:cNvPr id="132" name="Ovale 11">
            <a:extLst>
              <a:ext uri="{FF2B5EF4-FFF2-40B4-BE49-F238E27FC236}">
                <a16:creationId xmlns:a16="http://schemas.microsoft.com/office/drawing/2014/main" id="{C728442C-DE3E-B048-B65E-D5979287FEBF}"/>
              </a:ext>
            </a:extLst>
          </p:cNvPr>
          <p:cNvSpPr/>
          <p:nvPr/>
        </p:nvSpPr>
        <p:spPr>
          <a:xfrm>
            <a:off x="546180" y="1363720"/>
            <a:ext cx="197652" cy="206731"/>
          </a:xfrm>
          <a:prstGeom prst="ellipse">
            <a:avLst/>
          </a:prstGeom>
          <a:solidFill>
            <a:srgbClr val="C0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Ovale 13">
            <a:extLst>
              <a:ext uri="{FF2B5EF4-FFF2-40B4-BE49-F238E27FC236}">
                <a16:creationId xmlns:a16="http://schemas.microsoft.com/office/drawing/2014/main" id="{CBAE16C3-569C-B844-B7DE-B81E46FD105C}"/>
              </a:ext>
            </a:extLst>
          </p:cNvPr>
          <p:cNvSpPr/>
          <p:nvPr/>
        </p:nvSpPr>
        <p:spPr>
          <a:xfrm>
            <a:off x="563410" y="3764503"/>
            <a:ext cx="197652" cy="206731"/>
          </a:xfrm>
          <a:prstGeom prst="ellipse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2463" y="1184200"/>
            <a:ext cx="17792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GNSS Service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 HA data generator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793212" y="3720805"/>
            <a:ext cx="20338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Ground Control Centers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1744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7" name="Immagine 82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7453575C-9C01-A44B-AAF4-A2CF2788EF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80" y="3373815"/>
            <a:ext cx="201146" cy="237465"/>
          </a:xfrm>
          <a:prstGeom prst="rect">
            <a:avLst/>
          </a:prstGeom>
        </p:spPr>
      </p:pic>
      <p:sp>
        <p:nvSpPr>
          <p:cNvPr id="138" name="Rectangle 137"/>
          <p:cNvSpPr/>
          <p:nvPr/>
        </p:nvSpPr>
        <p:spPr>
          <a:xfrm>
            <a:off x="827068" y="3354563"/>
            <a:ext cx="23760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14+1 Galileo sensor stations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1744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58626" y="3977166"/>
            <a:ext cx="745125" cy="475363"/>
            <a:chOff x="797923" y="599626"/>
            <a:chExt cx="2169306" cy="1632629"/>
          </a:xfrm>
        </p:grpSpPr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2014" y="1260443"/>
              <a:ext cx="890026" cy="971812"/>
            </a:xfrm>
            <a:prstGeom prst="rect">
              <a:avLst/>
            </a:prstGeom>
          </p:spPr>
        </p:pic>
        <p:cxnSp>
          <p:nvCxnSpPr>
            <p:cNvPr id="144" name="Connettore 2 119">
              <a:extLst>
                <a:ext uri="{FF2B5EF4-FFF2-40B4-BE49-F238E27FC236}">
                  <a16:creationId xmlns:a16="http://schemas.microsoft.com/office/drawing/2014/main" id="{5B7ADD1C-AC47-D642-8AD1-FC7F8096A4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1946" y="1398821"/>
              <a:ext cx="347391" cy="342178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56181" y="968087"/>
              <a:ext cx="292002" cy="310925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8268" y="965898"/>
              <a:ext cx="319447" cy="313114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2 122">
              <a:extLst>
                <a:ext uri="{FF2B5EF4-FFF2-40B4-BE49-F238E27FC236}">
                  <a16:creationId xmlns:a16="http://schemas.microsoft.com/office/drawing/2014/main" id="{9AC2A113-320C-1D4C-A3C8-1F9AAE8B11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1889" y="1481983"/>
              <a:ext cx="270125" cy="251302"/>
            </a:xfrm>
            <a:prstGeom prst="straightConnector1">
              <a:avLst/>
            </a:prstGeom>
            <a:ln w="19050">
              <a:solidFill>
                <a:schemeClr val="accent4"/>
              </a:solidFill>
              <a:prstDash val="sysDas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Group 147"/>
            <p:cNvGrpSpPr/>
            <p:nvPr/>
          </p:nvGrpSpPr>
          <p:grpSpPr>
            <a:xfrm>
              <a:off x="2423598" y="1211454"/>
              <a:ext cx="543631" cy="324899"/>
              <a:chOff x="949558" y="679351"/>
              <a:chExt cx="703125" cy="301939"/>
            </a:xfrm>
          </p:grpSpPr>
          <p:sp>
            <p:nvSpPr>
              <p:cNvPr id="185" name="Cube 184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2279910" y="716991"/>
              <a:ext cx="543631" cy="324899"/>
              <a:chOff x="949558" y="679351"/>
              <a:chExt cx="703125" cy="301939"/>
            </a:xfrm>
          </p:grpSpPr>
          <p:sp>
            <p:nvSpPr>
              <p:cNvPr id="182" name="Cube 181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 rot="18274467">
              <a:off x="708103" y="708992"/>
              <a:ext cx="543631" cy="324899"/>
              <a:chOff x="949558" y="679351"/>
              <a:chExt cx="703125" cy="301939"/>
            </a:xfrm>
          </p:grpSpPr>
          <p:sp>
            <p:nvSpPr>
              <p:cNvPr id="177" name="Cube 176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 rot="18274467">
              <a:off x="688557" y="1239042"/>
              <a:ext cx="543631" cy="324899"/>
              <a:chOff x="949558" y="679351"/>
              <a:chExt cx="703125" cy="301939"/>
            </a:xfrm>
          </p:grpSpPr>
          <p:sp>
            <p:nvSpPr>
              <p:cNvPr id="152" name="Cube 151"/>
              <p:cNvSpPr/>
              <p:nvPr/>
            </p:nvSpPr>
            <p:spPr>
              <a:xfrm rot="12092834">
                <a:off x="1211714" y="743876"/>
                <a:ext cx="165670" cy="172889"/>
              </a:xfrm>
              <a:prstGeom prst="cube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 rot="12097570">
                <a:off x="1363625" y="845034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 rot="12097570">
                <a:off x="949558" y="679351"/>
                <a:ext cx="289058" cy="136256"/>
              </a:xfrm>
              <a:prstGeom prst="rect">
                <a:avLst/>
              </a:prstGeom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7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8" name="Rectangle 187"/>
          <p:cNvSpPr/>
          <p:nvPr/>
        </p:nvSpPr>
        <p:spPr>
          <a:xfrm>
            <a:off x="1042554" y="4147910"/>
            <a:ext cx="14516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Up-Link Stations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1744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The European Space Agency - Startupbootcamp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681" y="3396311"/>
            <a:ext cx="1018180" cy="6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Brace 1"/>
          <p:cNvSpPr/>
          <p:nvPr/>
        </p:nvSpPr>
        <p:spPr>
          <a:xfrm flipH="1">
            <a:off x="3132421" y="3428442"/>
            <a:ext cx="176562" cy="21033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Left Brace 189"/>
          <p:cNvSpPr/>
          <p:nvPr/>
        </p:nvSpPr>
        <p:spPr>
          <a:xfrm flipH="1">
            <a:off x="3146747" y="1284348"/>
            <a:ext cx="171041" cy="19012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EUSPA Identity | EU Agency for the Space Programme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739" y="1228455"/>
            <a:ext cx="1323875" cy="5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Rectangle 190"/>
          <p:cNvSpPr/>
          <p:nvPr/>
        </p:nvSpPr>
        <p:spPr>
          <a:xfrm>
            <a:off x="1052499" y="4587612"/>
            <a:ext cx="13610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 segment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1744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2" name="Picture 19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13481">
            <a:off x="468358" y="4451625"/>
            <a:ext cx="494968" cy="514951"/>
          </a:xfrm>
          <a:prstGeom prst="rect">
            <a:avLst/>
          </a:prstGeom>
        </p:spPr>
      </p:pic>
      <p:sp>
        <p:nvSpPr>
          <p:cNvPr id="193" name="Rectangle 192"/>
          <p:cNvSpPr/>
          <p:nvPr/>
        </p:nvSpPr>
        <p:spPr>
          <a:xfrm>
            <a:off x="32126" y="1679415"/>
            <a:ext cx="31619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development and validation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A739E15-6F63-4C67-82C8-E6D78065313E}"/>
              </a:ext>
            </a:extLst>
          </p:cNvPr>
          <p:cNvSpPr/>
          <p:nvPr/>
        </p:nvSpPr>
        <p:spPr>
          <a:xfrm>
            <a:off x="41056" y="2032261"/>
            <a:ext cx="31619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Operations and Maintenance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B84193F-F1E7-4075-B616-D1761243EB11}"/>
              </a:ext>
            </a:extLst>
          </p:cNvPr>
          <p:cNvSpPr/>
          <p:nvPr/>
        </p:nvSpPr>
        <p:spPr>
          <a:xfrm>
            <a:off x="45545" y="2730482"/>
            <a:ext cx="31619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Provision – user’s interface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36D95A0-9ADA-45F6-8433-6F33506F4CD2}"/>
              </a:ext>
            </a:extLst>
          </p:cNvPr>
          <p:cNvSpPr/>
          <p:nvPr/>
        </p:nvSpPr>
        <p:spPr>
          <a:xfrm>
            <a:off x="71327" y="2348036"/>
            <a:ext cx="31619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Security Accreditation</a:t>
            </a:r>
          </a:p>
        </p:txBody>
      </p:sp>
      <p:sp>
        <p:nvSpPr>
          <p:cNvPr id="197" name="Rectangle 2">
            <a:extLst>
              <a:ext uri="{FF2B5EF4-FFF2-40B4-BE49-F238E27FC236}">
                <a16:creationId xmlns:a16="http://schemas.microsoft.com/office/drawing/2014/main" id="{4C846AFE-7D0D-4ED2-9694-88716315B7D3}"/>
              </a:ext>
            </a:extLst>
          </p:cNvPr>
          <p:cNvSpPr txBox="1">
            <a:spLocks noChangeArrowheads="1"/>
          </p:cNvSpPr>
          <p:nvPr/>
        </p:nvSpPr>
        <p:spPr>
          <a:xfrm>
            <a:off x="223935" y="199246"/>
            <a:ext cx="1163538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DIN Next LT Pro Light" panose="020B0303020203050203" pitchFamily="34" charset="77"/>
                <a:ea typeface="+mj-ea"/>
                <a:cs typeface="+mj-cs"/>
              </a:rPr>
              <a:t>What is the HAS – Ground Infrastructure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627CDE9-148F-4F92-831D-D9495B6D8310}"/>
              </a:ext>
            </a:extLst>
          </p:cNvPr>
          <p:cNvSpPr/>
          <p:nvPr/>
        </p:nvSpPr>
        <p:spPr>
          <a:xfrm>
            <a:off x="77706" y="4984995"/>
            <a:ext cx="31619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1744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to experimentation and Validation</a:t>
            </a:r>
          </a:p>
        </p:txBody>
      </p:sp>
    </p:spTree>
    <p:extLst>
      <p:ext uri="{BB962C8B-B14F-4D97-AF65-F5344CB8AC3E}">
        <p14:creationId xmlns:p14="http://schemas.microsoft.com/office/powerpoint/2010/main" val="60092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4" grpId="0" animBg="1"/>
      <p:bldP spid="132" grpId="0" animBg="1"/>
      <p:bldP spid="133" grpId="0" animBg="1"/>
      <p:bldP spid="4" grpId="0"/>
      <p:bldP spid="136" grpId="0"/>
      <p:bldP spid="188" grpId="0"/>
      <p:bldP spid="2" grpId="0" animBg="1"/>
      <p:bldP spid="190" grpId="0" animBg="1"/>
      <p:bldP spid="191" grpId="0"/>
      <p:bldP spid="193" grpId="0"/>
      <p:bldP spid="194" grpId="0"/>
      <p:bldP spid="195" grpId="0"/>
      <p:bldP spid="196" grpId="0"/>
      <p:bldP spid="1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DF367-A6D9-4817-B1E4-E8D9AFD3E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5" t="82649" r="22053" b="10605"/>
          <a:stretch/>
        </p:blipFill>
        <p:spPr>
          <a:xfrm>
            <a:off x="4787900" y="6283490"/>
            <a:ext cx="6731000" cy="4641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3D5574-149B-4461-9387-A7D6C2AD2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1150664"/>
            <a:ext cx="2600325" cy="3699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F48C28-009F-4471-A3E1-4D66E0DECA43}"/>
              </a:ext>
            </a:extLst>
          </p:cNvPr>
          <p:cNvSpPr/>
          <p:nvPr/>
        </p:nvSpPr>
        <p:spPr>
          <a:xfrm>
            <a:off x="228601" y="5081893"/>
            <a:ext cx="3462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i="1" dirty="0"/>
              <a:t>European Union Agency for the Space Programme (EUSPA), </a:t>
            </a:r>
            <a:r>
              <a:rPr lang="en-GB" sz="1200" i="1" dirty="0"/>
              <a:t>HAS SDD [Online]:</a:t>
            </a:r>
          </a:p>
          <a:p>
            <a:pPr>
              <a:defRPr/>
            </a:pPr>
            <a:r>
              <a:rPr lang="en-GB" sz="1200" i="1" dirty="0"/>
              <a:t> </a:t>
            </a:r>
            <a:r>
              <a:rPr lang="en-GB" sz="1200" i="1" dirty="0">
                <a:hlinkClick r:id="rId5"/>
              </a:rPr>
              <a:t>https://www.gsc-europa.eu/sites/default/files/sites/all/files/Galileo-HAS-SDD_v1.0.pdf</a:t>
            </a:r>
            <a:r>
              <a:rPr lang="en-GB" sz="1200" i="1" dirty="0"/>
              <a:t> </a:t>
            </a:r>
            <a:endParaRPr lang="en-US" sz="1200" i="1" dirty="0"/>
          </a:p>
          <a:p>
            <a:pPr>
              <a:defRPr/>
            </a:pPr>
            <a:endParaRPr lang="en-GB" sz="1200" i="1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483495A-2BB9-4106-8736-E16FD113BEDF}"/>
              </a:ext>
            </a:extLst>
          </p:cNvPr>
          <p:cNvSpPr txBox="1">
            <a:spLocks noChangeArrowheads="1"/>
          </p:cNvSpPr>
          <p:nvPr/>
        </p:nvSpPr>
        <p:spPr>
          <a:xfrm>
            <a:off x="223935" y="199246"/>
            <a:ext cx="1163538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4800" b="1" dirty="0"/>
              <a:t>What is the HAS – Initial Service Area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5D3A79-5492-40FD-9AA1-3D7659DC40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29" t="11600" r="12558" b="26378"/>
          <a:stretch/>
        </p:blipFill>
        <p:spPr>
          <a:xfrm>
            <a:off x="3670300" y="1061196"/>
            <a:ext cx="8450920" cy="52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E6AA85A-C68F-43CE-877A-2EA44037D1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57835" y="1772703"/>
          <a:ext cx="10210801" cy="4964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462612">
                  <a:extLst>
                    <a:ext uri="{9D8B030D-6E8A-4147-A177-3AD203B41FA5}">
                      <a16:colId xmlns:a16="http://schemas.microsoft.com/office/drawing/2014/main" val="999526893"/>
                    </a:ext>
                  </a:extLst>
                </a:gridCol>
                <a:gridCol w="6748189">
                  <a:extLst>
                    <a:ext uri="{9D8B030D-6E8A-4147-A177-3AD203B41FA5}">
                      <a16:colId xmlns:a16="http://schemas.microsoft.com/office/drawing/2014/main" val="2530524448"/>
                    </a:ext>
                  </a:extLst>
                </a:gridCol>
              </a:tblGrid>
              <a:tr h="303069">
                <a:tc>
                  <a:txBody>
                    <a:bodyPr/>
                    <a:lstStyle/>
                    <a:p>
                      <a:r>
                        <a:rPr lang="en-US" sz="1600" noProof="0"/>
                        <a:t>Market Segment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/>
                        <a:t>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73534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endParaRPr lang="en-US" sz="1500" b="1" noProof="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noProof="0" dirty="0">
                          <a:solidFill>
                            <a:srgbClr val="00B0F0"/>
                          </a:solidFill>
                        </a:rPr>
                        <a:t>GIS/Mapping</a:t>
                      </a:r>
                      <a:r>
                        <a:rPr lang="en-US" sz="1500" noProof="0" dirty="0"/>
                        <a:t>. </a:t>
                      </a:r>
                      <a:r>
                        <a:rPr lang="en-US" sz="1500" noProof="0" dirty="0" err="1"/>
                        <a:t>Cadastre</a:t>
                      </a:r>
                      <a:r>
                        <a:rPr lang="en-US" sz="1500" noProof="0" dirty="0"/>
                        <a:t> in rural areas, hydrographic survey. Offshore exploration.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8796335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noProof="0" dirty="0"/>
                        <a:t>Agriculture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noProof="0" dirty="0">
                          <a:solidFill>
                            <a:srgbClr val="00B0F0"/>
                          </a:solidFill>
                        </a:rPr>
                        <a:t>Guidance, VRA-low applications, farm machinery positioning</a:t>
                      </a:r>
                      <a:r>
                        <a:rPr lang="en-US" sz="1500" noProof="0" dirty="0"/>
                        <a:t>, site-specific data analysis applications.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372371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noProof="0" dirty="0"/>
                        <a:t>Aviation and Drones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noProof="0" dirty="0"/>
                        <a:t>Airport integrated surface management systems. Flight validation.</a:t>
                      </a:r>
                    </a:p>
                    <a:p>
                      <a:pPr algn="l"/>
                      <a:r>
                        <a:rPr lang="en-US" sz="1500" noProof="0" dirty="0"/>
                        <a:t>Drones positioning and navigation system (urban), and geo-awareness system.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7621101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noProof="0" dirty="0"/>
                        <a:t>Consumer Solutions, Tourism and Health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noProof="0" dirty="0">
                          <a:solidFill>
                            <a:srgbClr val="00B0F0"/>
                          </a:solidFill>
                        </a:rPr>
                        <a:t>LBS</a:t>
                      </a:r>
                      <a:r>
                        <a:rPr lang="en-US" sz="1500" noProof="0" dirty="0"/>
                        <a:t>, gaming, health, AR for leisure/professional, geo-marketing, robotics.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52495766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noProof="0" dirty="0"/>
                        <a:t>Maritime and Inland Waterways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noProof="0" dirty="0"/>
                        <a:t>Merchant navigation and pilotage operations in ports. Pilotage in IWW. </a:t>
                      </a:r>
                    </a:p>
                    <a:p>
                      <a:pPr algn="l"/>
                      <a:r>
                        <a:rPr lang="en-US" sz="1500" noProof="0" dirty="0"/>
                        <a:t>Port bathymetries and riverbed and coastal seabed surveys. </a:t>
                      </a:r>
                    </a:p>
                    <a:p>
                      <a:pPr algn="l"/>
                      <a:r>
                        <a:rPr lang="en-US" sz="1500" noProof="0" dirty="0"/>
                        <a:t>Offshore supply vessels with dynamic positioning. Port terminal cranes and straddle carriers navigation. </a:t>
                      </a:r>
                    </a:p>
                    <a:p>
                      <a:pPr algn="l"/>
                      <a:r>
                        <a:rPr lang="en-US" sz="1500" noProof="0" dirty="0"/>
                        <a:t>Autonomous surface vessels.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3134721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noProof="0" dirty="0"/>
                        <a:t>Rail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noProof="0" dirty="0"/>
                        <a:t>Cold movement detection. Odometer calibration. Door control supervision. Infrastructure and gauging surveying.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112808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noProof="0" dirty="0"/>
                        <a:t>Road and Automotive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noProof="0" dirty="0">
                          <a:solidFill>
                            <a:srgbClr val="00B0F0"/>
                          </a:solidFill>
                        </a:rPr>
                        <a:t>Autonomous driving</a:t>
                      </a:r>
                      <a:r>
                        <a:rPr lang="en-US" sz="1500" noProof="0" dirty="0"/>
                        <a:t>, infrastructure survey.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8919689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500" b="1" noProof="0" dirty="0"/>
                        <a:t>Space and New Space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noProof="0" dirty="0">
                          <a:solidFill>
                            <a:srgbClr val="00B0F0"/>
                          </a:solidFill>
                        </a:rPr>
                        <a:t>Precise orbit determination</a:t>
                      </a:r>
                      <a:r>
                        <a:rPr lang="en-US" sz="1500" noProof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500" noProof="0" dirty="0"/>
                        <a:t>(incl. autonomous formation flying and in-orbit rendezvous and docking). </a:t>
                      </a:r>
                    </a:p>
                    <a:p>
                      <a:pPr algn="l"/>
                      <a:r>
                        <a:rPr lang="en-US" sz="1500" noProof="0" dirty="0"/>
                        <a:t>Attitude determination. Civilian launchers (e.g. for precise orbit injection).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99091421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5F496447-CF41-4B12-B7D3-2134A0A4C7EF}"/>
              </a:ext>
            </a:extLst>
          </p:cNvPr>
          <p:cNvSpPr/>
          <p:nvPr/>
        </p:nvSpPr>
        <p:spPr>
          <a:xfrm>
            <a:off x="928783" y="996084"/>
            <a:ext cx="107924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74489"/>
                </a:solidFill>
              </a:rPr>
              <a:t>HAS serves a wide range of applications in different market segments, feeding innovation in</a:t>
            </a:r>
            <a:r>
              <a:rPr lang="en-US" sz="2000" dirty="0">
                <a:solidFill>
                  <a:srgbClr val="174489"/>
                </a:solidFill>
              </a:rPr>
              <a:t> transport, agriculture, geodesy, entertainment and many other sectors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74489"/>
              </a:solidFill>
            </a:endParaRPr>
          </a:p>
          <a:p>
            <a:pPr algn="just"/>
            <a:endParaRPr lang="en-US" sz="2000" dirty="0">
              <a:solidFill>
                <a:srgbClr val="17448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744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B5E63-A5D9-43DA-8C2F-F4E1424E3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150"/>
          <a:stretch/>
        </p:blipFill>
        <p:spPr>
          <a:xfrm>
            <a:off x="1316377" y="3899231"/>
            <a:ext cx="4631866" cy="3061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235336-7376-4951-812C-6BD1FFBDA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67"/>
          <a:stretch/>
        </p:blipFill>
        <p:spPr>
          <a:xfrm>
            <a:off x="5979472" y="3899233"/>
            <a:ext cx="5125589" cy="3118064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A1F750D8-7404-49A5-8034-26E9ADE7B5AB}"/>
              </a:ext>
            </a:extLst>
          </p:cNvPr>
          <p:cNvSpPr txBox="1">
            <a:spLocks noChangeArrowheads="1"/>
          </p:cNvSpPr>
          <p:nvPr/>
        </p:nvSpPr>
        <p:spPr>
          <a:xfrm>
            <a:off x="223935" y="199246"/>
            <a:ext cx="1163538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4800" b="1" dirty="0"/>
              <a:t>Galileo HAS Users and Applications</a:t>
            </a:r>
          </a:p>
        </p:txBody>
      </p:sp>
      <p:pic>
        <p:nvPicPr>
          <p:cNvPr id="11" name="Picture 2" descr="https://t-news.b-cdn.net/media/hg1hzcs4/untitled-design-2022-10-26t162450-049.png?width=1280&amp;upscale=true">
            <a:extLst>
              <a:ext uri="{FF2B5EF4-FFF2-40B4-BE49-F238E27FC236}">
                <a16:creationId xmlns:a16="http://schemas.microsoft.com/office/drawing/2014/main" id="{1D985112-90B7-46A6-BA2D-3AE7D7048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88" r="4567"/>
          <a:stretch/>
        </p:blipFill>
        <p:spPr bwMode="auto">
          <a:xfrm>
            <a:off x="1326605" y="762169"/>
            <a:ext cx="4631866" cy="31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AC289-1498-48AC-8B5F-CBB24FE35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242" y="725214"/>
            <a:ext cx="5156820" cy="317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CA4F38-3D24-48E2-B457-2399F1637435}"/>
              </a:ext>
            </a:extLst>
          </p:cNvPr>
          <p:cNvSpPr txBox="1"/>
          <p:nvPr/>
        </p:nvSpPr>
        <p:spPr>
          <a:xfrm>
            <a:off x="611418" y="998555"/>
            <a:ext cx="10324060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sz="3200" b="1" dirty="0">
              <a:solidFill>
                <a:srgbClr val="1744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29707" y="3269845"/>
            <a:ext cx="776617" cy="1554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10607" y="3167704"/>
            <a:ext cx="776617" cy="1554145"/>
          </a:xfrm>
          <a:prstGeom prst="rect">
            <a:avLst/>
          </a:prstGeom>
        </p:spPr>
      </p:pic>
      <p:pic>
        <p:nvPicPr>
          <p:cNvPr id="5132" name="Picture 12" descr="Gps System Icons - Free SVG &amp; PNG Gps System Images - Noun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3" y="3340638"/>
            <a:ext cx="788287" cy="78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1587" y="3876552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174489"/>
                </a:solidFill>
              </a:rPr>
              <a:t>PPP </a:t>
            </a:r>
            <a:r>
              <a:rPr lang="es-ES" dirty="0" err="1">
                <a:solidFill>
                  <a:srgbClr val="174489"/>
                </a:solidFill>
              </a:rPr>
              <a:t>algorithm</a:t>
            </a:r>
            <a:endParaRPr lang="en-US" dirty="0">
              <a:solidFill>
                <a:srgbClr val="174489"/>
              </a:solidFill>
            </a:endParaRPr>
          </a:p>
        </p:txBody>
      </p:sp>
      <p:pic>
        <p:nvPicPr>
          <p:cNvPr id="5140" name="Picture 20" descr="Smartphone clipart black and white » Clipart 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224" y="3167704"/>
            <a:ext cx="777072" cy="7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13481">
            <a:off x="1448240" y="1887946"/>
            <a:ext cx="492110" cy="5119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13481">
            <a:off x="2105102" y="1543086"/>
            <a:ext cx="484818" cy="5043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13481">
            <a:off x="2751206" y="1756337"/>
            <a:ext cx="494968" cy="5149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13481">
            <a:off x="2132047" y="2116146"/>
            <a:ext cx="534525" cy="556105"/>
          </a:xfrm>
          <a:prstGeom prst="rect">
            <a:avLst/>
          </a:prstGeom>
        </p:spPr>
      </p:pic>
      <p:sp>
        <p:nvSpPr>
          <p:cNvPr id="8" name="Lightning Bolt 7"/>
          <p:cNvSpPr/>
          <p:nvPr/>
        </p:nvSpPr>
        <p:spPr>
          <a:xfrm rot="723953">
            <a:off x="2569637" y="2595778"/>
            <a:ext cx="255307" cy="60993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448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0603" y="2840631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174489"/>
                </a:solidFill>
              </a:rPr>
              <a:t>E6 (1278.75MHz)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13481">
            <a:off x="5636775" y="1635012"/>
            <a:ext cx="492110" cy="5119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13481">
            <a:off x="6293637" y="1290152"/>
            <a:ext cx="484818" cy="5043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13481">
            <a:off x="6939741" y="1503403"/>
            <a:ext cx="494968" cy="51495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313481">
            <a:off x="6320582" y="1863212"/>
            <a:ext cx="534525" cy="556105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7868948" y="3425969"/>
            <a:ext cx="760704" cy="2664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448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32439" y="3875530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rgbClr val="174489"/>
                </a:solidFill>
              </a:rPr>
              <a:t>PPP algorithm</a:t>
            </a:r>
            <a:endParaRPr lang="en-US">
              <a:solidFill>
                <a:srgbClr val="17448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25893" y="2578932"/>
            <a:ext cx="167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174489"/>
                </a:solidFill>
              </a:rPr>
              <a:t>HAS </a:t>
            </a:r>
            <a:r>
              <a:rPr lang="es-ES" dirty="0" err="1">
                <a:solidFill>
                  <a:srgbClr val="174489"/>
                </a:solidFill>
              </a:rPr>
              <a:t>corrections</a:t>
            </a:r>
            <a:endParaRPr lang="es-ES" dirty="0">
              <a:solidFill>
                <a:srgbClr val="17448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04851" y="3631447"/>
            <a:ext cx="242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rgbClr val="174489"/>
                </a:solidFill>
              </a:rPr>
              <a:t>HAS corrections (NTRIP)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63841" y="3136194"/>
            <a:ext cx="250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174489"/>
                </a:solidFill>
              </a:rPr>
              <a:t>Internet (3/4/5G, </a:t>
            </a:r>
            <a:r>
              <a:rPr lang="es-ES" dirty="0" err="1">
                <a:solidFill>
                  <a:srgbClr val="174489"/>
                </a:solidFill>
              </a:rPr>
              <a:t>WiFi</a:t>
            </a:r>
            <a:r>
              <a:rPr lang="es-ES" dirty="0">
                <a:solidFill>
                  <a:srgbClr val="174489"/>
                </a:solidFill>
              </a:rPr>
              <a:t>…)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19903" y="2592257"/>
            <a:ext cx="138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>
                <a:solidFill>
                  <a:srgbClr val="174489"/>
                </a:solidFill>
              </a:rPr>
              <a:t>GNSS measurements</a:t>
            </a:r>
          </a:p>
          <a:p>
            <a:pPr algn="ctr"/>
            <a:r>
              <a:rPr lang="es-ES" sz="1200">
                <a:solidFill>
                  <a:srgbClr val="174489"/>
                </a:solidFill>
              </a:rPr>
              <a:t>(E1, E5…)</a:t>
            </a:r>
          </a:p>
        </p:txBody>
      </p:sp>
      <p:sp>
        <p:nvSpPr>
          <p:cNvPr id="39" name="Lightning Bolt 38"/>
          <p:cNvSpPr/>
          <p:nvPr/>
        </p:nvSpPr>
        <p:spPr>
          <a:xfrm>
            <a:off x="6491539" y="2443821"/>
            <a:ext cx="400365" cy="609933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4489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1504" y="2660251"/>
            <a:ext cx="116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rgbClr val="174489"/>
                </a:solidFill>
              </a:rPr>
              <a:t>GNSS data  &amp; </a:t>
            </a:r>
            <a:r>
              <a:rPr lang="es-ES" sz="1200" dirty="0" err="1">
                <a:solidFill>
                  <a:srgbClr val="174489"/>
                </a:solidFill>
              </a:rPr>
              <a:t>measurements</a:t>
            </a:r>
            <a:endParaRPr lang="es-ES" sz="1200" dirty="0">
              <a:solidFill>
                <a:srgbClr val="174489"/>
              </a:solidFill>
            </a:endParaRPr>
          </a:p>
          <a:p>
            <a:pPr algn="ctr"/>
            <a:r>
              <a:rPr lang="es-ES" sz="1200" dirty="0">
                <a:solidFill>
                  <a:srgbClr val="174489"/>
                </a:solidFill>
              </a:rPr>
              <a:t>(E1, E5…)</a:t>
            </a:r>
          </a:p>
        </p:txBody>
      </p:sp>
      <p:sp>
        <p:nvSpPr>
          <p:cNvPr id="41" name="Lightning Bolt 40"/>
          <p:cNvSpPr/>
          <p:nvPr/>
        </p:nvSpPr>
        <p:spPr>
          <a:xfrm>
            <a:off x="1853139" y="2511815"/>
            <a:ext cx="400365" cy="609933"/>
          </a:xfrm>
          <a:prstGeom prst="lightningBol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74489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7539" y="4844248"/>
            <a:ext cx="2511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solidFill>
                  <a:srgbClr val="174489"/>
                </a:solidFill>
              </a:rPr>
              <a:t>Standalone</a:t>
            </a:r>
            <a:r>
              <a:rPr lang="es-ES" sz="2000" b="1" dirty="0">
                <a:solidFill>
                  <a:srgbClr val="174489"/>
                </a:solidFill>
              </a:rPr>
              <a:t> </a:t>
            </a:r>
            <a:r>
              <a:rPr lang="es-ES" sz="2000" b="1" dirty="0" err="1">
                <a:solidFill>
                  <a:srgbClr val="174489"/>
                </a:solidFill>
              </a:rPr>
              <a:t>mode</a:t>
            </a:r>
            <a:r>
              <a:rPr lang="es-ES" sz="2000" b="1" dirty="0">
                <a:solidFill>
                  <a:srgbClr val="174489"/>
                </a:solidFill>
              </a:rPr>
              <a:t> </a:t>
            </a:r>
          </a:p>
          <a:p>
            <a:pPr algn="ctr"/>
            <a:r>
              <a:rPr lang="es-ES" sz="2000" b="1" dirty="0">
                <a:solidFill>
                  <a:srgbClr val="174489"/>
                </a:solidFill>
              </a:rPr>
              <a:t>(</a:t>
            </a:r>
            <a:r>
              <a:rPr lang="es-ES" sz="2000" b="1" dirty="0" err="1">
                <a:solidFill>
                  <a:srgbClr val="174489"/>
                </a:solidFill>
              </a:rPr>
              <a:t>Sat</a:t>
            </a:r>
            <a:r>
              <a:rPr lang="es-ES" sz="2000" b="1" dirty="0">
                <a:solidFill>
                  <a:srgbClr val="174489"/>
                </a:solidFill>
              </a:rPr>
              <a:t> </a:t>
            </a:r>
            <a:r>
              <a:rPr lang="es-ES" sz="2000" b="1" dirty="0" err="1">
                <a:solidFill>
                  <a:srgbClr val="174489"/>
                </a:solidFill>
              </a:rPr>
              <a:t>Signals</a:t>
            </a:r>
            <a:r>
              <a:rPr lang="es-ES" sz="2000" b="1" dirty="0">
                <a:solidFill>
                  <a:srgbClr val="174489"/>
                </a:solidFill>
              </a:rPr>
              <a:t> in </a:t>
            </a:r>
            <a:r>
              <a:rPr lang="es-ES" sz="2000" b="1" dirty="0" err="1">
                <a:solidFill>
                  <a:srgbClr val="174489"/>
                </a:solidFill>
              </a:rPr>
              <a:t>Space</a:t>
            </a:r>
            <a:r>
              <a:rPr lang="es-ES" sz="2000" b="1" dirty="0">
                <a:solidFill>
                  <a:srgbClr val="174489"/>
                </a:solidFill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73448" y="4822059"/>
            <a:ext cx="214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/>
            </a:lvl1pPr>
          </a:lstStyle>
          <a:p>
            <a:r>
              <a:rPr lang="es-ES" dirty="0" err="1">
                <a:solidFill>
                  <a:srgbClr val="174489"/>
                </a:solidFill>
              </a:rPr>
              <a:t>Assisted</a:t>
            </a:r>
            <a:r>
              <a:rPr lang="es-ES" dirty="0">
                <a:solidFill>
                  <a:srgbClr val="174489"/>
                </a:solidFill>
              </a:rPr>
              <a:t> </a:t>
            </a:r>
            <a:r>
              <a:rPr lang="es-ES" dirty="0" err="1">
                <a:solidFill>
                  <a:srgbClr val="174489"/>
                </a:solidFill>
              </a:rPr>
              <a:t>mode</a:t>
            </a:r>
            <a:r>
              <a:rPr lang="es-ES" dirty="0">
                <a:solidFill>
                  <a:srgbClr val="174489"/>
                </a:solidFill>
              </a:rPr>
              <a:t> (HAS </a:t>
            </a:r>
            <a:r>
              <a:rPr lang="es-ES" dirty="0" err="1">
                <a:solidFill>
                  <a:srgbClr val="174489"/>
                </a:solidFill>
              </a:rPr>
              <a:t>via</a:t>
            </a:r>
            <a:r>
              <a:rPr lang="es-ES" dirty="0">
                <a:solidFill>
                  <a:srgbClr val="174489"/>
                </a:solidFill>
              </a:rPr>
              <a:t> internet)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14AB91FB-07D9-4BBF-A414-AD5CF9C22871}"/>
              </a:ext>
            </a:extLst>
          </p:cNvPr>
          <p:cNvSpPr txBox="1">
            <a:spLocks noChangeArrowheads="1"/>
          </p:cNvSpPr>
          <p:nvPr/>
        </p:nvSpPr>
        <p:spPr>
          <a:xfrm>
            <a:off x="223935" y="199246"/>
            <a:ext cx="1163538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4800" b="1" dirty="0"/>
              <a:t>Galileo HAS Users and Applications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D41E49-B00F-4B29-A022-D48CE49FD1A9}"/>
              </a:ext>
            </a:extLst>
          </p:cNvPr>
          <p:cNvSpPr/>
          <p:nvPr/>
        </p:nvSpPr>
        <p:spPr>
          <a:xfrm>
            <a:off x="1046212" y="5897476"/>
            <a:ext cx="10979668" cy="461665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74489"/>
                </a:solidFill>
              </a:rPr>
              <a:t>Users will need a GNSS (Gal/GPS) E6 capable or connected RX with a PPP algorithm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80A6312-428D-4C68-A720-C7E603CB6DCC}"/>
              </a:ext>
            </a:extLst>
          </p:cNvPr>
          <p:cNvSpPr/>
          <p:nvPr/>
        </p:nvSpPr>
        <p:spPr>
          <a:xfrm>
            <a:off x="1001705" y="1026684"/>
            <a:ext cx="10979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174489"/>
                </a:solidFill>
              </a:rPr>
              <a:t>What does a user need to benefit from HAS?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7448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A5403-E449-4254-9B95-3D8912B0B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0930" y="1633596"/>
            <a:ext cx="2182907" cy="8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24" grpId="0"/>
      <p:bldP spid="10" grpId="0" animBg="1"/>
      <p:bldP spid="31" grpId="0"/>
      <p:bldP spid="32" grpId="0"/>
      <p:bldP spid="33" grpId="0"/>
      <p:bldP spid="34" grpId="0"/>
      <p:bldP spid="36" grpId="0"/>
      <p:bldP spid="39" grpId="0" animBg="1"/>
      <p:bldP spid="40" grpId="0"/>
      <p:bldP spid="41" grpId="0" animBg="1"/>
      <p:bldP spid="42" grpId="0"/>
      <p:bldP spid="43" grpId="0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496447-CF41-4B12-B7D3-2134A0A4C7EF}"/>
              </a:ext>
            </a:extLst>
          </p:cNvPr>
          <p:cNvSpPr/>
          <p:nvPr/>
        </p:nvSpPr>
        <p:spPr>
          <a:xfrm>
            <a:off x="755132" y="963410"/>
            <a:ext cx="109796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74489"/>
                </a:solidFill>
              </a:rPr>
              <a:t>EU is supporting the early development of HAS prototype RXs since years:</a:t>
            </a:r>
          </a:p>
          <a:p>
            <a:pPr marL="1976438" lvl="1" indent="-342900" algn="just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74489"/>
              </a:solidFill>
            </a:endParaRPr>
          </a:p>
          <a:p>
            <a:pPr marL="1976438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74489"/>
                </a:solidFill>
              </a:rPr>
              <a:t>F.E projects</a:t>
            </a:r>
            <a:r>
              <a:rPr lang="en-US" sz="2000" dirty="0">
                <a:solidFill>
                  <a:srgbClr val="174489"/>
                </a:solidFill>
              </a:rPr>
              <a:t>: Fantastic, </a:t>
            </a:r>
            <a:r>
              <a:rPr lang="en-US" sz="2000" dirty="0" err="1">
                <a:solidFill>
                  <a:srgbClr val="174489"/>
                </a:solidFill>
              </a:rPr>
              <a:t>eMAPs</a:t>
            </a:r>
            <a:r>
              <a:rPr lang="en-US" sz="2000" dirty="0">
                <a:solidFill>
                  <a:srgbClr val="174489"/>
                </a:solidFill>
              </a:rPr>
              <a:t>, ERASMO, ACCURATE… 9 projects</a:t>
            </a:r>
          </a:p>
          <a:p>
            <a:pPr marL="1976438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74489"/>
                </a:solidFill>
              </a:rPr>
              <a:t>H2020 projects</a:t>
            </a:r>
            <a:r>
              <a:rPr lang="en-US" sz="2000" dirty="0">
                <a:solidFill>
                  <a:srgbClr val="174489"/>
                </a:solidFill>
              </a:rPr>
              <a:t>: GISCAD-OV, </a:t>
            </a:r>
            <a:r>
              <a:rPr lang="en-US" sz="2000" dirty="0" err="1">
                <a:solidFill>
                  <a:srgbClr val="174489"/>
                </a:solidFill>
              </a:rPr>
              <a:t>PrepareShips</a:t>
            </a:r>
            <a:r>
              <a:rPr lang="en-US" sz="2000" dirty="0">
                <a:solidFill>
                  <a:srgbClr val="174489"/>
                </a:solidFill>
              </a:rPr>
              <a:t>, ESRIUM… 5 projects</a:t>
            </a:r>
          </a:p>
          <a:p>
            <a:pPr marL="1976438" lvl="1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74489"/>
                </a:solidFill>
              </a:rPr>
              <a:t>HAUT</a:t>
            </a:r>
            <a:r>
              <a:rPr lang="en-US" sz="2000" dirty="0">
                <a:solidFill>
                  <a:srgbClr val="174489"/>
                </a:solidFill>
              </a:rPr>
              <a:t>: HAS reference algorithm and user terminal used for the HAS Service Validation.</a:t>
            </a:r>
          </a:p>
          <a:p>
            <a:pPr marL="1633538" lvl="1" algn="just">
              <a:spcBef>
                <a:spcPts val="600"/>
              </a:spcBef>
            </a:pPr>
            <a:endParaRPr lang="en-US" sz="2000" dirty="0">
              <a:solidFill>
                <a:srgbClr val="17448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17448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174489"/>
                </a:solidFill>
              </a:rPr>
              <a:t>HAS early testing with dedicated test infrastructure enabling the development of HAS prototypes </a:t>
            </a:r>
            <a:r>
              <a:rPr lang="en-US" sz="2000" dirty="0">
                <a:solidFill>
                  <a:srgbClr val="174489"/>
                </a:solidFill>
              </a:rPr>
              <a:t>by key stakeholders in 2021/22</a:t>
            </a:r>
            <a:r>
              <a:rPr lang="en-US" sz="2000" dirty="0"/>
              <a:t>:</a:t>
            </a:r>
          </a:p>
          <a:p>
            <a:pPr lvl="0"/>
            <a:r>
              <a:rPr lang="en-US" sz="2000" dirty="0"/>
              <a:t>	</a:t>
            </a:r>
            <a:r>
              <a:rPr lang="en-US" sz="2000" dirty="0">
                <a:solidFill>
                  <a:srgbClr val="174489"/>
                </a:solidFill>
              </a:rPr>
              <a:t>AALECS: HAS demo and receiver prototypes. Transmitting SIS HAS corrections since 2021.</a:t>
            </a:r>
          </a:p>
          <a:p>
            <a:pPr marL="441325"/>
            <a:r>
              <a:rPr lang="en-US" sz="2000" dirty="0">
                <a:solidFill>
                  <a:srgbClr val="174489"/>
                </a:solidFill>
              </a:rPr>
              <a:t>	PAULA: </a:t>
            </a:r>
            <a:r>
              <a:rPr lang="en-US" sz="2000" dirty="0" err="1">
                <a:solidFill>
                  <a:srgbClr val="174489"/>
                </a:solidFill>
              </a:rPr>
              <a:t>HASlib</a:t>
            </a:r>
            <a:r>
              <a:rPr lang="en-US" sz="2000" dirty="0">
                <a:solidFill>
                  <a:srgbClr val="174489"/>
                </a:solidFill>
              </a:rPr>
              <a:t>, a public python library to decode the HAS SIS message: </a:t>
            </a:r>
            <a:r>
              <a:rPr lang="en-US" sz="2000" dirty="0"/>
              <a:t>(</a:t>
            </a:r>
            <a:r>
              <a:rPr lang="en-US" sz="2000" u="sng" dirty="0">
                <a:hlinkClick r:id="rId3"/>
              </a:rPr>
              <a:t>https://github.com/nlsfi/HASlib</a:t>
            </a:r>
            <a:r>
              <a:rPr lang="en-US" sz="2000" dirty="0"/>
              <a:t>)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74489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7448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174489"/>
                </a:solidFill>
              </a:rPr>
              <a:t>GNSS E1/E5/E6 Signal or Internet connected receivers are already available</a:t>
            </a:r>
          </a:p>
          <a:p>
            <a:pPr algn="just"/>
            <a:endParaRPr lang="en-US" sz="2000" dirty="0">
              <a:solidFill>
                <a:srgbClr val="174489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174489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03CDC96-7B52-4E4A-ABAA-7D2ABE0A3694}"/>
              </a:ext>
            </a:extLst>
          </p:cNvPr>
          <p:cNvSpPr txBox="1">
            <a:spLocks noChangeArrowheads="1"/>
          </p:cNvSpPr>
          <p:nvPr/>
        </p:nvSpPr>
        <p:spPr>
          <a:xfrm>
            <a:off x="223935" y="199246"/>
            <a:ext cx="11635382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174489"/>
                </a:solidFill>
                <a:latin typeface="DIN Next LT Pro Light" panose="020B0303020203050203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4800" b="1" dirty="0"/>
              <a:t>Galileo HAS Users and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1A97CE-9431-417C-A956-BD1B9DFDA4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29" t="8208" r="13369" b="32098"/>
          <a:stretch/>
        </p:blipFill>
        <p:spPr>
          <a:xfrm>
            <a:off x="962585" y="1622088"/>
            <a:ext cx="1329013" cy="521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69519-9C7B-4D83-B43D-A84D1A542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412" y="1524050"/>
            <a:ext cx="1233089" cy="617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BBAC87-F170-4BF0-AAA1-DF62D2036B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841" t="4450" r="17043" b="6300"/>
          <a:stretch/>
        </p:blipFill>
        <p:spPr>
          <a:xfrm>
            <a:off x="1006660" y="2110576"/>
            <a:ext cx="997621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2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sz="1600" dirty="0">
            <a:solidFill>
              <a:schemeClr val="tx1">
                <a:lumMod val="65000"/>
                <a:lumOff val="35000"/>
              </a:schemeClr>
            </a:solidFill>
            <a:latin typeface="Neo Sans W1G" panose="020B05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35876C8-449B-46F0-9579-AE7A5FA8AB0B}" vid="{FB7122B4-CC12-490E-81A8-C2CF93F4DE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MS Document" ma:contentTypeID="0x0101007C898101DE25453D93E6338BA2DA3ADD00BE3E1EFA7E1D428BB8083A42D5159AC90034401DE8D4F68648A6A3BF2A2FB8C890" ma:contentTypeVersion="25" ma:contentTypeDescription="GSA DMS Basic Document content type" ma:contentTypeScope="" ma:versionID="1441c9e58dd1537bd9aacdf62a849c6a">
  <xsd:schema xmlns:xsd="http://www.w3.org/2001/XMLSchema" xmlns:xs="http://www.w3.org/2001/XMLSchema" xmlns:p="http://schemas.microsoft.com/office/2006/metadata/properties" xmlns:ns3="9a272e9d-1866-44a7-b2f6-69703d3cd2fb" xmlns:ns5="917d27c2-673a-4155-bf19-7b3c12a4c9db" xmlns:ns6="495406b6-13fe-4000-ace4-91ce38e5d599" xmlns:ns7="bf27662f-3079-4e88-ac58-b88254cacdd6" xmlns:ns8="25a931e1-e4fe-41b0-b0cd-07217a4a6f83" xmlns:ns9="7be651c6-28fd-42cb-9e21-5fa82d85a27f" xmlns:ns10="61debd70-e028-4dc2-a73f-6a5a40cd1ddf" xmlns:ns12="ed65f743-1d2b-4791-a2fe-71dce49ba958" xmlns:ns13="692a0ef5-ae57-429a-b1fe-9b54d3997451" xmlns:ns14="00ae22fd-3464-4082-b959-c2920c978265" xmlns:ns15="1f4a875a-3549-4742-9b14-408b1ea39d3d" xmlns:ns16="c3b5bbbd-7ccd-49b9-81a6-facf7a9a14e6" xmlns:ns17="a0b37e8c-62a8-42f6-9f61-68d8a8cb0499" xmlns:ns18="e7db1114-c44f-45e9-8982-93bb3f30e030" xmlns:ns19="2a34dde5-bdd6-4edd-9bbb-95ed14f7b8b3" xmlns:ns20="ef562279-9a32-4a89-9943-5479f064de73" xmlns:ns21="fb37da63-a24e-48d0-b2b1-a3b5b046ede5" xmlns:ns22="644ff8a5-da8a-436d-bef6-66e03773f17c" xmlns:ns23="4a8d40e2-5dcb-43cf-851d-f8be19425761" xmlns:ns24="23b8f5ea-05c9-4764-b1a4-ea5b6ec2d662" xmlns:ns25="ea545ddc-1a1c-474d-95a6-2f9a0b41a599" xmlns:ns26="a2c45404-d3b9-4587-9d9c-566aada812c2" xmlns:ns27="6c7c247c-9bf9-4c04-beed-893801e2a974" xmlns:ns28="172e464b-e49e-483c-aecd-1ca9efaa97c1" xmlns:ns29="d3621089-857d-4dce-914e-85d3434ff8d9" xmlns:ns30="a5ec0abb-ee9f-408b-a09c-90242604902e" xmlns:ns31="6cd5876a-bdb6-4337-bcd2-725ab1f55c1b" xmlns:ns32="1cb15d0f-bd81-4951-b53f-b37f0347ed38" xmlns:ns33="736cceb8-f0c0-4408-be7a-973992f2def5" xmlns:ns34="d329fb10-6e1d-44f9-8838-acb5f14bc94b" xmlns:ns35="d36a0372-dbfb-4b8d-87cd-9226cf4cd92d" xmlns:ns36="a83b4bb6-f7a9-494f-818e-1a36e5e9ca7c" xmlns:ns37="8dbd7e59-5214-4d2a-9614-c5c0654f74e7" xmlns:ns38="171f2c7e-e651-4a18-9ede-20cc0eadd302" xmlns:ns39="6b054799-7c1b-4ded-84cc-a8dae396b2f5" xmlns:ns40="6ca0583f-22c6-4080-ae82-01d00498607f" xmlns:ns41="704d8e17-4826-4565-9483-4bd65d519254" xmlns:ns42="2c14815f-a075-4f28-b05c-77c60d367bec" xmlns:ns43="05abfff6-f6c1-4627-85aa-1b15bbf843c5" xmlns:ns44="6ab24c80-77b8-46c2-aa17-c52ac0a116c0" xmlns:ns45="16cea2d5-b351-413d-8de7-bbf0080ec93d" xmlns:ns46="0b179d76-e2ce-4eae-9287-dc665f801877" xmlns:ns47="FCC40C82-A202-4C75-9FA8-084998F9108D" xmlns:ns48="e13dbbf7-32dc-4ea8-8762-8fad89836eec" targetNamespace="http://schemas.microsoft.com/office/2006/metadata/properties" ma:root="true" ma:fieldsID="67656a1a25bc3727b57adeafc118f925" ns3:_="" ns5:_="" ns6:_="" ns7:_="" ns8:_="" ns9:_="" ns10:_="" ns12:_="" ns13:_="" ns14:_="" ns15:_="" ns16:_="" ns17:_="" ns18:_="" ns19:_="" ns20:_="" ns21:_="" ns22:_="" ns23:_="" ns24:_="" ns25:_="" ns26:_="" ns27:_="" ns28:_="" ns29:_="" ns30:_="" ns31:_="" ns32:_="" ns33:_="" ns34:_="" ns35:_="" ns36:_="" ns37:_="" ns38:_="" ns39:_="" ns40:_="" ns41:_="" ns42:_="" ns43:_="" ns44:_="" ns45:_="" ns46:_="" ns47:_="" ns48:_="">
    <xsd:import namespace="9a272e9d-1866-44a7-b2f6-69703d3cd2fb"/>
    <xsd:import namespace="917d27c2-673a-4155-bf19-7b3c12a4c9db"/>
    <xsd:import namespace="495406b6-13fe-4000-ace4-91ce38e5d599"/>
    <xsd:import namespace="bf27662f-3079-4e88-ac58-b88254cacdd6"/>
    <xsd:import namespace="25a931e1-e4fe-41b0-b0cd-07217a4a6f83"/>
    <xsd:import namespace="7be651c6-28fd-42cb-9e21-5fa82d85a27f"/>
    <xsd:import namespace="61debd70-e028-4dc2-a73f-6a5a40cd1ddf"/>
    <xsd:import namespace="ed65f743-1d2b-4791-a2fe-71dce49ba958"/>
    <xsd:import namespace="692a0ef5-ae57-429a-b1fe-9b54d3997451"/>
    <xsd:import namespace="00ae22fd-3464-4082-b959-c2920c978265"/>
    <xsd:import namespace="1f4a875a-3549-4742-9b14-408b1ea39d3d"/>
    <xsd:import namespace="c3b5bbbd-7ccd-49b9-81a6-facf7a9a14e6"/>
    <xsd:import namespace="a0b37e8c-62a8-42f6-9f61-68d8a8cb0499"/>
    <xsd:import namespace="e7db1114-c44f-45e9-8982-93bb3f30e030"/>
    <xsd:import namespace="2a34dde5-bdd6-4edd-9bbb-95ed14f7b8b3"/>
    <xsd:import namespace="ef562279-9a32-4a89-9943-5479f064de73"/>
    <xsd:import namespace="fb37da63-a24e-48d0-b2b1-a3b5b046ede5"/>
    <xsd:import namespace="644ff8a5-da8a-436d-bef6-66e03773f17c"/>
    <xsd:import namespace="4a8d40e2-5dcb-43cf-851d-f8be19425761"/>
    <xsd:import namespace="23b8f5ea-05c9-4764-b1a4-ea5b6ec2d662"/>
    <xsd:import namespace="ea545ddc-1a1c-474d-95a6-2f9a0b41a599"/>
    <xsd:import namespace="a2c45404-d3b9-4587-9d9c-566aada812c2"/>
    <xsd:import namespace="6c7c247c-9bf9-4c04-beed-893801e2a974"/>
    <xsd:import namespace="172e464b-e49e-483c-aecd-1ca9efaa97c1"/>
    <xsd:import namespace="d3621089-857d-4dce-914e-85d3434ff8d9"/>
    <xsd:import namespace="a5ec0abb-ee9f-408b-a09c-90242604902e"/>
    <xsd:import namespace="6cd5876a-bdb6-4337-bcd2-725ab1f55c1b"/>
    <xsd:import namespace="1cb15d0f-bd81-4951-b53f-b37f0347ed38"/>
    <xsd:import namespace="736cceb8-f0c0-4408-be7a-973992f2def5"/>
    <xsd:import namespace="d329fb10-6e1d-44f9-8838-acb5f14bc94b"/>
    <xsd:import namespace="d36a0372-dbfb-4b8d-87cd-9226cf4cd92d"/>
    <xsd:import namespace="a83b4bb6-f7a9-494f-818e-1a36e5e9ca7c"/>
    <xsd:import namespace="8dbd7e59-5214-4d2a-9614-c5c0654f74e7"/>
    <xsd:import namespace="171f2c7e-e651-4a18-9ede-20cc0eadd302"/>
    <xsd:import namespace="6b054799-7c1b-4ded-84cc-a8dae396b2f5"/>
    <xsd:import namespace="6ca0583f-22c6-4080-ae82-01d00498607f"/>
    <xsd:import namespace="704d8e17-4826-4565-9483-4bd65d519254"/>
    <xsd:import namespace="2c14815f-a075-4f28-b05c-77c60d367bec"/>
    <xsd:import namespace="05abfff6-f6c1-4627-85aa-1b15bbf843c5"/>
    <xsd:import namespace="6ab24c80-77b8-46c2-aa17-c52ac0a116c0"/>
    <xsd:import namespace="16cea2d5-b351-413d-8de7-bbf0080ec93d"/>
    <xsd:import namespace="0b179d76-e2ce-4eae-9287-dc665f801877"/>
    <xsd:import namespace="FCC40C82-A202-4C75-9FA8-084998F9108D"/>
    <xsd:import namespace="e13dbbf7-32dc-4ea8-8762-8fad89836eec"/>
    <xsd:element name="properties">
      <xsd:complexType>
        <xsd:sequence>
          <xsd:element name="documentManagement">
            <xsd:complexType>
              <xsd:all>
                <xsd:element ref="ns3:DMS_EUCIClassificationTaxHTField0" minOccurs="0"/>
                <xsd:element ref="ns5:DMS_PRSUserSegmentTaxHTField0" minOccurs="0"/>
                <xsd:element ref="ns6:DMS_ShortTitle" minOccurs="0"/>
                <xsd:element ref="ns7:DMS_DocType" minOccurs="0"/>
                <xsd:element ref="ns8:DMS_DocType_Id" minOccurs="0"/>
                <xsd:element ref="ns9:DMS_MajorVersion" minOccurs="0"/>
                <xsd:element ref="ns10:DMS_MinorVersion" minOccurs="0"/>
                <xsd:element ref="ns12:DMS_Media_ReferenceNumber" minOccurs="0"/>
                <xsd:element ref="ns13:DMS_DocumentStatus" minOccurs="0"/>
                <xsd:element ref="ns14:DMS_BookCaptain" minOccurs="0"/>
                <xsd:element ref="ns15:DMS_DateOfOrigin" minOccurs="0"/>
                <xsd:element ref="ns16:DMS_OriginatorSender" minOccurs="0"/>
                <xsd:element ref="ns17:DMS_CountryOfOrigin" minOccurs="0"/>
                <xsd:element ref="ns18:DMS_Media_TotalNumberProducedOrReceived" minOccurs="0"/>
                <xsd:element ref="ns19:DMS_Media_CopyNumber" minOccurs="0"/>
                <xsd:element ref="ns20:DMS_Classification" minOccurs="0"/>
                <xsd:element ref="ns21:DMS_Media_OnDate" minOccurs="0"/>
                <xsd:element ref="ns22:DMS_Media_DateReceiptReturned" minOccurs="0"/>
                <xsd:element ref="ns23:DMS_Remarks" minOccurs="0"/>
                <xsd:element ref="ns24:DMS_Organization" minOccurs="0"/>
                <xsd:element ref="ns25:DMS_Organization_Id" minOccurs="0"/>
                <xsd:element ref="ns26:DMS_Department" minOccurs="0"/>
                <xsd:element ref="ns27:DMS_Department_Id" minOccurs="0"/>
                <xsd:element ref="ns28:DMS_Area" minOccurs="0"/>
                <xsd:element ref="ns29:DMS_Area_Id" minOccurs="0"/>
                <xsd:element ref="ns30:DMS_ExportedTo" minOccurs="0"/>
                <xsd:element ref="ns31:DMS_Key" minOccurs="0"/>
                <xsd:element ref="ns32:DMS_SourceDocument" minOccurs="0"/>
                <xsd:element ref="ns33:DMS_DocumentID" minOccurs="0"/>
                <xsd:element ref="ns34:DMS_ExportComments" minOccurs="0"/>
                <xsd:element ref="ns35:DMS_SourcePath" minOccurs="0"/>
                <xsd:element ref="ns36:DMS_DeliveryNote" minOccurs="0"/>
                <xsd:element ref="ns37:DMS_CompoundParent" minOccurs="0"/>
                <xsd:element ref="ns38:DMS_ExternalVersion" minOccurs="0"/>
                <xsd:element ref="ns39:DMS_RelatedItems" minOccurs="0"/>
                <xsd:element ref="ns40:DMS_WF_ProcessingState" minOccurs="0"/>
                <xsd:element ref="ns41:DMS_WF_Comments" minOccurs="0"/>
                <xsd:element ref="ns42:DMS_Media_BookAndSerialNumber" minOccurs="0"/>
                <xsd:element ref="ns43:DMS_WorkflowInstanceId" minOccurs="0"/>
                <xsd:element ref="ns44:DMS_WorkflowSiteId" minOccurs="0"/>
                <xsd:element ref="ns45:DMS_WorkflowListId" minOccurs="0"/>
                <xsd:element ref="ns46:DMS_WF_DocumentCategory" minOccurs="0"/>
                <xsd:element ref="ns47:DMS_PRSInfoText" minOccurs="0"/>
                <xsd:element ref="ns48:_dlc_DocId" minOccurs="0"/>
                <xsd:element ref="ns48:_dlc_DocIdUrl" minOccurs="0"/>
                <xsd:element ref="ns48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72e9d-1866-44a7-b2f6-69703d3cd2fb" elementFormDefault="qualified">
    <xsd:import namespace="http://schemas.microsoft.com/office/2006/documentManagement/types"/>
    <xsd:import namespace="http://schemas.microsoft.com/office/infopath/2007/PartnerControls"/>
    <xsd:element name="DMS_EUCIClassificationTaxHTField0" ma:index="9" nillable="true" ma:taxonomy="true" ma:internalName="DMS_EUCIClassificationTaxHTField0" ma:taxonomyFieldName="DMS_EUCIClassification" ma:displayName="EUCI Classification" ma:readOnly="true" ma:fieldId="{74b687fc-5804-4e03-9a3d-894b5ee56c2f}" ma:sspId="b23a056c-89db-4a99-acd4-ee24c7c2bb94" ma:termSetId="52268a42-0d5f-4601-a8e2-2cbba38dac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d27c2-673a-4155-bf19-7b3c12a4c9db" elementFormDefault="qualified">
    <xsd:import namespace="http://schemas.microsoft.com/office/2006/documentManagement/types"/>
    <xsd:import namespace="http://schemas.microsoft.com/office/infopath/2007/PartnerControls"/>
    <xsd:element name="DMS_PRSUserSegmentTaxHTField0" ma:index="11" nillable="true" ma:taxonomy="true" ma:internalName="DMS_PRSUserSegmentTaxHTField0" ma:taxonomyFieldName="DMS_PRSUserSegment" ma:displayName="PRS User Segment" ma:readOnly="true" ma:fieldId="{cfe9a903-3c0e-4ec9-a81d-f30ee2eaa7ad}" ma:taxonomyMulti="true" ma:sspId="b23a056c-89db-4a99-acd4-ee24c7c2bb94" ma:termSetId="d05c29e5-e53f-425e-9bf8-8bd2515b7bb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406b6-13fe-4000-ace4-91ce38e5d599" elementFormDefault="qualified">
    <xsd:import namespace="http://schemas.microsoft.com/office/2006/documentManagement/types"/>
    <xsd:import namespace="http://schemas.microsoft.com/office/infopath/2007/PartnerControls"/>
    <xsd:element name="DMS_ShortTitle" ma:index="12" nillable="true" ma:displayName="Short Title" ma:internalName="DMS_ShortTitl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7662f-3079-4e88-ac58-b88254cacdd6" elementFormDefault="qualified">
    <xsd:import namespace="http://schemas.microsoft.com/office/2006/documentManagement/types"/>
    <xsd:import namespace="http://schemas.microsoft.com/office/infopath/2007/PartnerControls"/>
    <xsd:element name="DMS_DocType" ma:index="13" nillable="true" ma:displayName="Document Type" ma:internalName="DMS_DocTyp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931e1-e4fe-41b0-b0cd-07217a4a6f83" elementFormDefault="qualified">
    <xsd:import namespace="http://schemas.microsoft.com/office/2006/documentManagement/types"/>
    <xsd:import namespace="http://schemas.microsoft.com/office/infopath/2007/PartnerControls"/>
    <xsd:element name="DMS_DocType_Id" ma:index="14" nillable="true" ma:displayName="Document Type Id" ma:decimals="0" ma:hidden="true" ma:internalName="DMS_DocType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651c6-28fd-42cb-9e21-5fa82d85a27f" elementFormDefault="qualified">
    <xsd:import namespace="http://schemas.microsoft.com/office/2006/documentManagement/types"/>
    <xsd:import namespace="http://schemas.microsoft.com/office/infopath/2007/PartnerControls"/>
    <xsd:element name="DMS_MajorVersion" ma:index="15" nillable="true" ma:displayName="Major Version" ma:decimals="0" ma:internalName="DMS_Maj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bd70-e028-4dc2-a73f-6a5a40cd1ddf" elementFormDefault="qualified">
    <xsd:import namespace="http://schemas.microsoft.com/office/2006/documentManagement/types"/>
    <xsd:import namespace="http://schemas.microsoft.com/office/infopath/2007/PartnerControls"/>
    <xsd:element name="DMS_MinorVersion" ma:index="16" nillable="true" ma:displayName="Minor Version" ma:decimals="0" ma:internalName="DMS_MinorVersion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5f743-1d2b-4791-a2fe-71dce49ba958" elementFormDefault="qualified">
    <xsd:import namespace="http://schemas.microsoft.com/office/2006/documentManagement/types"/>
    <xsd:import namespace="http://schemas.microsoft.com/office/infopath/2007/PartnerControls"/>
    <xsd:element name="DMS_Media_ReferenceNumber" ma:index="18" nillable="true" ma:displayName="Reference Number" ma:indexed="true" ma:internalName="DMS_Media_Reference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a0ef5-ae57-429a-b1fe-9b54d3997451" elementFormDefault="qualified">
    <xsd:import namespace="http://schemas.microsoft.com/office/2006/documentManagement/types"/>
    <xsd:import namespace="http://schemas.microsoft.com/office/infopath/2007/PartnerControls"/>
    <xsd:element name="DMS_DocumentStatus" ma:index="19" nillable="true" ma:displayName="Document Status" ma:indexed="true" ma:internalName="DMS_DocumentStatus">
      <xsd:simpleType>
        <xsd:restriction base="dms:Choice">
          <xsd:enumeration value="Under Review"/>
          <xsd:enumeration value="Approved"/>
          <xsd:enumeration value="Obsolete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ae22fd-3464-4082-b959-c2920c978265" elementFormDefault="qualified">
    <xsd:import namespace="http://schemas.microsoft.com/office/2006/documentManagement/types"/>
    <xsd:import namespace="http://schemas.microsoft.com/office/infopath/2007/PartnerControls"/>
    <xsd:element name="DMS_BookCaptain" ma:index="20" nillable="true" ma:displayName="Book Captain" ma:internalName="DMS_BookCaptain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a875a-3549-4742-9b14-408b1ea39d3d" elementFormDefault="qualified">
    <xsd:import namespace="http://schemas.microsoft.com/office/2006/documentManagement/types"/>
    <xsd:import namespace="http://schemas.microsoft.com/office/infopath/2007/PartnerControls"/>
    <xsd:element name="DMS_DateOfOrigin" ma:index="21" nillable="true" ma:displayName="Doc Date of Origin" ma:hidden="true" ma:internalName="DMS_Date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5bbbd-7ccd-49b9-81a6-facf7a9a14e6" elementFormDefault="qualified">
    <xsd:import namespace="http://schemas.microsoft.com/office/2006/documentManagement/types"/>
    <xsd:import namespace="http://schemas.microsoft.com/office/infopath/2007/PartnerControls"/>
    <xsd:element name="DMS_OriginatorSender" ma:index="22" nillable="true" ma:displayName="Doc Originator or Sender" ma:internalName="DMS_OriginatorSend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37e8c-62a8-42f6-9f61-68d8a8cb0499" elementFormDefault="qualified">
    <xsd:import namespace="http://schemas.microsoft.com/office/2006/documentManagement/types"/>
    <xsd:import namespace="http://schemas.microsoft.com/office/infopath/2007/PartnerControls"/>
    <xsd:element name="DMS_CountryOfOrigin" ma:index="23" nillable="true" ma:displayName="Doc Country of Origin" ma:hidden="true" ma:internalName="DMS_CountryOfOrigi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b1114-c44f-45e9-8982-93bb3f30e030" elementFormDefault="qualified">
    <xsd:import namespace="http://schemas.microsoft.com/office/2006/documentManagement/types"/>
    <xsd:import namespace="http://schemas.microsoft.com/office/infopath/2007/PartnerControls"/>
    <xsd:element name="DMS_Media_TotalNumberProducedOrReceived" ma:index="24" nillable="true" ma:displayName="Total Number Produced or Received" ma:decimals="0" ma:hidden="true" ma:internalName="DMS_Media_TotalNumberProducedOrReceive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4dde5-bdd6-4edd-9bbb-95ed14f7b8b3" elementFormDefault="qualified">
    <xsd:import namespace="http://schemas.microsoft.com/office/2006/documentManagement/types"/>
    <xsd:import namespace="http://schemas.microsoft.com/office/infopath/2007/PartnerControls"/>
    <xsd:element name="DMS_Media_CopyNumber" ma:index="25" nillable="true" ma:displayName="Copy Number" ma:hidden="true" ma:internalName="DMS_Media_CopyNumb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62279-9a32-4a89-9943-5479f064de73" elementFormDefault="qualified">
    <xsd:import namespace="http://schemas.microsoft.com/office/2006/documentManagement/types"/>
    <xsd:import namespace="http://schemas.microsoft.com/office/infopath/2007/PartnerControls"/>
    <xsd:element name="DMS_Classification" ma:index="26" nillable="true" ma:displayName="Doc Original Classification" ma:hidden="true" ma:internalName="DMS_Classifi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7da63-a24e-48d0-b2b1-a3b5b046ede5" elementFormDefault="qualified">
    <xsd:import namespace="http://schemas.microsoft.com/office/2006/documentManagement/types"/>
    <xsd:import namespace="http://schemas.microsoft.com/office/infopath/2007/PartnerControls"/>
    <xsd:element name="DMS_Media_OnDate" ma:index="27" nillable="true" ma:displayName="On (date)" ma:format="DateTime" ma:hidden="true" ma:internalName="DMS_Media_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4ff8a5-da8a-436d-bef6-66e03773f17c" elementFormDefault="qualified">
    <xsd:import namespace="http://schemas.microsoft.com/office/2006/documentManagement/types"/>
    <xsd:import namespace="http://schemas.microsoft.com/office/infopath/2007/PartnerControls"/>
    <xsd:element name="DMS_Media_DateReceiptReturned" ma:index="28" nillable="true" ma:displayName="Date Receipt Returned" ma:format="DateTime" ma:hidden="true" ma:internalName="DMS_Media_DateReceiptReturn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d40e2-5dcb-43cf-851d-f8be19425761" elementFormDefault="qualified">
    <xsd:import namespace="http://schemas.microsoft.com/office/2006/documentManagement/types"/>
    <xsd:import namespace="http://schemas.microsoft.com/office/infopath/2007/PartnerControls"/>
    <xsd:element name="DMS_Remarks" ma:index="29" nillable="true" ma:displayName="Doc Remarks" ma:internalName="DMS_Remark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8f5ea-05c9-4764-b1a4-ea5b6ec2d662" elementFormDefault="qualified">
    <xsd:import namespace="http://schemas.microsoft.com/office/2006/documentManagement/types"/>
    <xsd:import namespace="http://schemas.microsoft.com/office/infopath/2007/PartnerControls"/>
    <xsd:element name="DMS_Organization" ma:index="30" nillable="true" ma:displayName="Organization" ma:internalName="DMS_Organiz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45ddc-1a1c-474d-95a6-2f9a0b41a599" elementFormDefault="qualified">
    <xsd:import namespace="http://schemas.microsoft.com/office/2006/documentManagement/types"/>
    <xsd:import namespace="http://schemas.microsoft.com/office/infopath/2007/PartnerControls"/>
    <xsd:element name="DMS_Organization_Id" ma:index="31" nillable="true" ma:displayName="Organization Id" ma:decimals="0" ma:hidden="true" ma:internalName="DMS_Organization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45404-d3b9-4587-9d9c-566aada812c2" elementFormDefault="qualified">
    <xsd:import namespace="http://schemas.microsoft.com/office/2006/documentManagement/types"/>
    <xsd:import namespace="http://schemas.microsoft.com/office/infopath/2007/PartnerControls"/>
    <xsd:element name="DMS_Department" ma:index="32" nillable="true" ma:displayName="Department/Programme" ma:internalName="DMS_Departm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7c247c-9bf9-4c04-beed-893801e2a974" elementFormDefault="qualified">
    <xsd:import namespace="http://schemas.microsoft.com/office/2006/documentManagement/types"/>
    <xsd:import namespace="http://schemas.microsoft.com/office/infopath/2007/PartnerControls"/>
    <xsd:element name="DMS_Department_Id" ma:index="33" nillable="true" ma:displayName="Department Id" ma:decimals="0" ma:hidden="true" ma:internalName="DMS_Department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e464b-e49e-483c-aecd-1ca9efaa97c1" elementFormDefault="qualified">
    <xsd:import namespace="http://schemas.microsoft.com/office/2006/documentManagement/types"/>
    <xsd:import namespace="http://schemas.microsoft.com/office/infopath/2007/PartnerControls"/>
    <xsd:element name="DMS_Area" ma:index="34" nillable="true" ma:displayName="Area/Function" ma:internalName="DMS_Are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21089-857d-4dce-914e-85d3434ff8d9" elementFormDefault="qualified">
    <xsd:import namespace="http://schemas.microsoft.com/office/2006/documentManagement/types"/>
    <xsd:import namespace="http://schemas.microsoft.com/office/infopath/2007/PartnerControls"/>
    <xsd:element name="DMS_Area_Id" ma:index="35" nillable="true" ma:displayName="Area Id" ma:decimals="0" ma:hidden="true" ma:internalName="DMS_Area_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c0abb-ee9f-408b-a09c-90242604902e" elementFormDefault="qualified">
    <xsd:import namespace="http://schemas.microsoft.com/office/2006/documentManagement/types"/>
    <xsd:import namespace="http://schemas.microsoft.com/office/infopath/2007/PartnerControls"/>
    <xsd:element name="DMS_ExportedTo" ma:index="36" nillable="true" ma:displayName="Exported To" ma:hidden="true" ma:internalName="DMS_ExportedTo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5876a-bdb6-4337-bcd2-725ab1f55c1b" elementFormDefault="qualified">
    <xsd:import namespace="http://schemas.microsoft.com/office/2006/documentManagement/types"/>
    <xsd:import namespace="http://schemas.microsoft.com/office/infopath/2007/PartnerControls"/>
    <xsd:element name="DMS_Key" ma:index="37" nillable="true" ma:displayName="Encryption Key ID" ma:hidden="true" ma:internalName="DMS_Key">
      <xsd:simpleType>
        <xsd:union memberTypes="dms:Text">
          <xsd:simpleType>
            <xsd:restriction base="dms:Choice"/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15d0f-bd81-4951-b53f-b37f0347ed38" elementFormDefault="qualified">
    <xsd:import namespace="http://schemas.microsoft.com/office/2006/documentManagement/types"/>
    <xsd:import namespace="http://schemas.microsoft.com/office/infopath/2007/PartnerControls"/>
    <xsd:element name="DMS_SourceDocument" ma:index="38" nillable="true" ma:displayName="Source Document" ma:format="Hyperlink" ma:internalName="DMS_SourceDocumen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cceb8-f0c0-4408-be7a-973992f2def5" elementFormDefault="qualified">
    <xsd:import namespace="http://schemas.microsoft.com/office/2006/documentManagement/types"/>
    <xsd:import namespace="http://schemas.microsoft.com/office/infopath/2007/PartnerControls"/>
    <xsd:element name="DMS_DocumentID" ma:index="39" nillable="true" ma:displayName="Document ID" ma:internalName="DMS_Document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9fb10-6e1d-44f9-8838-acb5f14bc94b" elementFormDefault="qualified">
    <xsd:import namespace="http://schemas.microsoft.com/office/2006/documentManagement/types"/>
    <xsd:import namespace="http://schemas.microsoft.com/office/infopath/2007/PartnerControls"/>
    <xsd:element name="DMS_ExportComments" ma:index="40" nillable="true" ma:displayName="Export Comments" ma:internalName="DMS_ExportComme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a0372-dbfb-4b8d-87cd-9226cf4cd92d" elementFormDefault="qualified">
    <xsd:import namespace="http://schemas.microsoft.com/office/2006/documentManagement/types"/>
    <xsd:import namespace="http://schemas.microsoft.com/office/infopath/2007/PartnerControls"/>
    <xsd:element name="DMS_SourcePath" ma:index="41" nillable="true" ma:displayName="Source Path" ma:hidden="true" ma:internalName="DMS_SourcePath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b4bb6-f7a9-494f-818e-1a36e5e9ca7c" elementFormDefault="qualified">
    <xsd:import namespace="http://schemas.microsoft.com/office/2006/documentManagement/types"/>
    <xsd:import namespace="http://schemas.microsoft.com/office/infopath/2007/PartnerControls"/>
    <xsd:element name="DMS_DeliveryNote" ma:index="42" nillable="true" ma:displayName="Delivery Note" ma:internalName="DMS_DeliveryNo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d7e59-5214-4d2a-9614-c5c0654f74e7" elementFormDefault="qualified">
    <xsd:import namespace="http://schemas.microsoft.com/office/2006/documentManagement/types"/>
    <xsd:import namespace="http://schemas.microsoft.com/office/infopath/2007/PartnerControls"/>
    <xsd:element name="DMS_CompoundParent" ma:index="43" nillable="true" ma:displayName="Master Document Reference Number" ma:indexed="true" ma:internalName="DMS_CompoundPar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1f2c7e-e651-4a18-9ede-20cc0eadd302" elementFormDefault="qualified">
    <xsd:import namespace="http://schemas.microsoft.com/office/2006/documentManagement/types"/>
    <xsd:import namespace="http://schemas.microsoft.com/office/infopath/2007/PartnerControls"/>
    <xsd:element name="DMS_ExternalVersion" ma:index="44" nillable="true" ma:displayName="External Version Number" ma:internalName="DMS_External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54799-7c1b-4ded-84cc-a8dae396b2f5" elementFormDefault="qualified">
    <xsd:import namespace="http://schemas.microsoft.com/office/2006/documentManagement/types"/>
    <xsd:import namespace="http://schemas.microsoft.com/office/infopath/2007/PartnerControls"/>
    <xsd:element name="DMS_RelatedItems" ma:index="45" nillable="true" ma:displayName="Related Items" ma:hidden="true" ma:internalName="DMS_RelatedItem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0583f-22c6-4080-ae82-01d00498607f" elementFormDefault="qualified">
    <xsd:import namespace="http://schemas.microsoft.com/office/2006/documentManagement/types"/>
    <xsd:import namespace="http://schemas.microsoft.com/office/infopath/2007/PartnerControls"/>
    <xsd:element name="DMS_WF_ProcessingState" ma:index="46" nillable="true" ma:displayName="Workflow Status" ma:internalName="DMS_WF_ProcessingStat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d8e17-4826-4565-9483-4bd65d519254" elementFormDefault="qualified">
    <xsd:import namespace="http://schemas.microsoft.com/office/2006/documentManagement/types"/>
    <xsd:import namespace="http://schemas.microsoft.com/office/infopath/2007/PartnerControls"/>
    <xsd:element name="DMS_WF_Comments" ma:index="47" nillable="true" ma:displayName="Workflow comments" ma:internalName="DMS_WF_Comment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4815f-a075-4f28-b05c-77c60d367bec" elementFormDefault="qualified">
    <xsd:import namespace="http://schemas.microsoft.com/office/2006/documentManagement/types"/>
    <xsd:import namespace="http://schemas.microsoft.com/office/infopath/2007/PartnerControls"/>
    <xsd:element name="DMS_Media_BookAndSerialNumber" ma:index="48" nillable="true" ma:displayName="BAS Number" ma:hidden="true" ma:internalName="DMS_Media_BookAndSerialNumber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bfff6-f6c1-4627-85aa-1b15bbf843c5" elementFormDefault="qualified">
    <xsd:import namespace="http://schemas.microsoft.com/office/2006/documentManagement/types"/>
    <xsd:import namespace="http://schemas.microsoft.com/office/infopath/2007/PartnerControls"/>
    <xsd:element name="DMS_WorkflowInstanceId" ma:index="49" nillable="true" ma:displayName="Workflow Id" ma:hidden="true" ma:indexed="true" ma:internalName="DMS_WorkflowInstanc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24c80-77b8-46c2-aa17-c52ac0a116c0" elementFormDefault="qualified">
    <xsd:import namespace="http://schemas.microsoft.com/office/2006/documentManagement/types"/>
    <xsd:import namespace="http://schemas.microsoft.com/office/infopath/2007/PartnerControls"/>
    <xsd:element name="DMS_WorkflowSiteId" ma:index="50" nillable="true" ma:displayName="Workflow Site Id" ma:hidden="true" ma:internalName="DMS_WorkflowSite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ea2d5-b351-413d-8de7-bbf0080ec93d" elementFormDefault="qualified">
    <xsd:import namespace="http://schemas.microsoft.com/office/2006/documentManagement/types"/>
    <xsd:import namespace="http://schemas.microsoft.com/office/infopath/2007/PartnerControls"/>
    <xsd:element name="DMS_WorkflowListId" ma:index="51" nillable="true" ma:displayName="Workflow Library Id" ma:hidden="true" ma:internalName="DMS_WorkflowListId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79d76-e2ce-4eae-9287-dc665f801877" elementFormDefault="qualified">
    <xsd:import namespace="http://schemas.microsoft.com/office/2006/documentManagement/types"/>
    <xsd:import namespace="http://schemas.microsoft.com/office/infopath/2007/PartnerControls"/>
    <xsd:element name="DMS_WF_DocumentCategory" ma:index="52" nillable="true" ma:displayName="Document category" ma:hidden="true" ma:internalName="DMS_WF_DocumentCategory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40C82-A202-4C75-9FA8-084998F9108D" elementFormDefault="qualified">
    <xsd:import namespace="http://schemas.microsoft.com/office/2006/documentManagement/types"/>
    <xsd:import namespace="http://schemas.microsoft.com/office/infopath/2007/PartnerControls"/>
    <xsd:element name="DMS_PRSInfoText" ma:index="53" nillable="true" ma:displayName="PRS Information" ma:default="0" ma:internalName="DMS_PRSInfoTex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dbbf7-32dc-4ea8-8762-8fad89836eec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 ma:readOnly="tru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_Organization xmlns="23b8f5ea-05c9-4764-b1a4-ea5b6ec2d662">UNKNOWN</DMS_Organization>
    <DMS_Area_Id xmlns="d3621089-857d-4dce-914e-85d3434ff8d9">0</DMS_Area_Id>
    <DMS_DocType xmlns="bf27662f-3079-4e88-ac58-b88254cacdd6">UNKNOWN</DMS_DocType>
    <DMS_Department xmlns="a2c45404-d3b9-4587-9d9c-566aada812c2">UNKNOWN</DMS_Department>
    <DMS_Department_Id xmlns="6c7c247c-9bf9-4c04-beed-893801e2a974">0</DMS_Department_Id>
    <_dlc_DocId xmlns="e13dbbf7-32dc-4ea8-8762-8fad89836eec">TWS-OED-1F1D97D1C12D4878AE1CAC18F549DDA9</_dlc_DocId>
    <DMS_DocType_Id xmlns="25a931e1-e4fe-41b0-b0cd-07217a4a6f83">0</DMS_DocType_Id>
    <_dlc_DocIdUrl xmlns="e13dbbf7-32dc-4ea8-8762-8fad89836eec">
      <Url>https://dms.gsa.europa.eu/tws/oed/_layouts/15/DocIdRedir.aspx?ID=TWS-OED-1F1D97D1C12D4878AE1CAC18F549DDA9</Url>
      <Description>TWS-OED-1F1D97D1C12D4878AE1CAC18F549DDA9</Description>
    </_dlc_DocIdUrl>
    <DMS_Area xmlns="172e464b-e49e-483c-aecd-1ca9efaa97c1">UNKNOWN</DMS_Area>
    <DMS_Media_ReferenceNumber xmlns="ed65f743-1d2b-4791-a2fe-71dce49ba958" xsi:nil="true"/>
    <DMS_Organization_Id xmlns="ea545ddc-1a1c-474d-95a6-2f9a0b41a599">0</DMS_Organization_Id>
    <DMS_DocumentID xmlns="736cceb8-f0c0-4408-be7a-973992f2def5" xsi:nil="true"/>
    <DMS_ShortTitle xmlns="495406b6-13fe-4000-ace4-91ce38e5d599">Exchange with Ms Parly French Minister of</DMS_ShortTitle>
    <_dlc_DocIdPersistId xmlns="e13dbbf7-32dc-4ea8-8762-8fad89836eec">false</_dlc_DocIdPersistId>
    <DMS_Remarks xmlns="4a8d40e2-5dcb-43cf-851d-f8be19425761" xsi:nil="true"/>
    <DMS_ExportedTo xmlns="a5ec0abb-ee9f-408b-a09c-90242604902e" xsi:nil="true"/>
    <DMS_Key xmlns="6cd5876a-bdb6-4337-bcd2-725ab1f55c1b" xsi:nil="true"/>
    <DMS_SourcePath xmlns="d36a0372-dbfb-4b8d-87cd-9226cf4cd92d" xsi:nil="true"/>
    <DMS_Classification xmlns="ef562279-9a32-4a89-9943-5479f064de73" xsi:nil="true"/>
    <DMS_Media_TotalNumberProducedOrReceived xmlns="e7db1114-c44f-45e9-8982-93bb3f30e030" xsi:nil="true"/>
    <DMS_DateOfOrigin xmlns="1f4a875a-3549-4742-9b14-408b1ea39d3d" xsi:nil="true"/>
    <DMS_BookCaptain xmlns="00ae22fd-3464-4082-b959-c2920c978265">
      <UserInfo>
        <DisplayName/>
        <AccountId xsi:nil="true"/>
        <AccountType/>
      </UserInfo>
    </DMS_BookCaptain>
    <DMS_Media_DateReceiptReturned xmlns="644ff8a5-da8a-436d-bef6-66e03773f17c" xsi:nil="true"/>
    <DMS_PRSInfoText xmlns="FCC40C82-A202-4C75-9FA8-084998F9108D">0</DMS_PRSInfoText>
    <DMS_DocumentStatus xmlns="692a0ef5-ae57-429a-b1fe-9b54d3997451" xsi:nil="true"/>
    <DMS_CountryOfOrigin xmlns="a0b37e8c-62a8-42f6-9f61-68d8a8cb0499" xsi:nil="true"/>
    <DMS_Media_CopyNumber xmlns="2a34dde5-bdd6-4edd-9bbb-95ed14f7b8b3" xsi:nil="true"/>
    <DMS_Media_OnDate xmlns="fb37da63-a24e-48d0-b2b1-a3b5b046ede5" xsi:nil="true"/>
    <DMS_DeliveryNote xmlns="a83b4bb6-f7a9-494f-818e-1a36e5e9ca7c" xsi:nil="true"/>
    <DMS_PRSUserSegmentTaxHTField0 xmlns="917d27c2-673a-4155-bf19-7b3c12a4c9db">
      <Terms xmlns="http://schemas.microsoft.com/office/infopath/2007/PartnerControls"/>
    </DMS_PRSUserSegmentTaxHTField0>
    <DMS_ExternalVersion xmlns="171f2c7e-e651-4a18-9ede-20cc0eadd302" xsi:nil="true"/>
    <DMS_EUCIClassificationTaxHTField0 xmlns="9a272e9d-1866-44a7-b2f6-69703d3cd2fb">
      <Terms xmlns="http://schemas.microsoft.com/office/infopath/2007/PartnerControls"/>
    </DMS_EUCIClassificationTaxHTField0>
    <DMS_WF_Comments xmlns="704d8e17-4826-4565-9483-4bd65d519254" xsi:nil="true"/>
    <DMS_WF_DocumentCategory xmlns="0b179d76-e2ce-4eae-9287-dc665f801877" xsi:nil="true"/>
    <DMS_OriginatorSender xmlns="c3b5bbbd-7ccd-49b9-81a6-facf7a9a14e6" xsi:nil="true"/>
    <DMS_WorkflowListId xmlns="16cea2d5-b351-413d-8de7-bbf0080ec93d" xsi:nil="true"/>
    <DMS_RelatedItems xmlns="6b054799-7c1b-4ded-84cc-a8dae396b2f5" xsi:nil="true"/>
    <DMS_CompoundParent xmlns="8dbd7e59-5214-4d2a-9614-c5c0654f74e7" xsi:nil="true"/>
    <DMS_ExportComments xmlns="d329fb10-6e1d-44f9-8838-acb5f14bc94b" xsi:nil="true"/>
    <DMS_Media_BookAndSerialNumber xmlns="2c14815f-a075-4f28-b05c-77c60d367bec" xsi:nil="true"/>
    <DMS_SourceDocument xmlns="1cb15d0f-bd81-4951-b53f-b37f0347ed38">
      <Url xsi:nil="true"/>
      <Description xsi:nil="true"/>
    </DMS_SourceDocument>
    <DMS_WorkflowInstanceId xmlns="05abfff6-f6c1-4627-85aa-1b15bbf843c5" xsi:nil="true"/>
    <DMS_WorkflowSiteId xmlns="6ab24c80-77b8-46c2-aa17-c52ac0a116c0" xsi:nil="true"/>
    <DMS_WF_ProcessingState xmlns="6ca0583f-22c6-4080-ae82-01d00498607f" xsi:nil="true"/>
  </documentManagement>
</p:properties>
</file>

<file path=customXml/item5.xml><?xml version="1.0" encoding="utf-8"?>
<?mso-contentType ?>
<SharedContentType xmlns="Microsoft.SharePoint.Taxonomy.ContentTypeSync" SourceId="b23a056c-89db-4a99-acd4-ee24c7c2bb94" ContentTypeId="0x0101007C898101DE25453D93E6338BA2DA3ADD" PreviousValue="false"/>
</file>

<file path=customXml/itemProps1.xml><?xml version="1.0" encoding="utf-8"?>
<ds:datastoreItem xmlns:ds="http://schemas.openxmlformats.org/officeDocument/2006/customXml" ds:itemID="{81745BBE-B447-4D80-9313-F2E11DC8C1A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CDF95BF-58D5-4493-AC5B-5F2D2221DE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E7EBD-D0B9-4809-BCAB-47B713541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272e9d-1866-44a7-b2f6-69703d3cd2fb"/>
    <ds:schemaRef ds:uri="917d27c2-673a-4155-bf19-7b3c12a4c9db"/>
    <ds:schemaRef ds:uri="495406b6-13fe-4000-ace4-91ce38e5d599"/>
    <ds:schemaRef ds:uri="bf27662f-3079-4e88-ac58-b88254cacdd6"/>
    <ds:schemaRef ds:uri="25a931e1-e4fe-41b0-b0cd-07217a4a6f83"/>
    <ds:schemaRef ds:uri="7be651c6-28fd-42cb-9e21-5fa82d85a27f"/>
    <ds:schemaRef ds:uri="61debd70-e028-4dc2-a73f-6a5a40cd1ddf"/>
    <ds:schemaRef ds:uri="ed65f743-1d2b-4791-a2fe-71dce49ba958"/>
    <ds:schemaRef ds:uri="692a0ef5-ae57-429a-b1fe-9b54d3997451"/>
    <ds:schemaRef ds:uri="00ae22fd-3464-4082-b959-c2920c978265"/>
    <ds:schemaRef ds:uri="1f4a875a-3549-4742-9b14-408b1ea39d3d"/>
    <ds:schemaRef ds:uri="c3b5bbbd-7ccd-49b9-81a6-facf7a9a14e6"/>
    <ds:schemaRef ds:uri="a0b37e8c-62a8-42f6-9f61-68d8a8cb0499"/>
    <ds:schemaRef ds:uri="e7db1114-c44f-45e9-8982-93bb3f30e030"/>
    <ds:schemaRef ds:uri="2a34dde5-bdd6-4edd-9bbb-95ed14f7b8b3"/>
    <ds:schemaRef ds:uri="ef562279-9a32-4a89-9943-5479f064de73"/>
    <ds:schemaRef ds:uri="fb37da63-a24e-48d0-b2b1-a3b5b046ede5"/>
    <ds:schemaRef ds:uri="644ff8a5-da8a-436d-bef6-66e03773f17c"/>
    <ds:schemaRef ds:uri="4a8d40e2-5dcb-43cf-851d-f8be19425761"/>
    <ds:schemaRef ds:uri="23b8f5ea-05c9-4764-b1a4-ea5b6ec2d662"/>
    <ds:schemaRef ds:uri="ea545ddc-1a1c-474d-95a6-2f9a0b41a599"/>
    <ds:schemaRef ds:uri="a2c45404-d3b9-4587-9d9c-566aada812c2"/>
    <ds:schemaRef ds:uri="6c7c247c-9bf9-4c04-beed-893801e2a974"/>
    <ds:schemaRef ds:uri="172e464b-e49e-483c-aecd-1ca9efaa97c1"/>
    <ds:schemaRef ds:uri="d3621089-857d-4dce-914e-85d3434ff8d9"/>
    <ds:schemaRef ds:uri="a5ec0abb-ee9f-408b-a09c-90242604902e"/>
    <ds:schemaRef ds:uri="6cd5876a-bdb6-4337-bcd2-725ab1f55c1b"/>
    <ds:schemaRef ds:uri="1cb15d0f-bd81-4951-b53f-b37f0347ed38"/>
    <ds:schemaRef ds:uri="736cceb8-f0c0-4408-be7a-973992f2def5"/>
    <ds:schemaRef ds:uri="d329fb10-6e1d-44f9-8838-acb5f14bc94b"/>
    <ds:schemaRef ds:uri="d36a0372-dbfb-4b8d-87cd-9226cf4cd92d"/>
    <ds:schemaRef ds:uri="a83b4bb6-f7a9-494f-818e-1a36e5e9ca7c"/>
    <ds:schemaRef ds:uri="8dbd7e59-5214-4d2a-9614-c5c0654f74e7"/>
    <ds:schemaRef ds:uri="171f2c7e-e651-4a18-9ede-20cc0eadd302"/>
    <ds:schemaRef ds:uri="6b054799-7c1b-4ded-84cc-a8dae396b2f5"/>
    <ds:schemaRef ds:uri="6ca0583f-22c6-4080-ae82-01d00498607f"/>
    <ds:schemaRef ds:uri="704d8e17-4826-4565-9483-4bd65d519254"/>
    <ds:schemaRef ds:uri="2c14815f-a075-4f28-b05c-77c60d367bec"/>
    <ds:schemaRef ds:uri="05abfff6-f6c1-4627-85aa-1b15bbf843c5"/>
    <ds:schemaRef ds:uri="6ab24c80-77b8-46c2-aa17-c52ac0a116c0"/>
    <ds:schemaRef ds:uri="16cea2d5-b351-413d-8de7-bbf0080ec93d"/>
    <ds:schemaRef ds:uri="0b179d76-e2ce-4eae-9287-dc665f801877"/>
    <ds:schemaRef ds:uri="FCC40C82-A202-4C75-9FA8-084998F9108D"/>
    <ds:schemaRef ds:uri="e13dbbf7-32dc-4ea8-8762-8fad89836e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F921DA3-7E8A-4D7C-A263-7738F15E6767}">
  <ds:schemaRefs>
    <ds:schemaRef ds:uri="d3621089-857d-4dce-914e-85d3434ff8d9"/>
    <ds:schemaRef ds:uri="bf27662f-3079-4e88-ac58-b88254cacdd6"/>
    <ds:schemaRef ds:uri="http://schemas.openxmlformats.org/package/2006/metadata/core-properties"/>
    <ds:schemaRef ds:uri="172e464b-e49e-483c-aecd-1ca9efaa97c1"/>
    <ds:schemaRef ds:uri="a2c45404-d3b9-4587-9d9c-566aada812c2"/>
    <ds:schemaRef ds:uri="704d8e17-4826-4565-9483-4bd65d519254"/>
    <ds:schemaRef ds:uri="644ff8a5-da8a-436d-bef6-66e03773f17c"/>
    <ds:schemaRef ds:uri="917d27c2-673a-4155-bf19-7b3c12a4c9db"/>
    <ds:schemaRef ds:uri="6ab24c80-77b8-46c2-aa17-c52ac0a116c0"/>
    <ds:schemaRef ds:uri="e7db1114-c44f-45e9-8982-93bb3f30e030"/>
    <ds:schemaRef ds:uri="e13dbbf7-32dc-4ea8-8762-8fad89836eec"/>
    <ds:schemaRef ds:uri="2a34dde5-bdd6-4edd-9bbb-95ed14f7b8b3"/>
    <ds:schemaRef ds:uri="FCC40C82-A202-4C75-9FA8-084998F9108D"/>
    <ds:schemaRef ds:uri="1cb15d0f-bd81-4951-b53f-b37f0347ed38"/>
    <ds:schemaRef ds:uri="d329fb10-6e1d-44f9-8838-acb5f14bc94b"/>
    <ds:schemaRef ds:uri="692a0ef5-ae57-429a-b1fe-9b54d3997451"/>
    <ds:schemaRef ds:uri="736cceb8-f0c0-4408-be7a-973992f2def5"/>
    <ds:schemaRef ds:uri="http://schemas.microsoft.com/office/2006/documentManagement/types"/>
    <ds:schemaRef ds:uri="495406b6-13fe-4000-ace4-91ce38e5d599"/>
    <ds:schemaRef ds:uri="61debd70-e028-4dc2-a73f-6a5a40cd1ddf"/>
    <ds:schemaRef ds:uri="c3b5bbbd-7ccd-49b9-81a6-facf7a9a14e6"/>
    <ds:schemaRef ds:uri="8dbd7e59-5214-4d2a-9614-c5c0654f74e7"/>
    <ds:schemaRef ds:uri="a83b4bb6-f7a9-494f-818e-1a36e5e9ca7c"/>
    <ds:schemaRef ds:uri="05abfff6-f6c1-4627-85aa-1b15bbf843c5"/>
    <ds:schemaRef ds:uri="0b179d76-e2ce-4eae-9287-dc665f801877"/>
    <ds:schemaRef ds:uri="http://schemas.microsoft.com/office/2006/metadata/properties"/>
    <ds:schemaRef ds:uri="1f4a875a-3549-4742-9b14-408b1ea39d3d"/>
    <ds:schemaRef ds:uri="a5ec0abb-ee9f-408b-a09c-90242604902e"/>
    <ds:schemaRef ds:uri="6c7c247c-9bf9-4c04-beed-893801e2a974"/>
    <ds:schemaRef ds:uri="http://www.w3.org/XML/1998/namespace"/>
    <ds:schemaRef ds:uri="23b8f5ea-05c9-4764-b1a4-ea5b6ec2d662"/>
    <ds:schemaRef ds:uri="ea545ddc-1a1c-474d-95a6-2f9a0b41a599"/>
    <ds:schemaRef ds:uri="25a931e1-e4fe-41b0-b0cd-07217a4a6f83"/>
    <ds:schemaRef ds:uri="6cd5876a-bdb6-4337-bcd2-725ab1f55c1b"/>
    <ds:schemaRef ds:uri="http://schemas.microsoft.com/office/infopath/2007/PartnerControls"/>
    <ds:schemaRef ds:uri="16cea2d5-b351-413d-8de7-bbf0080ec93d"/>
    <ds:schemaRef ds:uri="7be651c6-28fd-42cb-9e21-5fa82d85a27f"/>
    <ds:schemaRef ds:uri="http://purl.org/dc/terms/"/>
    <ds:schemaRef ds:uri="2c14815f-a075-4f28-b05c-77c60d367bec"/>
    <ds:schemaRef ds:uri="171f2c7e-e651-4a18-9ede-20cc0eadd302"/>
    <ds:schemaRef ds:uri="a0b37e8c-62a8-42f6-9f61-68d8a8cb0499"/>
    <ds:schemaRef ds:uri="9a272e9d-1866-44a7-b2f6-69703d3cd2fb"/>
    <ds:schemaRef ds:uri="6ca0583f-22c6-4080-ae82-01d00498607f"/>
    <ds:schemaRef ds:uri="6b054799-7c1b-4ded-84cc-a8dae396b2f5"/>
    <ds:schemaRef ds:uri="d36a0372-dbfb-4b8d-87cd-9226cf4cd92d"/>
    <ds:schemaRef ds:uri="http://purl.org/dc/elements/1.1/"/>
    <ds:schemaRef ds:uri="http://purl.org/dc/dcmitype/"/>
    <ds:schemaRef ds:uri="ef562279-9a32-4a89-9943-5479f064de73"/>
    <ds:schemaRef ds:uri="fb37da63-a24e-48d0-b2b1-a3b5b046ede5"/>
    <ds:schemaRef ds:uri="4a8d40e2-5dcb-43cf-851d-f8be19425761"/>
    <ds:schemaRef ds:uri="ed65f743-1d2b-4791-a2fe-71dce49ba958"/>
    <ds:schemaRef ds:uri="00ae22fd-3464-4082-b959-c2920c978265"/>
  </ds:schemaRefs>
</ds:datastoreItem>
</file>

<file path=customXml/itemProps5.xml><?xml version="1.0" encoding="utf-8"?>
<ds:datastoreItem xmlns:ds="http://schemas.openxmlformats.org/officeDocument/2006/customXml" ds:itemID="{9F0715BA-8DE2-4815-993C-019D6FC14808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Presentation-widescreen</Template>
  <TotalTime>74</TotalTime>
  <Words>1048</Words>
  <Application>Microsoft Office PowerPoint</Application>
  <PresentationFormat>Widescreen</PresentationFormat>
  <Paragraphs>187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DIN Next LT Pro Light</vt:lpstr>
      <vt:lpstr>Neo Sans W1G</vt:lpstr>
      <vt:lpstr>Nunito Sans ExtraBold</vt:lpstr>
      <vt:lpstr>Times New Roman</vt:lpstr>
      <vt:lpstr>Wingdings</vt:lpstr>
      <vt:lpstr>Office Theme</vt:lpstr>
      <vt:lpstr>Galileo High Accuracy Service (HAS)</vt:lpstr>
      <vt:lpstr>Table of contents</vt:lpstr>
      <vt:lpstr>What is the Galileo HAS</vt:lpstr>
      <vt:lpstr>What is the Galileo HAS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Javier</dc:creator>
  <cp:lastModifiedBy>DE BLAS Javier</cp:lastModifiedBy>
  <cp:revision>11</cp:revision>
  <dcterms:created xsi:type="dcterms:W3CDTF">2023-03-03T11:09:57Z</dcterms:created>
  <dcterms:modified xsi:type="dcterms:W3CDTF">2023-07-12T06:56:52Z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0x0101007C898101DE25453D93E6338BA2DA3ADD00BE3E1EFA7E1D428BB8083A42D5159AC90034401DE8D4F68648A6A3BF2A2FB8C890</vt:lpwstr>
  </property>
  <property fmtid="{D5CDD505-2E9C-101B-9397-08002B2CF9AE}" pid="3" name="_dlc_DocIdItemGuid">
    <vt:lpwstr>1f1d97d1-c12d-4878-ae1c-ac18f549dda9</vt:lpwstr>
  </property>
  <property fmtid="{D5CDD505-2E9C-101B-9397-08002B2CF9AE}" pid="4" name="DMS_PublishingTagHTField0">
    <vt:lpwstr/>
  </property>
  <property fmtid="{D5CDD505-2E9C-101B-9397-08002B2CF9AE}" pid="5" name="TaxCatchAll">
    <vt:lpwstr/>
  </property>
  <property fmtid="{D5CDD505-2E9C-101B-9397-08002B2CF9AE}" pid="6" name="DMS_PRSUserSegment">
    <vt:lpwstr/>
  </property>
  <property fmtid="{D5CDD505-2E9C-101B-9397-08002B2CF9AE}" pid="7" name="DMS_EUCIClassification">
    <vt:lpwstr/>
  </property>
  <property fmtid="{D5CDD505-2E9C-101B-9397-08002B2CF9AE}" pid="8" name="DMS_PublishingTag">
    <vt:lpwstr/>
  </property>
</Properties>
</file>