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8288000" cy="10287000"/>
  <p:notesSz cx="6858000" cy="9144000"/>
  <p:embeddedFontLst>
    <p:embeddedFont>
      <p:font typeface="Agency FB" panose="020B05030202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zer Bold" panose="020B0604020202020204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7EF7C2-91A3-9B0A-F271-2C13FA06F022}"/>
              </a:ext>
            </a:extLst>
          </p:cNvPr>
          <p:cNvSpPr txBox="1">
            <a:spLocks/>
          </p:cNvSpPr>
          <p:nvPr userDrawn="1"/>
        </p:nvSpPr>
        <p:spPr>
          <a:xfrm>
            <a:off x="511994" y="9770423"/>
            <a:ext cx="4090346" cy="383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1E7EB5-1413-420F-9201-464D165ADC76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24CA37-F9F8-25F7-6C8A-B3168AD7EA0C}"/>
              </a:ext>
            </a:extLst>
          </p:cNvPr>
          <p:cNvSpPr txBox="1">
            <a:spLocks/>
          </p:cNvSpPr>
          <p:nvPr userDrawn="1"/>
        </p:nvSpPr>
        <p:spPr>
          <a:xfrm>
            <a:off x="6341294" y="9770423"/>
            <a:ext cx="4090346" cy="383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499BD-5707-418E-B594-B54E52EE238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23C6B-5789-1226-4AF3-7EE99CB9D9C6}"/>
              </a:ext>
            </a:extLst>
          </p:cNvPr>
          <p:cNvSpPr/>
          <p:nvPr userDrawn="1"/>
        </p:nvSpPr>
        <p:spPr>
          <a:xfrm rot="5400000">
            <a:off x="8493725" y="492725"/>
            <a:ext cx="1264324" cy="183242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288A1FB-6A08-FF67-A64E-2684FDE26B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" y="9138320"/>
            <a:ext cx="2577371" cy="1015485"/>
          </a:xfrm>
          <a:prstGeom prst="rect">
            <a:avLst/>
          </a:prstGeom>
        </p:spPr>
      </p:pic>
      <p:pic>
        <p:nvPicPr>
          <p:cNvPr id="11" name="Image 10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578E2EC-49EF-B03D-97FA-288C9288EFC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52" y="9203092"/>
            <a:ext cx="1952163" cy="9065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3A64F1-974E-DBA7-28E9-DA602E96B25C}"/>
              </a:ext>
            </a:extLst>
          </p:cNvPr>
          <p:cNvSpPr txBox="1"/>
          <p:nvPr userDrawn="1"/>
        </p:nvSpPr>
        <p:spPr>
          <a:xfrm>
            <a:off x="8647956" y="9086671"/>
            <a:ext cx="9640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Satellite-</a:t>
            </a:r>
            <a:r>
              <a:rPr lang="it-IT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based</a:t>
            </a:r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applications</a:t>
            </a:r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 for </a:t>
            </a:r>
            <a:r>
              <a:rPr lang="it-IT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Disaster</a:t>
            </a:r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 Risk Management 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National Workshop </a:t>
            </a:r>
            <a:r>
              <a:rPr lang="it-IT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Hungary</a:t>
            </a:r>
            <a:endParaRPr lang="it-IT" sz="24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r"/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18 </a:t>
            </a:r>
            <a:r>
              <a:rPr lang="it-IT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July</a:t>
            </a:r>
            <a:r>
              <a:rPr lang="it-IT" sz="2400" dirty="0">
                <a:solidFill>
                  <a:schemeClr val="bg1"/>
                </a:solidFill>
                <a:latin typeface="Agency FB" panose="020B0503020202020204" pitchFamily="34" charset="0"/>
              </a:rPr>
              <a:t> 2023, Budapest </a:t>
            </a:r>
            <a:endParaRPr lang="en-GB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3" t="7881" b="788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0" y="0"/>
            <a:ext cx="18288000" cy="10184095"/>
          </a:xfrm>
          <a:custGeom>
            <a:avLst/>
            <a:gdLst/>
            <a:ahLst/>
            <a:cxnLst/>
            <a:rect l="l" t="t" r="r" b="b"/>
            <a:pathLst>
              <a:path w="18288000" h="10184095">
                <a:moveTo>
                  <a:pt x="0" y="0"/>
                </a:moveTo>
                <a:lnTo>
                  <a:pt x="18288000" y="0"/>
                </a:lnTo>
                <a:lnTo>
                  <a:pt x="18288000" y="10184095"/>
                </a:lnTo>
                <a:lnTo>
                  <a:pt x="0" y="101840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1148" b="-3842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214D">
                <a:alpha val="68627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37354" y="6684307"/>
            <a:ext cx="7973864" cy="3363194"/>
            <a:chOff x="0" y="0"/>
            <a:chExt cx="5477279" cy="23101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7279" cy="2310192"/>
            </a:xfrm>
            <a:custGeom>
              <a:avLst/>
              <a:gdLst/>
              <a:ahLst/>
              <a:cxnLst/>
              <a:rect l="l" t="t" r="r" b="b"/>
              <a:pathLst>
                <a:path w="5477279" h="2310192">
                  <a:moveTo>
                    <a:pt x="5352819" y="2310192"/>
                  </a:moveTo>
                  <a:lnTo>
                    <a:pt x="124460" y="2310192"/>
                  </a:lnTo>
                  <a:cubicBezTo>
                    <a:pt x="55880" y="2310192"/>
                    <a:pt x="0" y="2254311"/>
                    <a:pt x="0" y="2185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2819" y="0"/>
                  </a:lnTo>
                  <a:cubicBezTo>
                    <a:pt x="5421399" y="0"/>
                    <a:pt x="5477279" y="55880"/>
                    <a:pt x="5477279" y="124460"/>
                  </a:cubicBezTo>
                  <a:lnTo>
                    <a:pt x="5477279" y="2185732"/>
                  </a:lnTo>
                  <a:cubicBezTo>
                    <a:pt x="5477279" y="2254312"/>
                    <a:pt x="5421399" y="2310192"/>
                    <a:pt x="5352819" y="2310192"/>
                  </a:cubicBezTo>
                  <a:close/>
                </a:path>
              </a:pathLst>
            </a:custGeom>
            <a:solidFill>
              <a:srgbClr val="FEFFFF">
                <a:alpha val="84706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421182" y="6790685"/>
            <a:ext cx="2455653" cy="966469"/>
          </a:xfrm>
          <a:custGeom>
            <a:avLst/>
            <a:gdLst/>
            <a:ahLst/>
            <a:cxnLst/>
            <a:rect l="l" t="t" r="r" b="b"/>
            <a:pathLst>
              <a:path w="2455653" h="966469">
                <a:moveTo>
                  <a:pt x="0" y="0"/>
                </a:moveTo>
                <a:lnTo>
                  <a:pt x="2455653" y="0"/>
                </a:lnTo>
                <a:lnTo>
                  <a:pt x="2455653" y="966469"/>
                </a:lnTo>
                <a:lnTo>
                  <a:pt x="0" y="966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72110" y="6756312"/>
            <a:ext cx="2040386" cy="1077048"/>
          </a:xfrm>
          <a:custGeom>
            <a:avLst/>
            <a:gdLst/>
            <a:ahLst/>
            <a:cxnLst/>
            <a:rect l="l" t="t" r="r" b="b"/>
            <a:pathLst>
              <a:path w="2040386" h="1077048">
                <a:moveTo>
                  <a:pt x="0" y="0"/>
                </a:moveTo>
                <a:lnTo>
                  <a:pt x="2040386" y="0"/>
                </a:lnTo>
                <a:lnTo>
                  <a:pt x="2040386" y="1077048"/>
                </a:lnTo>
                <a:lnTo>
                  <a:pt x="0" y="1077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56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7081" y="3640247"/>
            <a:ext cx="4649134" cy="3180653"/>
          </a:xfrm>
          <a:custGeom>
            <a:avLst/>
            <a:gdLst/>
            <a:ahLst/>
            <a:cxnLst/>
            <a:rect l="l" t="t" r="r" b="b"/>
            <a:pathLst>
              <a:path w="4649134" h="3180653">
                <a:moveTo>
                  <a:pt x="0" y="0"/>
                </a:moveTo>
                <a:lnTo>
                  <a:pt x="4649134" y="0"/>
                </a:lnTo>
                <a:lnTo>
                  <a:pt x="4649134" y="3180653"/>
                </a:lnTo>
                <a:lnTo>
                  <a:pt x="0" y="3180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64" r="-116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02899" y="4846416"/>
            <a:ext cx="4408950" cy="3251296"/>
          </a:xfrm>
          <a:custGeom>
            <a:avLst/>
            <a:gdLst/>
            <a:ahLst/>
            <a:cxnLst/>
            <a:rect l="l" t="t" r="r" b="b"/>
            <a:pathLst>
              <a:path w="4408950" h="3251296">
                <a:moveTo>
                  <a:pt x="0" y="0"/>
                </a:moveTo>
                <a:lnTo>
                  <a:pt x="4408950" y="0"/>
                </a:lnTo>
                <a:lnTo>
                  <a:pt x="4408950" y="3251296"/>
                </a:lnTo>
                <a:lnTo>
                  <a:pt x="0" y="32512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836" b="-12836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586406" y="5605588"/>
            <a:ext cx="4757432" cy="3336663"/>
          </a:xfrm>
          <a:custGeom>
            <a:avLst/>
            <a:gdLst/>
            <a:ahLst/>
            <a:cxnLst/>
            <a:rect l="l" t="t" r="r" b="b"/>
            <a:pathLst>
              <a:path w="4757432" h="3336663">
                <a:moveTo>
                  <a:pt x="0" y="0"/>
                </a:moveTo>
                <a:lnTo>
                  <a:pt x="4757432" y="0"/>
                </a:lnTo>
                <a:lnTo>
                  <a:pt x="4757432" y="3336663"/>
                </a:lnTo>
                <a:lnTo>
                  <a:pt x="0" y="3336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17" b="-717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10495" y="2132615"/>
            <a:ext cx="10350187" cy="254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EFFFF"/>
                </a:solidFill>
                <a:latin typeface="Mozer Bold"/>
              </a:rPr>
              <a:t>18th July 2023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EFFFF"/>
                </a:solidFill>
                <a:latin typeface="Mozer Bold"/>
              </a:rPr>
              <a:t>14:00 - 18:00 CET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EFFFF"/>
                </a:solidFill>
                <a:latin typeface="Mozer Bold"/>
              </a:rPr>
              <a:t>National University of Public Service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EFFFF"/>
                </a:solidFill>
                <a:latin typeface="Mozer Bold"/>
              </a:rPr>
              <a:t>Budapest, Hungary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endParaRPr lang="en-US" sz="2900">
              <a:solidFill>
                <a:srgbClr val="FEFFFF"/>
              </a:solidFill>
              <a:latin typeface="Mozer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51795"/>
            <a:ext cx="16273743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FFFFFF"/>
                </a:solidFill>
                <a:latin typeface="Mozer Bold"/>
              </a:rPr>
              <a:t>Satellite-based Services for Disaster Risk Management 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12496" y="7757154"/>
            <a:ext cx="2142135" cy="2142135"/>
          </a:xfrm>
          <a:custGeom>
            <a:avLst/>
            <a:gdLst/>
            <a:ahLst/>
            <a:cxnLst/>
            <a:rect l="l" t="t" r="r" b="b"/>
            <a:pathLst>
              <a:path w="2142135" h="2142135">
                <a:moveTo>
                  <a:pt x="0" y="0"/>
                </a:moveTo>
                <a:lnTo>
                  <a:pt x="2142135" y="0"/>
                </a:lnTo>
                <a:lnTo>
                  <a:pt x="2142135" y="2142135"/>
                </a:lnTo>
                <a:lnTo>
                  <a:pt x="0" y="21421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773959" y="7709529"/>
            <a:ext cx="4205752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/>
          </a:p>
          <a:p>
            <a:pPr algn="ctr">
              <a:lnSpc>
                <a:spcPts val="3359"/>
              </a:lnSpc>
            </a:pPr>
            <a:r>
              <a:rPr lang="en-US" sz="2400" spc="-21">
                <a:solidFill>
                  <a:srgbClr val="01214D"/>
                </a:solidFill>
                <a:latin typeface="Mozer Bold"/>
              </a:rPr>
              <a:t>Hungarian Ministry of Foreign Affairs </a:t>
            </a:r>
          </a:p>
          <a:p>
            <a:pPr algn="ctr">
              <a:lnSpc>
                <a:spcPts val="3359"/>
              </a:lnSpc>
            </a:pPr>
            <a:r>
              <a:rPr lang="en-US" sz="2400" spc="-21">
                <a:solidFill>
                  <a:srgbClr val="01214D"/>
                </a:solidFill>
                <a:latin typeface="Mozer Bold"/>
              </a:rPr>
              <a:t>and Trade </a:t>
            </a:r>
          </a:p>
          <a:p>
            <a:pPr algn="ctr">
              <a:lnSpc>
                <a:spcPts val="3359"/>
              </a:lnSpc>
            </a:pPr>
            <a:r>
              <a:rPr lang="en-US" sz="2400" spc="-21">
                <a:solidFill>
                  <a:srgbClr val="01214D"/>
                </a:solidFill>
                <a:latin typeface="Mozer Bold"/>
              </a:rPr>
              <a:t>Department for Space Policy and Space Activities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spc="-21">
              <a:solidFill>
                <a:srgbClr val="01214D"/>
              </a:solidFill>
              <a:latin typeface="Moze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3C08C7-C88B-4505-9F83-BC4626644A0A}"/>
              </a:ext>
            </a:extLst>
          </p:cNvPr>
          <p:cNvSpPr txBox="1">
            <a:spLocks/>
          </p:cNvSpPr>
          <p:nvPr/>
        </p:nvSpPr>
        <p:spPr>
          <a:xfrm>
            <a:off x="3886200" y="2171700"/>
            <a:ext cx="10515600" cy="28527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GOVSATCOM and disaster management</a:t>
            </a:r>
            <a:endParaRPr lang="LID4096" sz="8800" b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EF30C0-E5A6-41AF-A2B5-1C2A7F950B59}"/>
              </a:ext>
            </a:extLst>
          </p:cNvPr>
          <p:cNvSpPr txBox="1">
            <a:spLocks/>
          </p:cNvSpPr>
          <p:nvPr/>
        </p:nvSpPr>
        <p:spPr>
          <a:xfrm>
            <a:off x="609600" y="7365206"/>
            <a:ext cx="10515600" cy="1500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Georgios </a:t>
            </a:r>
            <a:r>
              <a:rPr lang="en-US" dirty="0" err="1"/>
              <a:t>Synnefakis</a:t>
            </a:r>
            <a:endParaRPr lang="en-US" dirty="0"/>
          </a:p>
          <a:p>
            <a:r>
              <a:rPr lang="en-US" dirty="0"/>
              <a:t>GOVSATCOM </a:t>
            </a:r>
            <a:r>
              <a:rPr lang="en-US" dirty="0" err="1"/>
              <a:t>Programme</a:t>
            </a:r>
            <a:r>
              <a:rPr lang="en-US" dirty="0"/>
              <a:t> Manager, EUSPA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7837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E0A2-BBAA-4041-A1F4-71C63F2CC2B4}"/>
              </a:ext>
            </a:extLst>
          </p:cNvPr>
          <p:cNvSpPr txBox="1">
            <a:spLocks/>
          </p:cNvSpPr>
          <p:nvPr/>
        </p:nvSpPr>
        <p:spPr>
          <a:xfrm>
            <a:off x="0" y="-38100"/>
            <a:ext cx="18287999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/>
              <a:t>Space </a:t>
            </a:r>
            <a:r>
              <a:rPr lang="fr-FR" sz="6000" dirty="0" err="1"/>
              <a:t>based</a:t>
            </a:r>
            <a:r>
              <a:rPr lang="fr-FR" sz="6000" dirty="0"/>
              <a:t> solutions for </a:t>
            </a:r>
            <a:r>
              <a:rPr lang="fr-FR" sz="6000" dirty="0" err="1"/>
              <a:t>disaster</a:t>
            </a:r>
            <a:r>
              <a:rPr lang="fr-FR" sz="6000" dirty="0"/>
              <a:t> 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96105-7CDB-4DA4-9944-FB9EDF246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827486"/>
            <a:ext cx="15544799" cy="67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19CA-13C3-44C5-874D-E0AC18EDE309}"/>
              </a:ext>
            </a:extLst>
          </p:cNvPr>
          <p:cNvSpPr txBox="1">
            <a:spLocks/>
          </p:cNvSpPr>
          <p:nvPr/>
        </p:nvSpPr>
        <p:spPr>
          <a:xfrm>
            <a:off x="0" y="7937"/>
            <a:ext cx="18288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Satellite Communications and  GOVSATCOM use case families</a:t>
            </a:r>
            <a:endParaRPr lang="LID4096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1ACAC-2B88-4261-A331-B113CB1D1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62100"/>
            <a:ext cx="15312660" cy="73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F42C-C0E5-43FD-9F38-52164C6EDE74}"/>
              </a:ext>
            </a:extLst>
          </p:cNvPr>
          <p:cNvSpPr txBox="1">
            <a:spLocks/>
          </p:cNvSpPr>
          <p:nvPr/>
        </p:nvSpPr>
        <p:spPr>
          <a:xfrm>
            <a:off x="0" y="6901"/>
            <a:ext cx="18288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GOVSATCOM</a:t>
            </a:r>
            <a:endParaRPr lang="LID4096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82B99-448B-40C3-B7DB-A2157306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6168"/>
            <a:ext cx="16840200" cy="79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5C2A-CBEB-48D6-9AD0-A15B12BFE732}"/>
              </a:ext>
            </a:extLst>
          </p:cNvPr>
          <p:cNvSpPr txBox="1">
            <a:spLocks/>
          </p:cNvSpPr>
          <p:nvPr/>
        </p:nvSpPr>
        <p:spPr>
          <a:xfrm>
            <a:off x="1" y="47211"/>
            <a:ext cx="18288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GOVSATCOM Hubs</a:t>
            </a:r>
            <a:endParaRPr lang="LID4096" sz="60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13E01F6-1A8D-4B82-8937-F0E623CC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62100"/>
            <a:ext cx="18059400" cy="74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AC61-6A26-4CD7-9A24-D9580CD3D46F}"/>
              </a:ext>
            </a:extLst>
          </p:cNvPr>
          <p:cNvSpPr txBox="1">
            <a:spLocks/>
          </p:cNvSpPr>
          <p:nvPr/>
        </p:nvSpPr>
        <p:spPr>
          <a:xfrm>
            <a:off x="0" y="8509"/>
            <a:ext cx="182880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ENTRUSTED: The user network</a:t>
            </a:r>
            <a:endParaRPr lang="LID4096" sz="6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462EC-D719-416F-95DB-A4864EA3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1" y="1333786"/>
            <a:ext cx="17983337" cy="76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0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9F71-17DD-48E6-BCF2-A8A86B6F4E7A}"/>
              </a:ext>
            </a:extLst>
          </p:cNvPr>
          <p:cNvSpPr txBox="1">
            <a:spLocks/>
          </p:cNvSpPr>
          <p:nvPr/>
        </p:nvSpPr>
        <p:spPr>
          <a:xfrm>
            <a:off x="5213838" y="4000500"/>
            <a:ext cx="7860323" cy="702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25664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Personnalisé</PresentationFormat>
  <Paragraphs>18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Roboto</vt:lpstr>
      <vt:lpstr>Calibri</vt:lpstr>
      <vt:lpstr>Agency FB</vt:lpstr>
      <vt:lpstr>Mozer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Management Budapest</dc:title>
  <dc:creator>SYNNEFAKIS Georgios Andreas</dc:creator>
  <cp:lastModifiedBy>Veronika Fedorchenko</cp:lastModifiedBy>
  <cp:revision>8</cp:revision>
  <dcterms:created xsi:type="dcterms:W3CDTF">2006-08-16T00:00:00Z</dcterms:created>
  <dcterms:modified xsi:type="dcterms:W3CDTF">2023-07-21T12:30:02Z</dcterms:modified>
  <dc:identifier>DAFk9ykPUPQ</dc:identifier>
</cp:coreProperties>
</file>